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omments/modernComment_1158_8EB17992.xml" ContentType="application/vnd.ms-powerpoint.comment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omments/modernComment_113F_A469FC19.xml" ContentType="application/vnd.ms-powerpoint.comments+xml"/>
  <Override PartName="/ppt/notesSlides/notesSlide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6.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omments/modernComment_12D_1199D0A1.xml" ContentType="application/vnd.ms-powerpoint.comments+xml"/>
  <Override PartName="/ppt/charts/chart14.xml" ContentType="application/vnd.openxmlformats-officedocument.drawingml.chart+xml"/>
  <Override PartName="/ppt/theme/themeOverride1.xml" ContentType="application/vnd.openxmlformats-officedocument.themeOverr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Lst>
  <p:notesMasterIdLst>
    <p:notesMasterId r:id="rId35"/>
  </p:notesMasterIdLst>
  <p:sldIdLst>
    <p:sldId id="256" r:id="rId5"/>
    <p:sldId id="257" r:id="rId6"/>
    <p:sldId id="4446" r:id="rId7"/>
    <p:sldId id="381" r:id="rId8"/>
    <p:sldId id="4433" r:id="rId9"/>
    <p:sldId id="259" r:id="rId10"/>
    <p:sldId id="4440" r:id="rId11"/>
    <p:sldId id="4442" r:id="rId12"/>
    <p:sldId id="299" r:id="rId13"/>
    <p:sldId id="4415" r:id="rId14"/>
    <p:sldId id="4416" r:id="rId15"/>
    <p:sldId id="4421" r:id="rId16"/>
    <p:sldId id="4422" r:id="rId17"/>
    <p:sldId id="4444" r:id="rId18"/>
    <p:sldId id="4445" r:id="rId19"/>
    <p:sldId id="4443" r:id="rId20"/>
    <p:sldId id="4406" r:id="rId21"/>
    <p:sldId id="4439" r:id="rId22"/>
    <p:sldId id="4404" r:id="rId23"/>
    <p:sldId id="4405" r:id="rId24"/>
    <p:sldId id="301" r:id="rId25"/>
    <p:sldId id="357" r:id="rId26"/>
    <p:sldId id="358" r:id="rId27"/>
    <p:sldId id="367" r:id="rId28"/>
    <p:sldId id="368" r:id="rId29"/>
    <p:sldId id="360" r:id="rId30"/>
    <p:sldId id="369" r:id="rId31"/>
    <p:sldId id="370" r:id="rId32"/>
    <p:sldId id="371" r:id="rId33"/>
    <p:sldId id="372"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Georgia" panose="02040502050405020303" pitchFamily="18" charset="0"/>
      <p:regular r:id="rId40"/>
      <p:bold r:id="rId41"/>
      <p:italic r:id="rId42"/>
      <p:boldItalic r:id="rId43"/>
    </p:embeddedFont>
    <p:embeddedFont>
      <p:font typeface="Montserrat" panose="00000500000000000000" pitchFamily="2" charset="0"/>
      <p:regular r:id="rId44"/>
      <p:bold r:id="rId45"/>
      <p:italic r:id="rId46"/>
      <p:boldItalic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323829-0490-66E7-0667-B1D25CA5E47D}" name="AJ Snyman" initials="AS" userId="S::ajs@peregrine.co.za::6383adfb-3f26-4f4a-92ef-0c356d06b964" providerId="AD"/>
  <p188:author id="{D4A3582B-3BFC-06C1-C688-ED4FBAD0A9F7}" name="Alan Yates" initials="AY" userId="S::alany@peregrine.co.za::65b4e032-ed6f-43e9-84a6-ec3f4244a462" providerId="AD"/>
  <p188:author id="{0FD5E164-F6F7-B97E-3B13-CF732A95320D}" name="Dudley Lamont Smith" initials="DLS" userId="S::dudleyl@peregrine.co.za::4aacefb8-ee7d-4af3-b99d-3982c483ff7a" providerId="AD"/>
  <p188:author id="{DA4147AC-316C-7043-9B96-C423F3F390C0}" name="Anne Holding" initials="AH" userId="S::anneh@peregrine.co.za::856fdc89-3772-4962-845d-21b87530b96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0E0E"/>
    <a:srgbClr val="FFEFC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98" autoAdjust="0"/>
    <p:restoredTop sz="91889" autoAdjust="0"/>
  </p:normalViewPr>
  <p:slideViewPr>
    <p:cSldViewPr snapToGrid="0">
      <p:cViewPr varScale="1">
        <p:scale>
          <a:sx n="99" d="100"/>
          <a:sy n="99" d="100"/>
        </p:scale>
        <p:origin x="516" y="7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licia Mlanjana" userId="0722ac8f-9d23-4ed7-9ce5-e663da2377cf" providerId="ADAL" clId="{5B1677FA-72DB-441B-82AA-425064F1E057}"/>
    <pc:docChg chg="modSld">
      <pc:chgData name="Felicia Mlanjana" userId="0722ac8f-9d23-4ed7-9ce5-e663da2377cf" providerId="ADAL" clId="{5B1677FA-72DB-441B-82AA-425064F1E057}" dt="2023-08-30T11:13:55.102" v="9" actId="20577"/>
      <pc:docMkLst>
        <pc:docMk/>
      </pc:docMkLst>
      <pc:sldChg chg="modSp mod">
        <pc:chgData name="Felicia Mlanjana" userId="0722ac8f-9d23-4ed7-9ce5-e663da2377cf" providerId="ADAL" clId="{5B1677FA-72DB-441B-82AA-425064F1E057}" dt="2023-08-30T11:13:55.102" v="9" actId="20577"/>
        <pc:sldMkLst>
          <pc:docMk/>
          <pc:sldMk cId="1548386490" sldId="4446"/>
        </pc:sldMkLst>
        <pc:spChg chg="mod">
          <ac:chgData name="Felicia Mlanjana" userId="0722ac8f-9d23-4ed7-9ce5-e663da2377cf" providerId="ADAL" clId="{5B1677FA-72DB-441B-82AA-425064F1E057}" dt="2023-08-30T11:13:55.102" v="9" actId="20577"/>
          <ac:spMkLst>
            <pc:docMk/>
            <pc:sldMk cId="1548386490" sldId="4446"/>
            <ac:spMk id="59" creationId="{EF92F0B9-0F3A-9D89-DC8E-DC0AADBB6CB3}"/>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peregrinecoza0.sharepoint.com/sites/Shared/Shared%20Documents/Investors/Fund%20Data/Fact%20Sheets%20and%20Fund%20Returns/Factsheets9.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https://peregrinecoza0.sharepoint.com/sites/Shared/Shared%20Documents/Investors/Fund%20Data/Fact%20Sheets%20and%20Fund%20Returns/Factsheets9.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https://peregrinecoza0.sharepoint.com/sites/Shared/Shared%20Documents/Investors/Presentations/Anne%20Workings/New%20Slides.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https://peregrinecoza0.sharepoint.com/sites/Shared/Shared%20Documents/Investors/Presentations/Anne%20Workings/New%20Slides.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https://peregrinecoza0.sharepoint.com/sites/Shared/Shared%20Documents/Investors/Presentations/Anne%20Workings/New%20Slides.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https://peregrinecoza0-my.sharepoint.com/personal/anneh_peregrine_co_za/Documents/Microsoft%20Teams%20Chat%20Files/Copy%20of%20Eskom%20EAF%20data.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https://peregrinecoza0.sharepoint.com/sites/Shared/Shared%20Documents/Investors/Presentations/Anne%20Workings/Master%20Slide%20Graphs.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https://peregrinecoza0.sharepoint.com/sites/Presentations/Shared%20Documents/General/BID_SYY%20workings%2031.05.2023.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https://peregrinecoza0.sharepoint.com/sites/Presentations/Shared%20Documents/General/BID_SYY%20workings%2031.05.2023.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https://peregrinecoza0.sharepoint.com/sites/Presentations/Shared%20Documents/General/BID_SYY%20workings%2031.05.2023.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https://peregrinecoza0.sharepoint.com/sites/Presentations/Shared%20Documents/General/BID_SYY%20workings%2031.05.2023.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https://peregrinecoza0-my.sharepoint.com/personal/ajs_peregrine_co_za/Documents/Microsoft%20Teams%20Chat%20Files/ATVI_MSFT%20raw%20data.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https://peregrinecoza0.sharepoint.com/sites/Shared/Shared%20Documents/Investors/Presentations/Anne%20Workings/New%20Slide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ZA"/>
              <a:t>Growth of R1 invested on 1 February 2000 </a:t>
            </a:r>
          </a:p>
        </c:rich>
      </c:tx>
      <c:overlay val="0"/>
      <c:spPr>
        <a:noFill/>
        <a:ln>
          <a:noFill/>
        </a:ln>
        <a:effectLst/>
      </c:spPr>
    </c:title>
    <c:autoTitleDeleted val="0"/>
    <c:plotArea>
      <c:layout>
        <c:manualLayout>
          <c:layoutTarget val="inner"/>
          <c:xMode val="edge"/>
          <c:yMode val="edge"/>
          <c:x val="6.5112757955424705E-2"/>
          <c:y val="3.8505359061379058E-2"/>
          <c:w val="0.90348330842102431"/>
          <c:h val="0.78428346163542317"/>
        </c:manualLayout>
      </c:layout>
      <c:lineChart>
        <c:grouping val="standard"/>
        <c:varyColors val="0"/>
        <c:ser>
          <c:idx val="9"/>
          <c:order val="0"/>
          <c:tx>
            <c:strRef>
              <c:f>FS_Growth!$A$10</c:f>
              <c:strCache>
                <c:ptCount val="1"/>
                <c:pt idx="0">
                  <c:v>High Growth Fund</c:v>
                </c:pt>
              </c:strCache>
            </c:strRef>
          </c:tx>
          <c:spPr>
            <a:ln w="38100" cap="rnd">
              <a:solidFill>
                <a:schemeClr val="tx2"/>
              </a:solidFill>
              <a:round/>
            </a:ln>
            <a:effectLst/>
          </c:spPr>
          <c:marker>
            <c:symbol val="none"/>
          </c:marker>
          <c:cat>
            <c:numRef>
              <c:f>Data_Growth!$B$3:$B$284</c:f>
              <c:numCache>
                <c:formatCode>d\-mmm\-yy</c:formatCode>
                <c:ptCount val="282"/>
                <c:pt idx="0">
                  <c:v>36557</c:v>
                </c:pt>
                <c:pt idx="1">
                  <c:v>36584</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38045</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39506</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40967</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42428</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43889</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numCache>
            </c:numRef>
          </c:cat>
          <c:val>
            <c:numRef>
              <c:f>Data_Growth!$M$3:$M$284</c:f>
              <c:numCache>
                <c:formatCode>#,##0.00</c:formatCode>
                <c:ptCount val="282"/>
                <c:pt idx="0" formatCode="General">
                  <c:v>1</c:v>
                </c:pt>
                <c:pt idx="1">
                  <c:v>1.0327</c:v>
                </c:pt>
                <c:pt idx="2">
                  <c:v>1.0406517900000001</c:v>
                </c:pt>
                <c:pt idx="3">
                  <c:v>1.0577101785167942</c:v>
                </c:pt>
                <c:pt idx="4">
                  <c:v>0.98285562209573207</c:v>
                </c:pt>
                <c:pt idx="5">
                  <c:v>1.1549958137319545</c:v>
                </c:pt>
                <c:pt idx="6">
                  <c:v>1.1945576595673266</c:v>
                </c:pt>
                <c:pt idx="7">
                  <c:v>1.2013267483295549</c:v>
                </c:pt>
                <c:pt idx="8">
                  <c:v>1.2761955219103558</c:v>
                </c:pt>
                <c:pt idx="9">
                  <c:v>1.2968100962446847</c:v>
                </c:pt>
                <c:pt idx="10">
                  <c:v>1.2960395429930862</c:v>
                </c:pt>
                <c:pt idx="11">
                  <c:v>1.3740023426578101</c:v>
                </c:pt>
                <c:pt idx="12">
                  <c:v>1.5417867113067956</c:v>
                </c:pt>
                <c:pt idx="13">
                  <c:v>1.4931669152247575</c:v>
                </c:pt>
                <c:pt idx="14">
                  <c:v>1.4768451784504373</c:v>
                </c:pt>
                <c:pt idx="15">
                  <c:v>1.4867620812055924</c:v>
                </c:pt>
                <c:pt idx="16">
                  <c:v>1.6866604604761859</c:v>
                </c:pt>
                <c:pt idx="17">
                  <c:v>1.7746967997219023</c:v>
                </c:pt>
                <c:pt idx="18">
                  <c:v>1.7639230304272528</c:v>
                </c:pt>
                <c:pt idx="19">
                  <c:v>1.9136643029214195</c:v>
                </c:pt>
                <c:pt idx="20">
                  <c:v>1.9107835779950146</c:v>
                </c:pt>
                <c:pt idx="21">
                  <c:v>1.8189456292238417</c:v>
                </c:pt>
                <c:pt idx="22">
                  <c:v>1.8325464428892437</c:v>
                </c:pt>
                <c:pt idx="23">
                  <c:v>1.806291182055606</c:v>
                </c:pt>
                <c:pt idx="24">
                  <c:v>1.8087782721989065</c:v>
                </c:pt>
                <c:pt idx="25">
                  <c:v>1.723866427906688</c:v>
                </c:pt>
                <c:pt idx="26">
                  <c:v>1.7302237583788684</c:v>
                </c:pt>
                <c:pt idx="27">
                  <c:v>1.8478986734158112</c:v>
                </c:pt>
                <c:pt idx="28">
                  <c:v>1.9760511244764292</c:v>
                </c:pt>
                <c:pt idx="29">
                  <c:v>2.0159853893286552</c:v>
                </c:pt>
                <c:pt idx="30">
                  <c:v>1.9857026686117409</c:v>
                </c:pt>
                <c:pt idx="31">
                  <c:v>2.0893645551803974</c:v>
                </c:pt>
                <c:pt idx="32">
                  <c:v>2.1574038320886744</c:v>
                </c:pt>
                <c:pt idx="33">
                  <c:v>2.2606585830063364</c:v>
                </c:pt>
                <c:pt idx="34">
                  <c:v>2.3406792963669525</c:v>
                </c:pt>
                <c:pt idx="35">
                  <c:v>2.3825768247213097</c:v>
                </c:pt>
                <c:pt idx="36">
                  <c:v>2.3786532242813823</c:v>
                </c:pt>
                <c:pt idx="37">
                  <c:v>2.3609494504185524</c:v>
                </c:pt>
                <c:pt idx="38">
                  <c:v>2.3436554889159518</c:v>
                </c:pt>
                <c:pt idx="39">
                  <c:v>2.4294832104262385</c:v>
                </c:pt>
                <c:pt idx="40">
                  <c:v>2.6064280982243617</c:v>
                </c:pt>
                <c:pt idx="41">
                  <c:v>2.7204169264037175</c:v>
                </c:pt>
                <c:pt idx="42">
                  <c:v>2.9409507179315186</c:v>
                </c:pt>
                <c:pt idx="43">
                  <c:v>3.0346409700760528</c:v>
                </c:pt>
                <c:pt idx="44">
                  <c:v>3.0707986987915779</c:v>
                </c:pt>
                <c:pt idx="45">
                  <c:v>3.2196362005519328</c:v>
                </c:pt>
                <c:pt idx="46">
                  <c:v>3.3723080647521777</c:v>
                </c:pt>
                <c:pt idx="47">
                  <c:v>3.4910998404728892</c:v>
                </c:pt>
                <c:pt idx="48">
                  <c:v>3.6111784819608559</c:v>
                </c:pt>
                <c:pt idx="49">
                  <c:v>3.7360768162480436</c:v>
                </c:pt>
                <c:pt idx="50">
                  <c:v>3.875677711948303</c:v>
                </c:pt>
                <c:pt idx="51">
                  <c:v>3.8840056132841951</c:v>
                </c:pt>
                <c:pt idx="52">
                  <c:v>3.9235419121928556</c:v>
                </c:pt>
                <c:pt idx="53">
                  <c:v>4.1631865334316878</c:v>
                </c:pt>
                <c:pt idx="54">
                  <c:v>4.3193623823118008</c:v>
                </c:pt>
                <c:pt idx="55">
                  <c:v>4.3963310670723601</c:v>
                </c:pt>
                <c:pt idx="56">
                  <c:v>4.6307212341308164</c:v>
                </c:pt>
                <c:pt idx="57">
                  <c:v>4.8628961857471165</c:v>
                </c:pt>
                <c:pt idx="58">
                  <c:v>5.1258945561895404</c:v>
                </c:pt>
                <c:pt idx="59">
                  <c:v>5.3417769222419391</c:v>
                </c:pt>
                <c:pt idx="60">
                  <c:v>5.4436345475080117</c:v>
                </c:pt>
                <c:pt idx="61">
                  <c:v>5.5272421636181477</c:v>
                </c:pt>
                <c:pt idx="62">
                  <c:v>5.4920596364908949</c:v>
                </c:pt>
                <c:pt idx="63">
                  <c:v>5.4639646512290554</c:v>
                </c:pt>
                <c:pt idx="64">
                  <c:v>5.6556589043850725</c:v>
                </c:pt>
                <c:pt idx="65">
                  <c:v>5.8437702650805399</c:v>
                </c:pt>
                <c:pt idx="66">
                  <c:v>6.1720236638892025</c:v>
                </c:pt>
                <c:pt idx="67">
                  <c:v>6.4066224853833775</c:v>
                </c:pt>
                <c:pt idx="68">
                  <c:v>6.5458821214138938</c:v>
                </c:pt>
                <c:pt idx="69">
                  <c:v>6.5587157746375171</c:v>
                </c:pt>
                <c:pt idx="70">
                  <c:v>7.0111240665016386</c:v>
                </c:pt>
                <c:pt idx="71">
                  <c:v>7.4031809550515417</c:v>
                </c:pt>
                <c:pt idx="72">
                  <c:v>7.9407794218554981</c:v>
                </c:pt>
                <c:pt idx="73">
                  <c:v>8.259495143773794</c:v>
                </c:pt>
                <c:pt idx="74">
                  <c:v>8.6380279487532281</c:v>
                </c:pt>
                <c:pt idx="75">
                  <c:v>8.9664945355481631</c:v>
                </c:pt>
                <c:pt idx="76">
                  <c:v>8.8990146108678285</c:v>
                </c:pt>
                <c:pt idx="77">
                  <c:v>8.8204564512019914</c:v>
                </c:pt>
                <c:pt idx="78">
                  <c:v>8.805900112147393</c:v>
                </c:pt>
                <c:pt idx="79">
                  <c:v>8.9807087583269656</c:v>
                </c:pt>
                <c:pt idx="80">
                  <c:v>9.1093474225840936</c:v>
                </c:pt>
                <c:pt idx="81">
                  <c:v>9.5534644249707306</c:v>
                </c:pt>
                <c:pt idx="82">
                  <c:v>9.994502211610568</c:v>
                </c:pt>
                <c:pt idx="83">
                  <c:v>10.373176083718931</c:v>
                </c:pt>
                <c:pt idx="84">
                  <c:v>10.878443746652342</c:v>
                </c:pt>
                <c:pt idx="85">
                  <c:v>11.081846510985374</c:v>
                </c:pt>
                <c:pt idx="86">
                  <c:v>11.709476350598658</c:v>
                </c:pt>
                <c:pt idx="87">
                  <c:v>12.577595403746544</c:v>
                </c:pt>
                <c:pt idx="88">
                  <c:v>13.236455087900342</c:v>
                </c:pt>
                <c:pt idx="89">
                  <c:v>13.281576625543886</c:v>
                </c:pt>
                <c:pt idx="90">
                  <c:v>13.580454052143828</c:v>
                </c:pt>
                <c:pt idx="91">
                  <c:v>13.991260277999652</c:v>
                </c:pt>
                <c:pt idx="92">
                  <c:v>14.751082739363506</c:v>
                </c:pt>
                <c:pt idx="93">
                  <c:v>14.784158035495391</c:v>
                </c:pt>
                <c:pt idx="94">
                  <c:v>15.095787209711697</c:v>
                </c:pt>
                <c:pt idx="95">
                  <c:v>15.242025354032906</c:v>
                </c:pt>
                <c:pt idx="96">
                  <c:v>14.824244512051038</c:v>
                </c:pt>
                <c:pt idx="97">
                  <c:v>15.690445648179617</c:v>
                </c:pt>
                <c:pt idx="98">
                  <c:v>15.557930955648075</c:v>
                </c:pt>
                <c:pt idx="99">
                  <c:v>15.671713753893505</c:v>
                </c:pt>
                <c:pt idx="100">
                  <c:v>15.894591185652446</c:v>
                </c:pt>
                <c:pt idx="101">
                  <c:v>15.416039056427129</c:v>
                </c:pt>
                <c:pt idx="102">
                  <c:v>14.198251144284836</c:v>
                </c:pt>
                <c:pt idx="103">
                  <c:v>15.017440924498636</c:v>
                </c:pt>
                <c:pt idx="104">
                  <c:v>14.242666656024097</c:v>
                </c:pt>
                <c:pt idx="105">
                  <c:v>14.179467401762421</c:v>
                </c:pt>
                <c:pt idx="106">
                  <c:v>13.519157406768183</c:v>
                </c:pt>
                <c:pt idx="107">
                  <c:v>13.416319812394825</c:v>
                </c:pt>
                <c:pt idx="108">
                  <c:v>13.454155199963527</c:v>
                </c:pt>
                <c:pt idx="109">
                  <c:v>13.1490967657945</c:v>
                </c:pt>
                <c:pt idx="110">
                  <c:v>13.256102179066811</c:v>
                </c:pt>
                <c:pt idx="111">
                  <c:v>13.875716423917178</c:v>
                </c:pt>
                <c:pt idx="112">
                  <c:v>14.207478713359833</c:v>
                </c:pt>
                <c:pt idx="113">
                  <c:v>14.74474189372194</c:v>
                </c:pt>
                <c:pt idx="114">
                  <c:v>15.351887052604605</c:v>
                </c:pt>
                <c:pt idx="115">
                  <c:v>15.538875128460377</c:v>
                </c:pt>
                <c:pt idx="116">
                  <c:v>15.774958139006495</c:v>
                </c:pt>
                <c:pt idx="117">
                  <c:v>16.120995786283292</c:v>
                </c:pt>
                <c:pt idx="118">
                  <c:v>16.008674435810306</c:v>
                </c:pt>
                <c:pt idx="119">
                  <c:v>16.510859290923459</c:v>
                </c:pt>
                <c:pt idx="120">
                  <c:v>16.720122892677288</c:v>
                </c:pt>
                <c:pt idx="121">
                  <c:v>16.994914241532761</c:v>
                </c:pt>
                <c:pt idx="122">
                  <c:v>17.204337115871649</c:v>
                </c:pt>
                <c:pt idx="123">
                  <c:v>17.352954002185715</c:v>
                </c:pt>
                <c:pt idx="124">
                  <c:v>17.219960575532941</c:v>
                </c:pt>
                <c:pt idx="125">
                  <c:v>17.556658977264433</c:v>
                </c:pt>
                <c:pt idx="126">
                  <c:v>17.771765964200426</c:v>
                </c:pt>
                <c:pt idx="127">
                  <c:v>17.982579163091515</c:v>
                </c:pt>
                <c:pt idx="128">
                  <c:v>18.446049624279805</c:v>
                </c:pt>
                <c:pt idx="129">
                  <c:v>18.887434894921956</c:v>
                </c:pt>
                <c:pt idx="130">
                  <c:v>19.003180794711536</c:v>
                </c:pt>
                <c:pt idx="131">
                  <c:v>19.285832028859243</c:v>
                </c:pt>
                <c:pt idx="132">
                  <c:v>19.399943934825593</c:v>
                </c:pt>
                <c:pt idx="133">
                  <c:v>19.494034244586096</c:v>
                </c:pt>
                <c:pt idx="134">
                  <c:v>19.477794591986697</c:v>
                </c:pt>
                <c:pt idx="135">
                  <c:v>19.821854956929418</c:v>
                </c:pt>
                <c:pt idx="136">
                  <c:v>20.081550455183415</c:v>
                </c:pt>
                <c:pt idx="137">
                  <c:v>20.08036803810942</c:v>
                </c:pt>
                <c:pt idx="138">
                  <c:v>20.14815134118027</c:v>
                </c:pt>
                <c:pt idx="139">
                  <c:v>20.187564604658711</c:v>
                </c:pt>
                <c:pt idx="140">
                  <c:v>20.61438115047471</c:v>
                </c:pt>
                <c:pt idx="141">
                  <c:v>21.395356192752544</c:v>
                </c:pt>
                <c:pt idx="142">
                  <c:v>21.586206378612523</c:v>
                </c:pt>
                <c:pt idx="143">
                  <c:v>22.009627221830087</c:v>
                </c:pt>
                <c:pt idx="144">
                  <c:v>23.010765838531878</c:v>
                </c:pt>
                <c:pt idx="145">
                  <c:v>23.610704059843087</c:v>
                </c:pt>
                <c:pt idx="146">
                  <c:v>24.593523856656887</c:v>
                </c:pt>
                <c:pt idx="147">
                  <c:v>25.139008215797539</c:v>
                </c:pt>
                <c:pt idx="148">
                  <c:v>25.42810681027921</c:v>
                </c:pt>
                <c:pt idx="149">
                  <c:v>26.191204295655691</c:v>
                </c:pt>
                <c:pt idx="150">
                  <c:v>27.336283747461756</c:v>
                </c:pt>
                <c:pt idx="151">
                  <c:v>27.900176608604401</c:v>
                </c:pt>
                <c:pt idx="152">
                  <c:v>28.798562295401464</c:v>
                </c:pt>
                <c:pt idx="153">
                  <c:v>29.276618429505127</c:v>
                </c:pt>
                <c:pt idx="154">
                  <c:v>29.9763296099703</c:v>
                </c:pt>
                <c:pt idx="155">
                  <c:v>30.193006594688853</c:v>
                </c:pt>
                <c:pt idx="156">
                  <c:v>31.695751639752185</c:v>
                </c:pt>
                <c:pt idx="157">
                  <c:v>31.817467484435184</c:v>
                </c:pt>
                <c:pt idx="158">
                  <c:v>33.232289698380335</c:v>
                </c:pt>
                <c:pt idx="159">
                  <c:v>33.427340074778122</c:v>
                </c:pt>
                <c:pt idx="160">
                  <c:v>34.009105463746252</c:v>
                </c:pt>
                <c:pt idx="161">
                  <c:v>34.888283993270427</c:v>
                </c:pt>
                <c:pt idx="162">
                  <c:v>35.11502730552219</c:v>
                </c:pt>
                <c:pt idx="163">
                  <c:v>35.534304899421223</c:v>
                </c:pt>
                <c:pt idx="164">
                  <c:v>36.684199708913056</c:v>
                </c:pt>
                <c:pt idx="165">
                  <c:v>37.655520538108213</c:v>
                </c:pt>
                <c:pt idx="166">
                  <c:v>37.714937347125087</c:v>
                </c:pt>
                <c:pt idx="167">
                  <c:v>38.812006249073264</c:v>
                </c:pt>
                <c:pt idx="168">
                  <c:v>37.27154460140283</c:v>
                </c:pt>
                <c:pt idx="169">
                  <c:v>39.045117810094361</c:v>
                </c:pt>
                <c:pt idx="170">
                  <c:v>39.770013074983126</c:v>
                </c:pt>
                <c:pt idx="171">
                  <c:v>40.860891286513329</c:v>
                </c:pt>
                <c:pt idx="172">
                  <c:v>42.22545616824052</c:v>
                </c:pt>
                <c:pt idx="173">
                  <c:v>42.661340982172966</c:v>
                </c:pt>
                <c:pt idx="174">
                  <c:v>42.995927172563349</c:v>
                </c:pt>
                <c:pt idx="175">
                  <c:v>44.636020190659643</c:v>
                </c:pt>
                <c:pt idx="176">
                  <c:v>46.18233216392639</c:v>
                </c:pt>
                <c:pt idx="177">
                  <c:v>48.547428369204951</c:v>
                </c:pt>
                <c:pt idx="178">
                  <c:v>49.711038819265255</c:v>
                </c:pt>
                <c:pt idx="179">
                  <c:v>51.283576326340906</c:v>
                </c:pt>
                <c:pt idx="180">
                  <c:v>52.280208932332307</c:v>
                </c:pt>
                <c:pt idx="181">
                  <c:v>55.467048642585389</c:v>
                </c:pt>
                <c:pt idx="182">
                  <c:v>58.616364393895978</c:v>
                </c:pt>
                <c:pt idx="183">
                  <c:v>60.021666031878596</c:v>
                </c:pt>
                <c:pt idx="184">
                  <c:v>60.647590628789281</c:v>
                </c:pt>
                <c:pt idx="185">
                  <c:v>60.094499098970125</c:v>
                </c:pt>
                <c:pt idx="186">
                  <c:v>60.564552838933466</c:v>
                </c:pt>
                <c:pt idx="187">
                  <c:v>61.344342431852354</c:v>
                </c:pt>
                <c:pt idx="188">
                  <c:v>61.331708142065281</c:v>
                </c:pt>
                <c:pt idx="189">
                  <c:v>64.751473604641419</c:v>
                </c:pt>
                <c:pt idx="190">
                  <c:v>65.647051398986491</c:v>
                </c:pt>
                <c:pt idx="191">
                  <c:v>65.691391662392888</c:v>
                </c:pt>
                <c:pt idx="192">
                  <c:v>62.035314114050699</c:v>
                </c:pt>
                <c:pt idx="193">
                  <c:v>60.606611296907218</c:v>
                </c:pt>
                <c:pt idx="194">
                  <c:v>63.032621564597235</c:v>
                </c:pt>
                <c:pt idx="195">
                  <c:v>64.847835172439417</c:v>
                </c:pt>
                <c:pt idx="196">
                  <c:v>67.0066891773332</c:v>
                </c:pt>
                <c:pt idx="197">
                  <c:v>66.533525888419163</c:v>
                </c:pt>
                <c:pt idx="198">
                  <c:v>67.760249686582981</c:v>
                </c:pt>
                <c:pt idx="199">
                  <c:v>68.610827418748684</c:v>
                </c:pt>
                <c:pt idx="200">
                  <c:v>68.361714506453055</c:v>
                </c:pt>
                <c:pt idx="201">
                  <c:v>69.099825213232052</c:v>
                </c:pt>
                <c:pt idx="202">
                  <c:v>67.81150440841418</c:v>
                </c:pt>
                <c:pt idx="203">
                  <c:v>68.658004090382448</c:v>
                </c:pt>
                <c:pt idx="204">
                  <c:v>70.372728827845947</c:v>
                </c:pt>
                <c:pt idx="205">
                  <c:v>70.657192724563643</c:v>
                </c:pt>
                <c:pt idx="206">
                  <c:v>70.976478981133297</c:v>
                </c:pt>
                <c:pt idx="207">
                  <c:v>72.286973408840126</c:v>
                </c:pt>
                <c:pt idx="208">
                  <c:v>74.902016926894788</c:v>
                </c:pt>
                <c:pt idx="209">
                  <c:v>74.667108646273178</c:v>
                </c:pt>
                <c:pt idx="210">
                  <c:v>76.675771556593034</c:v>
                </c:pt>
                <c:pt idx="211">
                  <c:v>76.96943927534474</c:v>
                </c:pt>
                <c:pt idx="212">
                  <c:v>76.889021135724747</c:v>
                </c:pt>
                <c:pt idx="213">
                  <c:v>81.360003676066583</c:v>
                </c:pt>
                <c:pt idx="214">
                  <c:v>81.869496722063317</c:v>
                </c:pt>
                <c:pt idx="215">
                  <c:v>79.999304634272221</c:v>
                </c:pt>
                <c:pt idx="216">
                  <c:v>79.124088826003742</c:v>
                </c:pt>
                <c:pt idx="217">
                  <c:v>76.77393208044623</c:v>
                </c:pt>
                <c:pt idx="218">
                  <c:v>74.069058999729293</c:v>
                </c:pt>
                <c:pt idx="219">
                  <c:v>77.578134208212205</c:v>
                </c:pt>
                <c:pt idx="220">
                  <c:v>76.235861060712423</c:v>
                </c:pt>
                <c:pt idx="221">
                  <c:v>77.699667152196611</c:v>
                </c:pt>
                <c:pt idx="222">
                  <c:v>77.219593010795577</c:v>
                </c:pt>
                <c:pt idx="223">
                  <c:v>80.295023302266316</c:v>
                </c:pt>
                <c:pt idx="224">
                  <c:v>79.033959808427511</c:v>
                </c:pt>
                <c:pt idx="225">
                  <c:v>75.263036588588179</c:v>
                </c:pt>
                <c:pt idx="226">
                  <c:v>76.140925890529346</c:v>
                </c:pt>
                <c:pt idx="227">
                  <c:v>76.691774806925622</c:v>
                </c:pt>
                <c:pt idx="228">
                  <c:v>80.202860707260243</c:v>
                </c:pt>
                <c:pt idx="229">
                  <c:v>82.429875387387654</c:v>
                </c:pt>
                <c:pt idx="230">
                  <c:v>84.585815270984867</c:v>
                </c:pt>
                <c:pt idx="231">
                  <c:v>86.657889927764131</c:v>
                </c:pt>
                <c:pt idx="232">
                  <c:v>84.96941673249647</c:v>
                </c:pt>
                <c:pt idx="233">
                  <c:v>86.641775172356205</c:v>
                </c:pt>
                <c:pt idx="234">
                  <c:v>86.674020657775657</c:v>
                </c:pt>
                <c:pt idx="235">
                  <c:v>84.984817874358981</c:v>
                </c:pt>
                <c:pt idx="236">
                  <c:v>84.837144069337185</c:v>
                </c:pt>
                <c:pt idx="237">
                  <c:v>86.495998737754789</c:v>
                </c:pt>
                <c:pt idx="238">
                  <c:v>86.992658410689273</c:v>
                </c:pt>
                <c:pt idx="239">
                  <c:v>87.06124018839273</c:v>
                </c:pt>
                <c:pt idx="240">
                  <c:v>86.781293846166335</c:v>
                </c:pt>
                <c:pt idx="241">
                  <c:v>81.970494545060774</c:v>
                </c:pt>
                <c:pt idx="242">
                  <c:v>81.332311578665994</c:v>
                </c:pt>
                <c:pt idx="243">
                  <c:v>86.329042206218872</c:v>
                </c:pt>
                <c:pt idx="244">
                  <c:v>88.445288804257416</c:v>
                </c:pt>
                <c:pt idx="245">
                  <c:v>92.683189502368123</c:v>
                </c:pt>
                <c:pt idx="246">
                  <c:v>94.648013355849841</c:v>
                </c:pt>
                <c:pt idx="247">
                  <c:v>97.437429356988545</c:v>
                </c:pt>
                <c:pt idx="248">
                  <c:v>95.515171978066988</c:v>
                </c:pt>
                <c:pt idx="249">
                  <c:v>97.275857062748301</c:v>
                </c:pt>
                <c:pt idx="250">
                  <c:v>100.24273958620577</c:v>
                </c:pt>
                <c:pt idx="251">
                  <c:v>101.84234906498703</c:v>
                </c:pt>
                <c:pt idx="252">
                  <c:v>105.86704066333624</c:v>
                </c:pt>
                <c:pt idx="253">
                  <c:v>106.13384477899052</c:v>
                </c:pt>
                <c:pt idx="254">
                  <c:v>106.62573081457515</c:v>
                </c:pt>
                <c:pt idx="255">
                  <c:v>109.81284354721008</c:v>
                </c:pt>
                <c:pt idx="256">
                  <c:v>107.97289861414909</c:v>
                </c:pt>
                <c:pt idx="257">
                  <c:v>109.56728995092112</c:v>
                </c:pt>
                <c:pt idx="258">
                  <c:v>109.4151223128564</c:v>
                </c:pt>
                <c:pt idx="259">
                  <c:v>110.81960688719593</c:v>
                </c:pt>
                <c:pt idx="260">
                  <c:v>110.65813381796015</c:v>
                </c:pt>
                <c:pt idx="261">
                  <c:v>112.34984479226252</c:v>
                </c:pt>
                <c:pt idx="262">
                  <c:v>110.90672070149775</c:v>
                </c:pt>
                <c:pt idx="263">
                  <c:v>114.66760198576902</c:v>
                </c:pt>
                <c:pt idx="264">
                  <c:v>114.08034148815358</c:v>
                </c:pt>
                <c:pt idx="265">
                  <c:v>111.9161072443775</c:v>
                </c:pt>
                <c:pt idx="266">
                  <c:v>115.04260704365386</c:v>
                </c:pt>
                <c:pt idx="267">
                  <c:v>120.74480049586866</c:v>
                </c:pt>
                <c:pt idx="268">
                  <c:v>120.99692836172396</c:v>
                </c:pt>
                <c:pt idx="269">
                  <c:v>118.95901731479485</c:v>
                </c:pt>
                <c:pt idx="270">
                  <c:v>123.6807655665568</c:v>
                </c:pt>
                <c:pt idx="271">
                  <c:v>124.47034387031292</c:v>
                </c:pt>
                <c:pt idx="272">
                  <c:v>124.47928592582906</c:v>
                </c:pt>
                <c:pt idx="273">
                  <c:v>125.3215523035165</c:v>
                </c:pt>
                <c:pt idx="274">
                  <c:v>128.43629579297371</c:v>
                </c:pt>
                <c:pt idx="275">
                  <c:v>127.88436917872879</c:v>
                </c:pt>
                <c:pt idx="276">
                  <c:v>132.47417994333307</c:v>
                </c:pt>
                <c:pt idx="277">
                  <c:v>133.55713774062252</c:v>
                </c:pt>
                <c:pt idx="278">
                  <c:v>133.21374972810381</c:v>
                </c:pt>
                <c:pt idx="279">
                  <c:v>135.42726283811135</c:v>
                </c:pt>
                <c:pt idx="280">
                  <c:v>132.46208286982696</c:v>
                </c:pt>
                <c:pt idx="281">
                  <c:v>136.79800984358394</c:v>
                </c:pt>
              </c:numCache>
            </c:numRef>
          </c:val>
          <c:smooth val="0"/>
          <c:extLst>
            <c:ext xmlns:c16="http://schemas.microsoft.com/office/drawing/2014/chart" uri="{C3380CC4-5D6E-409C-BE32-E72D297353CC}">
              <c16:uniqueId val="{00000000-FD04-4345-A09E-4372168B6EEE}"/>
            </c:ext>
          </c:extLst>
        </c:ser>
        <c:ser>
          <c:idx val="12"/>
          <c:order val="1"/>
          <c:tx>
            <c:strRef>
              <c:f>FS_Growth!$A$12</c:f>
              <c:strCache>
                <c:ptCount val="1"/>
                <c:pt idx="0">
                  <c:v>FTSE/JSE Capped SWIX</c:v>
                </c:pt>
              </c:strCache>
            </c:strRef>
          </c:tx>
          <c:spPr>
            <a:ln w="38100" cap="rnd">
              <a:solidFill>
                <a:schemeClr val="accent3"/>
              </a:solidFill>
              <a:round/>
            </a:ln>
            <a:effectLst/>
          </c:spPr>
          <c:marker>
            <c:symbol val="none"/>
          </c:marker>
          <c:cat>
            <c:numRef>
              <c:f>Data_Growth!$B$3:$B$284</c:f>
              <c:numCache>
                <c:formatCode>d\-mmm\-yy</c:formatCode>
                <c:ptCount val="282"/>
                <c:pt idx="0">
                  <c:v>36557</c:v>
                </c:pt>
                <c:pt idx="1">
                  <c:v>36584</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38045</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39506</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40967</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42428</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43889</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numCache>
            </c:numRef>
          </c:cat>
          <c:val>
            <c:numRef>
              <c:f>Data_Growth!$Z$3:$Z$284</c:f>
              <c:numCache>
                <c:formatCode>#,##0.00</c:formatCode>
                <c:ptCount val="282"/>
                <c:pt idx="0" formatCode="General">
                  <c:v>1</c:v>
                </c:pt>
                <c:pt idx="1">
                  <c:v>0.93743649716872512</c:v>
                </c:pt>
                <c:pt idx="2">
                  <c:v>0.94133395512245088</c:v>
                </c:pt>
                <c:pt idx="3">
                  <c:v>0.87842129998224017</c:v>
                </c:pt>
                <c:pt idx="4">
                  <c:v>0.86881659113781351</c:v>
                </c:pt>
                <c:pt idx="5">
                  <c:v>0.91630734585046358</c:v>
                </c:pt>
                <c:pt idx="6">
                  <c:v>0.92251476648476105</c:v>
                </c:pt>
                <c:pt idx="7">
                  <c:v>1.0120765622149546</c:v>
                </c:pt>
                <c:pt idx="8">
                  <c:v>0.98606894368741083</c:v>
                </c:pt>
                <c:pt idx="9">
                  <c:v>0.97129339788019853</c:v>
                </c:pt>
                <c:pt idx="10">
                  <c:v>0.9316627986067737</c:v>
                </c:pt>
                <c:pt idx="11">
                  <c:v>0.98636614599882344</c:v>
                </c:pt>
                <c:pt idx="12">
                  <c:v>1.0803702705869991</c:v>
                </c:pt>
                <c:pt idx="13">
                  <c:v>1.0772182346907588</c:v>
                </c:pt>
                <c:pt idx="14">
                  <c:v>0.97784876268395449</c:v>
                </c:pt>
                <c:pt idx="15">
                  <c:v>1.0755328801199442</c:v>
                </c:pt>
                <c:pt idx="16">
                  <c:v>1.1200540279974245</c:v>
                </c:pt>
                <c:pt idx="17">
                  <c:v>1.0981842871795864</c:v>
                </c:pt>
                <c:pt idx="18">
                  <c:v>1.0216039501328351</c:v>
                </c:pt>
                <c:pt idx="19">
                  <c:v>1.0736397255590364</c:v>
                </c:pt>
                <c:pt idx="20">
                  <c:v>0.96625424812043714</c:v>
                </c:pt>
                <c:pt idx="21">
                  <c:v>1.0237181942180864</c:v>
                </c:pt>
                <c:pt idx="22">
                  <c:v>1.1361416132769699</c:v>
                </c:pt>
                <c:pt idx="23">
                  <c:v>1.2615005817191589</c:v>
                </c:pt>
                <c:pt idx="24">
                  <c:v>1.2466694614959912</c:v>
                </c:pt>
                <c:pt idx="25">
                  <c:v>1.3120056444276382</c:v>
                </c:pt>
                <c:pt idx="26">
                  <c:v>1.3288906017621924</c:v>
                </c:pt>
                <c:pt idx="27">
                  <c:v>1.3280014111069098</c:v>
                </c:pt>
                <c:pt idx="28">
                  <c:v>1.351306421623764</c:v>
                </c:pt>
                <c:pt idx="29">
                  <c:v>1.2876024351259308</c:v>
                </c:pt>
                <c:pt idx="30">
                  <c:v>1.1184431058486082</c:v>
                </c:pt>
                <c:pt idx="31">
                  <c:v>1.1755417704577076</c:v>
                </c:pt>
                <c:pt idx="32">
                  <c:v>1.1574137171374734</c:v>
                </c:pt>
                <c:pt idx="33">
                  <c:v>1.1504661978145965</c:v>
                </c:pt>
                <c:pt idx="34">
                  <c:v>1.1752326931957615</c:v>
                </c:pt>
                <c:pt idx="35">
                  <c:v>1.1417851581964562</c:v>
                </c:pt>
                <c:pt idx="36">
                  <c:v>1.0850493234165981</c:v>
                </c:pt>
                <c:pt idx="37">
                  <c:v>1.038324904295431</c:v>
                </c:pt>
                <c:pt idx="38">
                  <c:v>0.95596253305768797</c:v>
                </c:pt>
                <c:pt idx="39">
                  <c:v>0.94007864942201935</c:v>
                </c:pt>
                <c:pt idx="40">
                  <c:v>1.0723099649676864</c:v>
                </c:pt>
                <c:pt idx="41">
                  <c:v>1.0485378920814785</c:v>
                </c:pt>
                <c:pt idx="42">
                  <c:v>1.1081226129279711</c:v>
                </c:pt>
                <c:pt idx="43">
                  <c:v>1.1650331435515382</c:v>
                </c:pt>
                <c:pt idx="44">
                  <c:v>1.1317065518286464</c:v>
                </c:pt>
                <c:pt idx="45">
                  <c:v>1.2423830878890236</c:v>
                </c:pt>
                <c:pt idx="46">
                  <c:v>1.2395745162478606</c:v>
                </c:pt>
                <c:pt idx="47">
                  <c:v>1.325430804359778</c:v>
                </c:pt>
                <c:pt idx="48">
                  <c:v>1.3869237413452424</c:v>
                </c:pt>
                <c:pt idx="49">
                  <c:v>1.3935621834061733</c:v>
                </c:pt>
                <c:pt idx="50">
                  <c:v>1.3741575066126832</c:v>
                </c:pt>
                <c:pt idx="51">
                  <c:v>1.3416640796828638</c:v>
                </c:pt>
                <c:pt idx="52">
                  <c:v>1.3457761510809303</c:v>
                </c:pt>
                <c:pt idx="53">
                  <c:v>1.309251281603987</c:v>
                </c:pt>
                <c:pt idx="54">
                  <c:v>1.3374310650083838</c:v>
                </c:pt>
                <c:pt idx="55">
                  <c:v>1.4544100895840983</c:v>
                </c:pt>
                <c:pt idx="56">
                  <c:v>1.537498120480324</c:v>
                </c:pt>
                <c:pt idx="57">
                  <c:v>1.5280645449200534</c:v>
                </c:pt>
                <c:pt idx="58">
                  <c:v>1.6389695293914346</c:v>
                </c:pt>
                <c:pt idx="59">
                  <c:v>1.6626340971430522</c:v>
                </c:pt>
                <c:pt idx="60">
                  <c:v>1.6851564228396514</c:v>
                </c:pt>
                <c:pt idx="61">
                  <c:v>1.7770867510559023</c:v>
                </c:pt>
                <c:pt idx="62">
                  <c:v>1.7615522591076511</c:v>
                </c:pt>
                <c:pt idx="63">
                  <c:v>1.6704685338262966</c:v>
                </c:pt>
                <c:pt idx="64">
                  <c:v>1.834870760898013</c:v>
                </c:pt>
                <c:pt idx="65">
                  <c:v>1.8891474157241255</c:v>
                </c:pt>
                <c:pt idx="66">
                  <c:v>2.024617323449315</c:v>
                </c:pt>
                <c:pt idx="67">
                  <c:v>2.0661949342519872</c:v>
                </c:pt>
                <c:pt idx="68">
                  <c:v>2.2723763442537321</c:v>
                </c:pt>
                <c:pt idx="69">
                  <c:v>2.2184222048313891</c:v>
                </c:pt>
                <c:pt idx="70">
                  <c:v>2.2659260361783335</c:v>
                </c:pt>
                <c:pt idx="71">
                  <c:v>2.4482547444429277</c:v>
                </c:pt>
                <c:pt idx="72">
                  <c:v>2.6744186713365838</c:v>
                </c:pt>
                <c:pt idx="73">
                  <c:v>2.5882398678208967</c:v>
                </c:pt>
                <c:pt idx="74">
                  <c:v>2.7726918024936436</c:v>
                </c:pt>
                <c:pt idx="75">
                  <c:v>2.8899127136221856</c:v>
                </c:pt>
                <c:pt idx="76">
                  <c:v>2.8127509032702323</c:v>
                </c:pt>
                <c:pt idx="77">
                  <c:v>2.9075973082622362</c:v>
                </c:pt>
                <c:pt idx="78">
                  <c:v>2.8651730945246681</c:v>
                </c:pt>
                <c:pt idx="79">
                  <c:v>3.0211227303892478</c:v>
                </c:pt>
                <c:pt idx="80">
                  <c:v>3.0917536038148605</c:v>
                </c:pt>
                <c:pt idx="81">
                  <c:v>3.2331228558006746</c:v>
                </c:pt>
                <c:pt idx="82">
                  <c:v>3.3196107365783081</c:v>
                </c:pt>
                <c:pt idx="83">
                  <c:v>3.4576338912500102</c:v>
                </c:pt>
                <c:pt idx="84">
                  <c:v>3.5348225778856111</c:v>
                </c:pt>
                <c:pt idx="85">
                  <c:v>3.5878897999475865</c:v>
                </c:pt>
                <c:pt idx="86">
                  <c:v>3.8165800975041075</c:v>
                </c:pt>
                <c:pt idx="87">
                  <c:v>3.9493489387227241</c:v>
                </c:pt>
                <c:pt idx="88">
                  <c:v>4.018420987696782</c:v>
                </c:pt>
                <c:pt idx="89">
                  <c:v>3.9802432267755181</c:v>
                </c:pt>
                <c:pt idx="90">
                  <c:v>4.018367235129487</c:v>
                </c:pt>
                <c:pt idx="91">
                  <c:v>4.0453913383370415</c:v>
                </c:pt>
                <c:pt idx="92">
                  <c:v>4.247420362515248</c:v>
                </c:pt>
                <c:pt idx="93">
                  <c:v>4.4510350874286573</c:v>
                </c:pt>
                <c:pt idx="94">
                  <c:v>4.3090208046353027</c:v>
                </c:pt>
                <c:pt idx="95">
                  <c:v>4.1213034014993859</c:v>
                </c:pt>
                <c:pt idx="96">
                  <c:v>3.8901404858472963</c:v>
                </c:pt>
                <c:pt idx="97">
                  <c:v>4.3745586223097153</c:v>
                </c:pt>
                <c:pt idx="98">
                  <c:v>4.2415613326800949</c:v>
                </c:pt>
                <c:pt idx="99">
                  <c:v>4.4194151397173815</c:v>
                </c:pt>
                <c:pt idx="100">
                  <c:v>4.5840055007746301</c:v>
                </c:pt>
                <c:pt idx="101">
                  <c:v>4.384126579288222</c:v>
                </c:pt>
                <c:pt idx="102">
                  <c:v>4.0019592639626911</c:v>
                </c:pt>
                <c:pt idx="103">
                  <c:v>4.0144567358587757</c:v>
                </c:pt>
                <c:pt idx="104">
                  <c:v>3.4829647885877724</c:v>
                </c:pt>
                <c:pt idx="105">
                  <c:v>3.0773210394961565</c:v>
                </c:pt>
                <c:pt idx="106">
                  <c:v>3.1163991559196123</c:v>
                </c:pt>
                <c:pt idx="107">
                  <c:v>3.1637282914228479</c:v>
                </c:pt>
                <c:pt idx="108">
                  <c:v>3.0292796824762624</c:v>
                </c:pt>
                <c:pt idx="109">
                  <c:v>2.7301869599051338</c:v>
                </c:pt>
                <c:pt idx="110">
                  <c:v>3.0310266409133497</c:v>
                </c:pt>
                <c:pt idx="111">
                  <c:v>3.078893302089535</c:v>
                </c:pt>
                <c:pt idx="112">
                  <c:v>3.3969875571994419</c:v>
                </c:pt>
                <c:pt idx="113">
                  <c:v>3.2932047878946467</c:v>
                </c:pt>
                <c:pt idx="114">
                  <c:v>3.6258256743160233</c:v>
                </c:pt>
                <c:pt idx="115">
                  <c:v>3.7418505908222519</c:v>
                </c:pt>
                <c:pt idx="116">
                  <c:v>3.7511497849642845</c:v>
                </c:pt>
                <c:pt idx="117">
                  <c:v>3.9768433768941085</c:v>
                </c:pt>
                <c:pt idx="118">
                  <c:v>4.0615842992346547</c:v>
                </c:pt>
                <c:pt idx="119">
                  <c:v>4.1803237203892802</c:v>
                </c:pt>
                <c:pt idx="120">
                  <c:v>4.0338479745104419</c:v>
                </c:pt>
                <c:pt idx="121">
                  <c:v>4.0488986933530375</c:v>
                </c:pt>
                <c:pt idx="122">
                  <c:v>4.3675439122777178</c:v>
                </c:pt>
                <c:pt idx="123">
                  <c:v>4.3649369127639108</c:v>
                </c:pt>
                <c:pt idx="124">
                  <c:v>4.1418100059224221</c:v>
                </c:pt>
                <c:pt idx="125">
                  <c:v>4.0105865510135361</c:v>
                </c:pt>
                <c:pt idx="126">
                  <c:v>4.3332632124853401</c:v>
                </c:pt>
                <c:pt idx="127">
                  <c:v>4.17828112283207</c:v>
                </c:pt>
                <c:pt idx="128">
                  <c:v>4.54362388459427</c:v>
                </c:pt>
                <c:pt idx="129">
                  <c:v>4.7049353390465241</c:v>
                </c:pt>
                <c:pt idx="130">
                  <c:v>4.6836896368231802</c:v>
                </c:pt>
                <c:pt idx="131">
                  <c:v>4.9738997476488125</c:v>
                </c:pt>
                <c:pt idx="132">
                  <c:v>4.8667843191717282</c:v>
                </c:pt>
                <c:pt idx="133">
                  <c:v>5.0032889638173472</c:v>
                </c:pt>
                <c:pt idx="134">
                  <c:v>5.0294261496645341</c:v>
                </c:pt>
                <c:pt idx="135">
                  <c:v>5.1421855977075914</c:v>
                </c:pt>
                <c:pt idx="136">
                  <c:v>5.1024490123347723</c:v>
                </c:pt>
                <c:pt idx="137">
                  <c:v>4.9988678151573334</c:v>
                </c:pt>
                <c:pt idx="138">
                  <c:v>4.8993180605270181</c:v>
                </c:pt>
                <c:pt idx="139">
                  <c:v>4.8835416820259399</c:v>
                </c:pt>
                <c:pt idx="140">
                  <c:v>4.7071526324474418</c:v>
                </c:pt>
                <c:pt idx="141">
                  <c:v>5.1472517771751436</c:v>
                </c:pt>
                <c:pt idx="142">
                  <c:v>5.2294797669946496</c:v>
                </c:pt>
                <c:pt idx="143">
                  <c:v>5.1015889712580531</c:v>
                </c:pt>
                <c:pt idx="144">
                  <c:v>5.393855117782719</c:v>
                </c:pt>
                <c:pt idx="145">
                  <c:v>5.4853554254606101</c:v>
                </c:pt>
                <c:pt idx="146">
                  <c:v>5.4079382904140063</c:v>
                </c:pt>
                <c:pt idx="147">
                  <c:v>5.5611599834883663</c:v>
                </c:pt>
                <c:pt idx="148">
                  <c:v>5.3615767011220816</c:v>
                </c:pt>
                <c:pt idx="149">
                  <c:v>5.4608980073413926</c:v>
                </c:pt>
                <c:pt idx="150">
                  <c:v>5.6086503766934879</c:v>
                </c:pt>
                <c:pt idx="151">
                  <c:v>5.7624364717244436</c:v>
                </c:pt>
                <c:pt idx="152">
                  <c:v>5.8572156860073283</c:v>
                </c:pt>
                <c:pt idx="153">
                  <c:v>6.1042221708696154</c:v>
                </c:pt>
                <c:pt idx="154">
                  <c:v>6.2651036047835111</c:v>
                </c:pt>
                <c:pt idx="155">
                  <c:v>6.4627517947271764</c:v>
                </c:pt>
                <c:pt idx="156">
                  <c:v>6.6713251939735478</c:v>
                </c:pt>
                <c:pt idx="157">
                  <c:v>6.5449797845466815</c:v>
                </c:pt>
                <c:pt idx="158">
                  <c:v>6.6231628936772395</c:v>
                </c:pt>
                <c:pt idx="159">
                  <c:v>6.4579678162379217</c:v>
                </c:pt>
                <c:pt idx="160">
                  <c:v>7.0076281312546298</c:v>
                </c:pt>
                <c:pt idx="161">
                  <c:v>6.6083540613874696</c:v>
                </c:pt>
                <c:pt idx="162">
                  <c:v>6.8995989091335304</c:v>
                </c:pt>
                <c:pt idx="163">
                  <c:v>7.0774124017453461</c:v>
                </c:pt>
                <c:pt idx="164">
                  <c:v>7.4366676852613898</c:v>
                </c:pt>
                <c:pt idx="165">
                  <c:v>7.7054036454526749</c:v>
                </c:pt>
                <c:pt idx="166">
                  <c:v>7.6206224086866579</c:v>
                </c:pt>
                <c:pt idx="167">
                  <c:v>7.8479957683444512</c:v>
                </c:pt>
                <c:pt idx="168">
                  <c:v>7.6628316121550464</c:v>
                </c:pt>
                <c:pt idx="169">
                  <c:v>8.0370973000882149</c:v>
                </c:pt>
                <c:pt idx="170">
                  <c:v>8.184406210760125</c:v>
                </c:pt>
                <c:pt idx="171">
                  <c:v>8.401378448646339</c:v>
                </c:pt>
                <c:pt idx="172">
                  <c:v>8.5356657998910386</c:v>
                </c:pt>
                <c:pt idx="173">
                  <c:v>8.7717873898760903</c:v>
                </c:pt>
                <c:pt idx="174">
                  <c:v>8.8529403283496961</c:v>
                </c:pt>
                <c:pt idx="175">
                  <c:v>8.8123437019001578</c:v>
                </c:pt>
                <c:pt idx="176">
                  <c:v>8.5850778473769545</c:v>
                </c:pt>
                <c:pt idx="177">
                  <c:v>8.6713775941690567</c:v>
                </c:pt>
                <c:pt idx="178">
                  <c:v>8.7184648431194649</c:v>
                </c:pt>
                <c:pt idx="179">
                  <c:v>8.7016671658397815</c:v>
                </c:pt>
                <c:pt idx="180">
                  <c:v>8.9697580952235274</c:v>
                </c:pt>
                <c:pt idx="181">
                  <c:v>9.3346708364473674</c:v>
                </c:pt>
                <c:pt idx="182">
                  <c:v>9.2103008338685939</c:v>
                </c:pt>
                <c:pt idx="183">
                  <c:v>9.6430493150187075</c:v>
                </c:pt>
                <c:pt idx="184">
                  <c:v>9.2617823551953666</c:v>
                </c:pt>
                <c:pt idx="185">
                  <c:v>9.1917158837263528</c:v>
                </c:pt>
                <c:pt idx="186">
                  <c:v>9.2397438026044245</c:v>
                </c:pt>
                <c:pt idx="187">
                  <c:v>8.9113559308575283</c:v>
                </c:pt>
                <c:pt idx="188">
                  <c:v>8.9963118634672536</c:v>
                </c:pt>
                <c:pt idx="189">
                  <c:v>9.6810792563799115</c:v>
                </c:pt>
                <c:pt idx="190">
                  <c:v>9.3075392281052256</c:v>
                </c:pt>
                <c:pt idx="191">
                  <c:v>9.1478537888136433</c:v>
                </c:pt>
                <c:pt idx="192">
                  <c:v>8.8746966799623443</c:v>
                </c:pt>
                <c:pt idx="193">
                  <c:v>8.9271726237840756</c:v>
                </c:pt>
                <c:pt idx="194">
                  <c:v>9.5020025784366631</c:v>
                </c:pt>
                <c:pt idx="195">
                  <c:v>9.6632199658961522</c:v>
                </c:pt>
                <c:pt idx="196">
                  <c:v>9.8406840668205486</c:v>
                </c:pt>
                <c:pt idx="197">
                  <c:v>9.5434189315374489</c:v>
                </c:pt>
                <c:pt idx="198">
                  <c:v>9.6542970397251828</c:v>
                </c:pt>
                <c:pt idx="199">
                  <c:v>9.6801385864522462</c:v>
                </c:pt>
                <c:pt idx="200">
                  <c:v>9.5890279848872453</c:v>
                </c:pt>
                <c:pt idx="201">
                  <c:v>9.3501784521119706</c:v>
                </c:pt>
                <c:pt idx="202">
                  <c:v>9.2982937865304862</c:v>
                </c:pt>
                <c:pt idx="203">
                  <c:v>9.517482303833571</c:v>
                </c:pt>
                <c:pt idx="204">
                  <c:v>9.7352121555057032</c:v>
                </c:pt>
                <c:pt idx="205">
                  <c:v>9.5928482189726001</c:v>
                </c:pt>
                <c:pt idx="206">
                  <c:v>9.7412525859084838</c:v>
                </c:pt>
                <c:pt idx="207">
                  <c:v>10.084615159243333</c:v>
                </c:pt>
                <c:pt idx="208">
                  <c:v>10.006231315212677</c:v>
                </c:pt>
                <c:pt idx="209">
                  <c:v>9.6478705498103601</c:v>
                </c:pt>
                <c:pt idx="210">
                  <c:v>10.159167148105531</c:v>
                </c:pt>
                <c:pt idx="211">
                  <c:v>10.423688615456449</c:v>
                </c:pt>
                <c:pt idx="212">
                  <c:v>10.224157789524719</c:v>
                </c:pt>
                <c:pt idx="213">
                  <c:v>10.723213485330678</c:v>
                </c:pt>
                <c:pt idx="214">
                  <c:v>10.987012478795419</c:v>
                </c:pt>
                <c:pt idx="215">
                  <c:v>11.086855626293341</c:v>
                </c:pt>
                <c:pt idx="216">
                  <c:v>11.038029194922478</c:v>
                </c:pt>
                <c:pt idx="217">
                  <c:v>10.950806477334988</c:v>
                </c:pt>
                <c:pt idx="218">
                  <c:v>10.523577489149698</c:v>
                </c:pt>
                <c:pt idx="219">
                  <c:v>10.950495539206759</c:v>
                </c:pt>
                <c:pt idx="220">
                  <c:v>10.368364491729526</c:v>
                </c:pt>
                <c:pt idx="221">
                  <c:v>10.436414215616134</c:v>
                </c:pt>
                <c:pt idx="222">
                  <c:v>10.587411257827096</c:v>
                </c:pt>
                <c:pt idx="223">
                  <c:v>10.717086175156776</c:v>
                </c:pt>
                <c:pt idx="224">
                  <c:v>10.26389842588398</c:v>
                </c:pt>
                <c:pt idx="225">
                  <c:v>9.7908380721217885</c:v>
                </c:pt>
                <c:pt idx="226">
                  <c:v>9.6254052700458868</c:v>
                </c:pt>
                <c:pt idx="227">
                  <c:v>9.8744118393221321</c:v>
                </c:pt>
                <c:pt idx="228">
                  <c:v>10.148101408836242</c:v>
                </c:pt>
                <c:pt idx="229">
                  <c:v>10.273125972101099</c:v>
                </c:pt>
                <c:pt idx="230">
                  <c:v>10.254716605862187</c:v>
                </c:pt>
                <c:pt idx="231">
                  <c:v>10.767714218623549</c:v>
                </c:pt>
                <c:pt idx="232">
                  <c:v>10.256156981015009</c:v>
                </c:pt>
                <c:pt idx="233">
                  <c:v>10.551950593350504</c:v>
                </c:pt>
                <c:pt idx="234">
                  <c:v>10.222132119071706</c:v>
                </c:pt>
                <c:pt idx="235">
                  <c:v>9.9462065386060736</c:v>
                </c:pt>
                <c:pt idx="236">
                  <c:v>10.013044518316498</c:v>
                </c:pt>
                <c:pt idx="237">
                  <c:v>10.377473149838792</c:v>
                </c:pt>
                <c:pt idx="238">
                  <c:v>10.22497171580155</c:v>
                </c:pt>
                <c:pt idx="239">
                  <c:v>10.540944298135138</c:v>
                </c:pt>
                <c:pt idx="240">
                  <c:v>10.270117188448538</c:v>
                </c:pt>
                <c:pt idx="241">
                  <c:v>9.2896561082330926</c:v>
                </c:pt>
                <c:pt idx="242">
                  <c:v>7.7396386842555147</c:v>
                </c:pt>
                <c:pt idx="243">
                  <c:v>8.8368570316205819</c:v>
                </c:pt>
                <c:pt idx="244">
                  <c:v>8.800298938456125</c:v>
                </c:pt>
                <c:pt idx="245">
                  <c:v>9.4146715262588838</c:v>
                </c:pt>
                <c:pt idx="246">
                  <c:v>9.6978035551081518</c:v>
                </c:pt>
                <c:pt idx="247">
                  <c:v>9.612487619865826</c:v>
                </c:pt>
                <c:pt idx="248">
                  <c:v>9.5099740625607705</c:v>
                </c:pt>
                <c:pt idx="249">
                  <c:v>9.1064038078380065</c:v>
                </c:pt>
                <c:pt idx="250">
                  <c:v>10.051728879563688</c:v>
                </c:pt>
                <c:pt idx="251">
                  <c:v>10.601563515281002</c:v>
                </c:pt>
                <c:pt idx="252">
                  <c:v>10.927609578445269</c:v>
                </c:pt>
                <c:pt idx="253">
                  <c:v>11.510353356939895</c:v>
                </c:pt>
                <c:pt idx="254">
                  <c:v>11.937387466482363</c:v>
                </c:pt>
                <c:pt idx="255">
                  <c:v>12.03408030496087</c:v>
                </c:pt>
                <c:pt idx="256">
                  <c:v>12.3861506380865</c:v>
                </c:pt>
                <c:pt idx="257">
                  <c:v>12.012173929994898</c:v>
                </c:pt>
                <c:pt idx="258">
                  <c:v>12.323371567269803</c:v>
                </c:pt>
                <c:pt idx="259">
                  <c:v>12.572590303967845</c:v>
                </c:pt>
                <c:pt idx="260">
                  <c:v>12.39498908993564</c:v>
                </c:pt>
                <c:pt idx="261">
                  <c:v>12.728262281027227</c:v>
                </c:pt>
                <c:pt idx="262">
                  <c:v>12.848022617722854</c:v>
                </c:pt>
                <c:pt idx="263">
                  <c:v>13.471295793335797</c:v>
                </c:pt>
                <c:pt idx="264">
                  <c:v>13.793613510743711</c:v>
                </c:pt>
                <c:pt idx="265">
                  <c:v>14.16431637945405</c:v>
                </c:pt>
                <c:pt idx="266">
                  <c:v>14.375991128499079</c:v>
                </c:pt>
                <c:pt idx="267">
                  <c:v>13.80859745049897</c:v>
                </c:pt>
                <c:pt idx="268">
                  <c:v>13.883163876731667</c:v>
                </c:pt>
                <c:pt idx="269">
                  <c:v>12.844707752564622</c:v>
                </c:pt>
                <c:pt idx="270">
                  <c:v>13.208820994746906</c:v>
                </c:pt>
                <c:pt idx="271">
                  <c:v>13.033147191553279</c:v>
                </c:pt>
                <c:pt idx="272">
                  <c:v>12.532909841602512</c:v>
                </c:pt>
                <c:pt idx="273">
                  <c:v>13.200540705912811</c:v>
                </c:pt>
                <c:pt idx="274">
                  <c:v>14.470886067406681</c:v>
                </c:pt>
                <c:pt idx="275">
                  <c:v>14.064905014703237</c:v>
                </c:pt>
                <c:pt idx="276">
                  <c:v>15.044123467895929</c:v>
                </c:pt>
                <c:pt idx="277">
                  <c:v>14.695099803440744</c:v>
                </c:pt>
                <c:pt idx="278">
                  <c:v>14.408282914242072</c:v>
                </c:pt>
                <c:pt idx="279">
                  <c:v>14.902814814809501</c:v>
                </c:pt>
                <c:pt idx="280">
                  <c:v>14.036612447178227</c:v>
                </c:pt>
                <c:pt idx="281">
                  <c:v>14.575251382912706</c:v>
                </c:pt>
              </c:numCache>
            </c:numRef>
          </c:val>
          <c:smooth val="0"/>
          <c:extLst>
            <c:ext xmlns:c16="http://schemas.microsoft.com/office/drawing/2014/chart" uri="{C3380CC4-5D6E-409C-BE32-E72D297353CC}">
              <c16:uniqueId val="{00000001-FD04-4345-A09E-4372168B6EEE}"/>
            </c:ext>
          </c:extLst>
        </c:ser>
        <c:ser>
          <c:idx val="15"/>
          <c:order val="2"/>
          <c:tx>
            <c:strRef>
              <c:f>FS_Growth!$A$11</c:f>
              <c:strCache>
                <c:ptCount val="1"/>
                <c:pt idx="0">
                  <c:v>SA Multi Asset - High Equity</c:v>
                </c:pt>
              </c:strCache>
            </c:strRef>
          </c:tx>
          <c:spPr>
            <a:ln w="38100" cap="rnd">
              <a:solidFill>
                <a:schemeClr val="accent2"/>
              </a:solidFill>
              <a:round/>
            </a:ln>
            <a:effectLst/>
          </c:spPr>
          <c:marker>
            <c:symbol val="none"/>
          </c:marker>
          <c:cat>
            <c:numRef>
              <c:f>Data_Growth!$B$3:$B$284</c:f>
              <c:numCache>
                <c:formatCode>d\-mmm\-yy</c:formatCode>
                <c:ptCount val="282"/>
                <c:pt idx="0">
                  <c:v>36557</c:v>
                </c:pt>
                <c:pt idx="1">
                  <c:v>36584</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38045</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39506</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40967</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42428</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43889</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numCache>
            </c:numRef>
          </c:cat>
          <c:val>
            <c:numRef>
              <c:f>Data_Growth!$U$3:$U$284</c:f>
              <c:numCache>
                <c:formatCode>#,##0.00</c:formatCode>
                <c:ptCount val="282"/>
                <c:pt idx="0" formatCode="General">
                  <c:v>1</c:v>
                </c:pt>
                <c:pt idx="1">
                  <c:v>0.96911820000000004</c:v>
                </c:pt>
                <c:pt idx="2">
                  <c:v>0.96027945436871998</c:v>
                </c:pt>
                <c:pt idx="3">
                  <c:v>0.92057823677497219</c:v>
                </c:pt>
                <c:pt idx="4">
                  <c:v>0.91174593299788198</c:v>
                </c:pt>
                <c:pt idx="5">
                  <c:v>0.94241861615201683</c:v>
                </c:pt>
                <c:pt idx="6">
                  <c:v>0.95286655165626299</c:v>
                </c:pt>
                <c:pt idx="7">
                  <c:v>1.0148654808463637</c:v>
                </c:pt>
                <c:pt idx="8">
                  <c:v>1.0010424040779478</c:v>
                </c:pt>
                <c:pt idx="9">
                  <c:v>0.97209095639688814</c:v>
                </c:pt>
                <c:pt idx="10">
                  <c:v>0.9609218257260792</c:v>
                </c:pt>
                <c:pt idx="11">
                  <c:v>1.0164618580546732</c:v>
                </c:pt>
                <c:pt idx="12">
                  <c:v>1.0695325514179372</c:v>
                </c:pt>
                <c:pt idx="13">
                  <c:v>1.0526127603610158</c:v>
                </c:pt>
                <c:pt idx="14">
                  <c:v>0.99865604078746228</c:v>
                </c:pt>
                <c:pt idx="15">
                  <c:v>1.0580974464535891</c:v>
                </c:pt>
                <c:pt idx="16">
                  <c:v>1.0950835601236082</c:v>
                </c:pt>
                <c:pt idx="17">
                  <c:v>1.107235921407012</c:v>
                </c:pt>
                <c:pt idx="18">
                  <c:v>1.0759307080302951</c:v>
                </c:pt>
                <c:pt idx="19">
                  <c:v>1.10710138897957</c:v>
                </c:pt>
                <c:pt idx="20">
                  <c:v>1.0488519136592434</c:v>
                </c:pt>
                <c:pt idx="21">
                  <c:v>1.0826155056118481</c:v>
                </c:pt>
                <c:pt idx="22">
                  <c:v>1.1394222898992117</c:v>
                </c:pt>
                <c:pt idx="23">
                  <c:v>1.1954785622376123</c:v>
                </c:pt>
                <c:pt idx="24">
                  <c:v>1.1657236985627992</c:v>
                </c:pt>
                <c:pt idx="25">
                  <c:v>1.187442063645983</c:v>
                </c:pt>
                <c:pt idx="26">
                  <c:v>1.1986973519904578</c:v>
                </c:pt>
                <c:pt idx="27">
                  <c:v>1.242369492615526</c:v>
                </c:pt>
                <c:pt idx="28">
                  <c:v>1.2607550702628445</c:v>
                </c:pt>
                <c:pt idx="29">
                  <c:v>1.228404851612942</c:v>
                </c:pt>
                <c:pt idx="30">
                  <c:v>1.168211662638571</c:v>
                </c:pt>
                <c:pt idx="31">
                  <c:v>1.1954745686730661</c:v>
                </c:pt>
                <c:pt idx="32">
                  <c:v>1.1952797063183724</c:v>
                </c:pt>
                <c:pt idx="33">
                  <c:v>1.2049214300693896</c:v>
                </c:pt>
                <c:pt idx="34">
                  <c:v>1.2394542372708923</c:v>
                </c:pt>
                <c:pt idx="35">
                  <c:v>1.2165103280484997</c:v>
                </c:pt>
                <c:pt idx="36">
                  <c:v>1.1945008582403478</c:v>
                </c:pt>
                <c:pt idx="37">
                  <c:v>1.1611681923410651</c:v>
                </c:pt>
                <c:pt idx="38">
                  <c:v>1.1073776564149613</c:v>
                </c:pt>
                <c:pt idx="39">
                  <c:v>1.1094006139177002</c:v>
                </c:pt>
                <c:pt idx="40">
                  <c:v>1.2060104366394337</c:v>
                </c:pt>
                <c:pt idx="41">
                  <c:v>1.2115707477575599</c:v>
                </c:pt>
                <c:pt idx="42">
                  <c:v>1.2514692263661136</c:v>
                </c:pt>
                <c:pt idx="43">
                  <c:v>1.2742335767406359</c:v>
                </c:pt>
                <c:pt idx="44">
                  <c:v>1.2690789196526469</c:v>
                </c:pt>
                <c:pt idx="45">
                  <c:v>1.3436134474985504</c:v>
                </c:pt>
                <c:pt idx="46">
                  <c:v>1.3611310765430022</c:v>
                </c:pt>
                <c:pt idx="47">
                  <c:v>1.4280798057869539</c:v>
                </c:pt>
                <c:pt idx="48">
                  <c:v>1.4607148567407198</c:v>
                </c:pt>
                <c:pt idx="49">
                  <c:v>1.4633673688490751</c:v>
                </c:pt>
                <c:pt idx="50">
                  <c:v>1.4678937104576624</c:v>
                </c:pt>
                <c:pt idx="51">
                  <c:v>1.4682694912475396</c:v>
                </c:pt>
                <c:pt idx="52">
                  <c:v>1.4612338374993796</c:v>
                </c:pt>
                <c:pt idx="53">
                  <c:v>1.4633530649339048</c:v>
                </c:pt>
                <c:pt idx="54">
                  <c:v>1.4754194353014303</c:v>
                </c:pt>
                <c:pt idx="55">
                  <c:v>1.5544377362881514</c:v>
                </c:pt>
                <c:pt idx="56">
                  <c:v>1.6195862425850449</c:v>
                </c:pt>
                <c:pt idx="57">
                  <c:v>1.6637494441651024</c:v>
                </c:pt>
                <c:pt idx="58">
                  <c:v>1.7650932476825867</c:v>
                </c:pt>
                <c:pt idx="59">
                  <c:v>1.8207217499672264</c:v>
                </c:pt>
                <c:pt idx="60">
                  <c:v>1.8321536976909207</c:v>
                </c:pt>
                <c:pt idx="61">
                  <c:v>1.8776929771392472</c:v>
                </c:pt>
                <c:pt idx="62">
                  <c:v>1.8519004230973692</c:v>
                </c:pt>
                <c:pt idx="63">
                  <c:v>1.8239485788713068</c:v>
                </c:pt>
                <c:pt idx="64">
                  <c:v>1.9123867384047557</c:v>
                </c:pt>
                <c:pt idx="65">
                  <c:v>1.94520272111976</c:v>
                </c:pt>
                <c:pt idx="66">
                  <c:v>2.0461128355616571</c:v>
                </c:pt>
                <c:pt idx="67">
                  <c:v>2.0751385830243674</c:v>
                </c:pt>
                <c:pt idx="68">
                  <c:v>2.16879166241484</c:v>
                </c:pt>
                <c:pt idx="69">
                  <c:v>2.1455324562312721</c:v>
                </c:pt>
                <c:pt idx="70">
                  <c:v>2.1873445927383068</c:v>
                </c:pt>
                <c:pt idx="71">
                  <c:v>2.2960256523764802</c:v>
                </c:pt>
                <c:pt idx="72">
                  <c:v>2.4295443657160427</c:v>
                </c:pt>
                <c:pt idx="73">
                  <c:v>2.4280176400366269</c:v>
                </c:pt>
                <c:pt idx="74">
                  <c:v>2.5083561305119231</c:v>
                </c:pt>
                <c:pt idx="75">
                  <c:v>2.5439421789354957</c:v>
                </c:pt>
                <c:pt idx="76">
                  <c:v>2.4901057481795554</c:v>
                </c:pt>
                <c:pt idx="77">
                  <c:v>2.482954164470784</c:v>
                </c:pt>
                <c:pt idx="78">
                  <c:v>2.4764920279623324</c:v>
                </c:pt>
                <c:pt idx="79">
                  <c:v>2.5563049083379079</c:v>
                </c:pt>
                <c:pt idx="80">
                  <c:v>2.6028518975223602</c:v>
                </c:pt>
                <c:pt idx="81">
                  <c:v>2.6799218216376177</c:v>
                </c:pt>
                <c:pt idx="82">
                  <c:v>2.7483163744398134</c:v>
                </c:pt>
                <c:pt idx="83">
                  <c:v>2.8383487453817247</c:v>
                </c:pt>
                <c:pt idx="84">
                  <c:v>2.9146063772890205</c:v>
                </c:pt>
                <c:pt idx="85">
                  <c:v>2.9418180168093038</c:v>
                </c:pt>
                <c:pt idx="86">
                  <c:v>3.0341978687185547</c:v>
                </c:pt>
                <c:pt idx="87">
                  <c:v>3.1239045355467923</c:v>
                </c:pt>
                <c:pt idx="88">
                  <c:v>3.1395649813739417</c:v>
                </c:pt>
                <c:pt idx="89">
                  <c:v>3.1080148649631187</c:v>
                </c:pt>
                <c:pt idx="90">
                  <c:v>3.1180546853814093</c:v>
                </c:pt>
                <c:pt idx="91">
                  <c:v>3.1212513150448622</c:v>
                </c:pt>
                <c:pt idx="92">
                  <c:v>3.186946476348532</c:v>
                </c:pt>
                <c:pt idx="93">
                  <c:v>3.2939647764136111</c:v>
                </c:pt>
                <c:pt idx="94">
                  <c:v>3.2292548383809656</c:v>
                </c:pt>
                <c:pt idx="95">
                  <c:v>3.1893260710808367</c:v>
                </c:pt>
                <c:pt idx="96">
                  <c:v>3.0535086203438593</c:v>
                </c:pt>
                <c:pt idx="97">
                  <c:v>3.2144523420032196</c:v>
                </c:pt>
                <c:pt idx="98">
                  <c:v>3.191754129680632</c:v>
                </c:pt>
                <c:pt idx="99">
                  <c:v>3.2128040673412888</c:v>
                </c:pt>
                <c:pt idx="100">
                  <c:v>3.253557523094293</c:v>
                </c:pt>
                <c:pt idx="101">
                  <c:v>3.1537962916096713</c:v>
                </c:pt>
                <c:pt idx="102">
                  <c:v>3.0811653091527877</c:v>
                </c:pt>
                <c:pt idx="103">
                  <c:v>3.135641236168202</c:v>
                </c:pt>
                <c:pt idx="104">
                  <c:v>2.9965890306014575</c:v>
                </c:pt>
                <c:pt idx="105">
                  <c:v>2.8716222782582848</c:v>
                </c:pt>
                <c:pt idx="106">
                  <c:v>2.8755110291475021</c:v>
                </c:pt>
                <c:pt idx="107">
                  <c:v>2.9265778046163384</c:v>
                </c:pt>
                <c:pt idx="108">
                  <c:v>2.8893695870662266</c:v>
                </c:pt>
                <c:pt idx="109">
                  <c:v>2.7403821336787439</c:v>
                </c:pt>
                <c:pt idx="110">
                  <c:v>2.8414329027435077</c:v>
                </c:pt>
                <c:pt idx="111">
                  <c:v>2.8723337697041336</c:v>
                </c:pt>
                <c:pt idx="112">
                  <c:v>2.9869263871466107</c:v>
                </c:pt>
                <c:pt idx="113">
                  <c:v>2.9718137343982036</c:v>
                </c:pt>
                <c:pt idx="114">
                  <c:v>3.1210460357033702</c:v>
                </c:pt>
                <c:pt idx="115">
                  <c:v>3.2028636333201268</c:v>
                </c:pt>
                <c:pt idx="116">
                  <c:v>3.2235711075686311</c:v>
                </c:pt>
                <c:pt idx="117">
                  <c:v>3.3106033368305443</c:v>
                </c:pt>
                <c:pt idx="118">
                  <c:v>3.2992876946252574</c:v>
                </c:pt>
                <c:pt idx="119">
                  <c:v>3.3623809629958843</c:v>
                </c:pt>
                <c:pt idx="120">
                  <c:v>3.3338757059058941</c:v>
                </c:pt>
                <c:pt idx="121">
                  <c:v>3.3615022003304538</c:v>
                </c:pt>
                <c:pt idx="122">
                  <c:v>3.4703093204520705</c:v>
                </c:pt>
                <c:pt idx="123">
                  <c:v>3.4888182152127021</c:v>
                </c:pt>
                <c:pt idx="124">
                  <c:v>3.4018573279075963</c:v>
                </c:pt>
                <c:pt idx="125">
                  <c:v>3.3645399735776484</c:v>
                </c:pt>
                <c:pt idx="126">
                  <c:v>3.4847270611517973</c:v>
                </c:pt>
                <c:pt idx="127">
                  <c:v>3.4448098611390092</c:v>
                </c:pt>
                <c:pt idx="128">
                  <c:v>3.5882248742399208</c:v>
                </c:pt>
                <c:pt idx="129">
                  <c:v>3.6486882574833008</c:v>
                </c:pt>
                <c:pt idx="130">
                  <c:v>3.6578570462055304</c:v>
                </c:pt>
                <c:pt idx="131">
                  <c:v>3.7453767628215671</c:v>
                </c:pt>
                <c:pt idx="132">
                  <c:v>3.7293023548308897</c:v>
                </c:pt>
                <c:pt idx="133">
                  <c:v>3.7548361421939456</c:v>
                </c:pt>
                <c:pt idx="134">
                  <c:v>3.7690264189425253</c:v>
                </c:pt>
                <c:pt idx="135">
                  <c:v>3.8176005007219311</c:v>
                </c:pt>
                <c:pt idx="136">
                  <c:v>3.8283840768563202</c:v>
                </c:pt>
                <c:pt idx="137">
                  <c:v>3.7880015159368243</c:v>
                </c:pt>
                <c:pt idx="138">
                  <c:v>3.7669311363045774</c:v>
                </c:pt>
                <c:pt idx="139">
                  <c:v>3.7680536817831958</c:v>
                </c:pt>
                <c:pt idx="140">
                  <c:v>3.7606072540972559</c:v>
                </c:pt>
                <c:pt idx="141">
                  <c:v>3.9265199812978713</c:v>
                </c:pt>
                <c:pt idx="142">
                  <c:v>3.9294652639358429</c:v>
                </c:pt>
                <c:pt idx="143">
                  <c:v>3.9424148167131432</c:v>
                </c:pt>
                <c:pt idx="144">
                  <c:v>4.0423270411716228</c:v>
                </c:pt>
                <c:pt idx="145">
                  <c:v>4.0885567101452782</c:v>
                </c:pt>
                <c:pt idx="146">
                  <c:v>4.1109010814218925</c:v>
                </c:pt>
                <c:pt idx="147">
                  <c:v>4.1644262467723303</c:v>
                </c:pt>
                <c:pt idx="148">
                  <c:v>4.1218816353500545</c:v>
                </c:pt>
                <c:pt idx="149">
                  <c:v>4.1445317871244667</c:v>
                </c:pt>
                <c:pt idx="150">
                  <c:v>4.2351304230846507</c:v>
                </c:pt>
                <c:pt idx="151">
                  <c:v>4.3171280537451189</c:v>
                </c:pt>
                <c:pt idx="152">
                  <c:v>4.354741895338984</c:v>
                </c:pt>
                <c:pt idx="153">
                  <c:v>4.4595283076697676</c:v>
                </c:pt>
                <c:pt idx="154">
                  <c:v>4.5245990690183007</c:v>
                </c:pt>
                <c:pt idx="155">
                  <c:v>4.5837020968172597</c:v>
                </c:pt>
                <c:pt idx="156">
                  <c:v>4.738075224625339</c:v>
                </c:pt>
                <c:pt idx="157">
                  <c:v>4.7042927482737609</c:v>
                </c:pt>
                <c:pt idx="158">
                  <c:v>4.7927922556006601</c:v>
                </c:pt>
                <c:pt idx="159">
                  <c:v>4.7587701404950531</c:v>
                </c:pt>
                <c:pt idx="160">
                  <c:v>4.9992160435068325</c:v>
                </c:pt>
                <c:pt idx="161">
                  <c:v>4.825094348554698</c:v>
                </c:pt>
                <c:pt idx="162">
                  <c:v>4.943150414490221</c:v>
                </c:pt>
                <c:pt idx="163">
                  <c:v>5.0166718678650994</c:v>
                </c:pt>
                <c:pt idx="164">
                  <c:v>5.1764528668566028</c:v>
                </c:pt>
                <c:pt idx="165">
                  <c:v>5.3066613622695131</c:v>
                </c:pt>
                <c:pt idx="166">
                  <c:v>5.2885730763500813</c:v>
                </c:pt>
                <c:pt idx="167">
                  <c:v>5.4102388154007457</c:v>
                </c:pt>
                <c:pt idx="168">
                  <c:v>5.3632465630979382</c:v>
                </c:pt>
                <c:pt idx="169">
                  <c:v>5.4608624774682282</c:v>
                </c:pt>
                <c:pt idx="170">
                  <c:v>5.5344039124522926</c:v>
                </c:pt>
                <c:pt idx="171">
                  <c:v>5.6193393024159164</c:v>
                </c:pt>
                <c:pt idx="172">
                  <c:v>5.6870562745475404</c:v>
                </c:pt>
                <c:pt idx="173">
                  <c:v>5.7671448132394838</c:v>
                </c:pt>
                <c:pt idx="174">
                  <c:v>5.8257776444122458</c:v>
                </c:pt>
                <c:pt idx="175">
                  <c:v>5.8095522710947929</c:v>
                </c:pt>
                <c:pt idx="176">
                  <c:v>5.7813102946393204</c:v>
                </c:pt>
                <c:pt idx="177">
                  <c:v>5.7906632984339881</c:v>
                </c:pt>
                <c:pt idx="178">
                  <c:v>5.8849156086772796</c:v>
                </c:pt>
                <c:pt idx="179">
                  <c:v>5.9241273898694571</c:v>
                </c:pt>
                <c:pt idx="180">
                  <c:v>6.03670713713558</c:v>
                </c:pt>
                <c:pt idx="181">
                  <c:v>6.1736498385415013</c:v>
                </c:pt>
                <c:pt idx="182">
                  <c:v>6.1987895580490253</c:v>
                </c:pt>
                <c:pt idx="183">
                  <c:v>6.3414918924648713</c:v>
                </c:pt>
                <c:pt idx="184">
                  <c:v>6.2565374621782768</c:v>
                </c:pt>
                <c:pt idx="185">
                  <c:v>6.1917090979564238</c:v>
                </c:pt>
                <c:pt idx="186">
                  <c:v>6.2566514580012491</c:v>
                </c:pt>
                <c:pt idx="187">
                  <c:v>6.1735994152174491</c:v>
                </c:pt>
                <c:pt idx="188">
                  <c:v>6.1422683981852204</c:v>
                </c:pt>
                <c:pt idx="189">
                  <c:v>6.4395842857725363</c:v>
                </c:pt>
                <c:pt idx="190">
                  <c:v>6.3909576969138104</c:v>
                </c:pt>
                <c:pt idx="191">
                  <c:v>6.3778434517197429</c:v>
                </c:pt>
                <c:pt idx="192">
                  <c:v>6.2277000878854274</c:v>
                </c:pt>
                <c:pt idx="193">
                  <c:v>6.2705149032196301</c:v>
                </c:pt>
                <c:pt idx="194">
                  <c:v>6.4806831241793521</c:v>
                </c:pt>
                <c:pt idx="195">
                  <c:v>6.5150508348551872</c:v>
                </c:pt>
                <c:pt idx="196">
                  <c:v>6.6876123802976624</c:v>
                </c:pt>
                <c:pt idx="197">
                  <c:v>6.5171337717828282</c:v>
                </c:pt>
                <c:pt idx="198">
                  <c:v>6.5753422037788836</c:v>
                </c:pt>
                <c:pt idx="199">
                  <c:v>6.6400468587351691</c:v>
                </c:pt>
                <c:pt idx="200">
                  <c:v>6.5570223688322882</c:v>
                </c:pt>
                <c:pt idx="201">
                  <c:v>6.4116026938430366</c:v>
                </c:pt>
                <c:pt idx="202">
                  <c:v>6.4170929492297741</c:v>
                </c:pt>
                <c:pt idx="203">
                  <c:v>6.4614459705669658</c:v>
                </c:pt>
                <c:pt idx="204">
                  <c:v>6.5688067722355177</c:v>
                </c:pt>
                <c:pt idx="205">
                  <c:v>6.5276880124833552</c:v>
                </c:pt>
                <c:pt idx="206">
                  <c:v>6.6231097558498373</c:v>
                </c:pt>
                <c:pt idx="207">
                  <c:v>6.7389810610284302</c:v>
                </c:pt>
                <c:pt idx="208">
                  <c:v>6.7353103380444885</c:v>
                </c:pt>
                <c:pt idx="209">
                  <c:v>6.6149867129794586</c:v>
                </c:pt>
                <c:pt idx="210">
                  <c:v>6.8388272793679432</c:v>
                </c:pt>
                <c:pt idx="211">
                  <c:v>6.89621529848276</c:v>
                </c:pt>
                <c:pt idx="212">
                  <c:v>6.9518215512990169</c:v>
                </c:pt>
                <c:pt idx="213">
                  <c:v>7.2245289974776847</c:v>
                </c:pt>
                <c:pt idx="214">
                  <c:v>7.2325829024040731</c:v>
                </c:pt>
                <c:pt idx="215">
                  <c:v>7.1054659183445796</c:v>
                </c:pt>
                <c:pt idx="216">
                  <c:v>7.1102457652678499</c:v>
                </c:pt>
                <c:pt idx="217">
                  <c:v>7.0071080953197571</c:v>
                </c:pt>
                <c:pt idx="218">
                  <c:v>6.8508579933238414</c:v>
                </c:pt>
                <c:pt idx="219">
                  <c:v>7.0925062520649549</c:v>
                </c:pt>
                <c:pt idx="220">
                  <c:v>6.9526242975086037</c:v>
                </c:pt>
                <c:pt idx="221">
                  <c:v>7.0923185106814355</c:v>
                </c:pt>
                <c:pt idx="222">
                  <c:v>7.0992264289108391</c:v>
                </c:pt>
                <c:pt idx="223">
                  <c:v>7.3679030424167555</c:v>
                </c:pt>
                <c:pt idx="224">
                  <c:v>7.1716442090759003</c:v>
                </c:pt>
                <c:pt idx="225">
                  <c:v>6.9576401943838126</c:v>
                </c:pt>
                <c:pt idx="226">
                  <c:v>6.8134591039276557</c:v>
                </c:pt>
                <c:pt idx="227">
                  <c:v>6.8493237899589108</c:v>
                </c:pt>
                <c:pt idx="228">
                  <c:v>6.9608855758497619</c:v>
                </c:pt>
                <c:pt idx="229">
                  <c:v>7.1513486308876058</c:v>
                </c:pt>
                <c:pt idx="230">
                  <c:v>7.2458365398080709</c:v>
                </c:pt>
                <c:pt idx="231">
                  <c:v>7.432685651243756</c:v>
                </c:pt>
                <c:pt idx="232">
                  <c:v>7.1914838528324196</c:v>
                </c:pt>
                <c:pt idx="233">
                  <c:v>7.3210772684540002</c:v>
                </c:pt>
                <c:pt idx="234">
                  <c:v>7.2637049143320338</c:v>
                </c:pt>
                <c:pt idx="235">
                  <c:v>7.2479208835531903</c:v>
                </c:pt>
                <c:pt idx="236">
                  <c:v>7.3164796919828081</c:v>
                </c:pt>
                <c:pt idx="237">
                  <c:v>7.4638555424184183</c:v>
                </c:pt>
                <c:pt idx="238">
                  <c:v>7.414148876855351</c:v>
                </c:pt>
                <c:pt idx="239">
                  <c:v>7.5016358336022444</c:v>
                </c:pt>
                <c:pt idx="240">
                  <c:v>7.5578981023542617</c:v>
                </c:pt>
                <c:pt idx="241">
                  <c:v>7.2117463692664368</c:v>
                </c:pt>
                <c:pt idx="242">
                  <c:v>6.47398471569048</c:v>
                </c:pt>
                <c:pt idx="243">
                  <c:v>7.0954872483967666</c:v>
                </c:pt>
                <c:pt idx="244">
                  <c:v>7.1345124282629495</c:v>
                </c:pt>
                <c:pt idx="245">
                  <c:v>7.3506881548393173</c:v>
                </c:pt>
                <c:pt idx="246">
                  <c:v>7.508727950168363</c:v>
                </c:pt>
                <c:pt idx="247">
                  <c:v>7.5770573745148964</c:v>
                </c:pt>
                <c:pt idx="248">
                  <c:v>7.4452165761983373</c:v>
                </c:pt>
                <c:pt idx="249">
                  <c:v>7.2501519019019405</c:v>
                </c:pt>
                <c:pt idx="250">
                  <c:v>7.6909611375375784</c:v>
                </c:pt>
                <c:pt idx="251">
                  <c:v>7.8809278776347558</c:v>
                </c:pt>
                <c:pt idx="252">
                  <c:v>8.0937129303308932</c:v>
                </c:pt>
                <c:pt idx="253">
                  <c:v>8.3429992885850837</c:v>
                </c:pt>
                <c:pt idx="254">
                  <c:v>8.4623041784118502</c:v>
                </c:pt>
                <c:pt idx="255">
                  <c:v>8.5960085844307574</c:v>
                </c:pt>
                <c:pt idx="256">
                  <c:v>8.6166390050333916</c:v>
                </c:pt>
                <c:pt idx="257">
                  <c:v>8.6243939801379206</c:v>
                </c:pt>
                <c:pt idx="258">
                  <c:v>8.8046438143228016</c:v>
                </c:pt>
                <c:pt idx="259">
                  <c:v>8.9014948962803508</c:v>
                </c:pt>
                <c:pt idx="260">
                  <c:v>8.8445253289441563</c:v>
                </c:pt>
                <c:pt idx="261">
                  <c:v>9.0753674400295985</c:v>
                </c:pt>
                <c:pt idx="262">
                  <c:v>9.1788266288459361</c:v>
                </c:pt>
                <c:pt idx="263">
                  <c:v>9.4716311983061221</c:v>
                </c:pt>
                <c:pt idx="264">
                  <c:v>9.3001946736167813</c:v>
                </c:pt>
                <c:pt idx="265">
                  <c:v>9.3559958416584816</c:v>
                </c:pt>
                <c:pt idx="266">
                  <c:v>9.3092158624501895</c:v>
                </c:pt>
                <c:pt idx="267">
                  <c:v>9.1984361936870318</c:v>
                </c:pt>
                <c:pt idx="268">
                  <c:v>9.1726805723447082</c:v>
                </c:pt>
                <c:pt idx="269">
                  <c:v>8.7837589160772929</c:v>
                </c:pt>
                <c:pt idx="270">
                  <c:v>9.0455149317763972</c:v>
                </c:pt>
                <c:pt idx="271">
                  <c:v>9.0518467922286394</c:v>
                </c:pt>
                <c:pt idx="272">
                  <c:v>8.8427491313281585</c:v>
                </c:pt>
                <c:pt idx="273">
                  <c:v>9.1946905467550195</c:v>
                </c:pt>
                <c:pt idx="274">
                  <c:v>9.7095932173733015</c:v>
                </c:pt>
                <c:pt idx="275">
                  <c:v>9.5367624581040555</c:v>
                </c:pt>
                <c:pt idx="276">
                  <c:v>10.11087555808192</c:v>
                </c:pt>
                <c:pt idx="277">
                  <c:v>10.100764682523838</c:v>
                </c:pt>
                <c:pt idx="278">
                  <c:v>9.966424512246272</c:v>
                </c:pt>
                <c:pt idx="279">
                  <c:v>10.191337810856586</c:v>
                </c:pt>
                <c:pt idx="280">
                  <c:v>10.141868037988907</c:v>
                </c:pt>
                <c:pt idx="281">
                  <c:v>10.233819284555334</c:v>
                </c:pt>
              </c:numCache>
            </c:numRef>
          </c:val>
          <c:smooth val="0"/>
          <c:extLst>
            <c:ext xmlns:c16="http://schemas.microsoft.com/office/drawing/2014/chart" uri="{C3380CC4-5D6E-409C-BE32-E72D297353CC}">
              <c16:uniqueId val="{00000002-FD04-4345-A09E-4372168B6EEE}"/>
            </c:ext>
          </c:extLst>
        </c:ser>
        <c:dLbls>
          <c:showLegendKey val="0"/>
          <c:showVal val="0"/>
          <c:showCatName val="0"/>
          <c:showSerName val="0"/>
          <c:showPercent val="0"/>
          <c:showBubbleSize val="0"/>
        </c:dLbls>
        <c:smooth val="0"/>
        <c:axId val="887277360"/>
        <c:axId val="887278192"/>
        <c:extLst/>
      </c:lineChart>
      <c:dateAx>
        <c:axId val="887277360"/>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5400000"/>
          <a:lstStyle/>
          <a:p>
            <a:pPr>
              <a:defRPr/>
            </a:pPr>
            <a:endParaRPr lang="en-US"/>
          </a:p>
        </c:txPr>
        <c:crossAx val="887278192"/>
        <c:crosses val="autoZero"/>
        <c:auto val="0"/>
        <c:lblOffset val="100"/>
        <c:baseTimeUnit val="days"/>
        <c:majorUnit val="1"/>
        <c:majorTimeUnit val="years"/>
      </c:dateAx>
      <c:valAx>
        <c:axId val="887278192"/>
        <c:scaling>
          <c:orientation val="minMax"/>
          <c:min val="1"/>
        </c:scaling>
        <c:delete val="0"/>
        <c:axPos val="l"/>
        <c:majorGridlines>
          <c:spPr>
            <a:ln w="9525" cap="flat" cmpd="sng" algn="ctr">
              <a:noFill/>
              <a:round/>
            </a:ln>
            <a:effectLst/>
          </c:spPr>
        </c:majorGridlines>
        <c:minorGridlines>
          <c:spPr>
            <a:ln w="9525" cap="flat" cmpd="sng" algn="ctr">
              <a:noFill/>
              <a:round/>
            </a:ln>
            <a:effectLst/>
          </c:spPr>
        </c:minorGridlines>
        <c:numFmt formatCode="0" sourceLinked="0"/>
        <c:majorTickMark val="out"/>
        <c:minorTickMark val="none"/>
        <c:tickLblPos val="nextTo"/>
        <c:spPr>
          <a:noFill/>
          <a:ln>
            <a:solidFill>
              <a:srgbClr val="82573E"/>
            </a:solidFill>
          </a:ln>
          <a:effectLst/>
        </c:spPr>
        <c:txPr>
          <a:bodyPr rot="-60000000" vert="horz"/>
          <a:lstStyle/>
          <a:p>
            <a:pPr>
              <a:defRPr/>
            </a:pPr>
            <a:endParaRPr lang="en-US"/>
          </a:p>
        </c:txPr>
        <c:crossAx val="887277360"/>
        <c:crosses val="autoZero"/>
        <c:crossBetween val="between"/>
        <c:majorUnit val="10"/>
        <c:minorUnit val="5"/>
      </c:valAx>
    </c:plotArea>
    <c:legend>
      <c:legendPos val="b"/>
      <c:layout>
        <c:manualLayout>
          <c:xMode val="edge"/>
          <c:yMode val="edge"/>
          <c:x val="0"/>
          <c:y val="0.92017070928306743"/>
          <c:w val="1"/>
          <c:h val="7.5075329124656323E-2"/>
        </c:manualLayout>
      </c:layout>
      <c:overlay val="0"/>
      <c:spPr>
        <a:noFill/>
        <a:ln>
          <a:noFill/>
        </a:ln>
        <a:effectLst/>
      </c:spPr>
      <c:txPr>
        <a:bodyPr rot="0" vert="horz"/>
        <a:lstStyle/>
        <a:p>
          <a:pPr algn="just">
            <a:defRPr sz="1400"/>
          </a:pPr>
          <a:endParaRPr lang="en-US"/>
        </a:p>
      </c:txPr>
    </c:legend>
    <c:plotVisOnly val="1"/>
    <c:dispBlanksAs val="gap"/>
    <c:showDLblsOverMax val="0"/>
  </c:chart>
  <c:spPr>
    <a:noFill/>
    <a:ln w="9525" cap="flat" cmpd="sng" algn="ctr">
      <a:noFill/>
      <a:round/>
    </a:ln>
    <a:effectLst/>
  </c:spPr>
  <c:txPr>
    <a:bodyPr/>
    <a:lstStyle/>
    <a:p>
      <a:pPr>
        <a:defRPr sz="1200">
          <a:solidFill>
            <a:schemeClr val="tx2"/>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2"/>
                </a:solidFill>
                <a:latin typeface="Arial" panose="020B0604020202020204" pitchFamily="34" charset="0"/>
                <a:ea typeface="+mn-ea"/>
                <a:cs typeface="Arial" panose="020B0604020202020204" pitchFamily="34" charset="0"/>
              </a:defRPr>
            </a:pPr>
            <a:r>
              <a:rPr lang="en-ZA" sz="1800" b="0" dirty="0"/>
              <a:t>Months where the market return was negative</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2"/>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'HG Capture Ratios'!$M$1</c:f>
              <c:strCache>
                <c:ptCount val="1"/>
                <c:pt idx="0">
                  <c:v>High Growth Fund</c:v>
                </c:pt>
              </c:strCache>
            </c:strRef>
          </c:tx>
          <c:spPr>
            <a:solidFill>
              <a:schemeClr val="accent3"/>
            </a:solidFill>
            <a:ln cmpd="sng">
              <a:solidFill>
                <a:schemeClr val="accent3"/>
              </a:solidFill>
            </a:ln>
            <a:effectLst/>
          </c:spPr>
          <c:invertIfNegative val="0"/>
          <c:cat>
            <c:numRef>
              <c:f>'HG Capture Ratios'!$K$2:$K$115</c:f>
              <c:numCache>
                <c:formatCode>d\-mmm\-yy</c:formatCode>
                <c:ptCount val="114"/>
                <c:pt idx="0">
                  <c:v>36585</c:v>
                </c:pt>
                <c:pt idx="1">
                  <c:v>36646</c:v>
                </c:pt>
                <c:pt idx="2">
                  <c:v>36677</c:v>
                </c:pt>
                <c:pt idx="3">
                  <c:v>36799</c:v>
                </c:pt>
                <c:pt idx="4" formatCode="m/d/yyyy">
                  <c:v>36830</c:v>
                </c:pt>
                <c:pt idx="5">
                  <c:v>36860</c:v>
                </c:pt>
                <c:pt idx="6">
                  <c:v>36950</c:v>
                </c:pt>
                <c:pt idx="7">
                  <c:v>36981</c:v>
                </c:pt>
                <c:pt idx="8">
                  <c:v>37072</c:v>
                </c:pt>
                <c:pt idx="9">
                  <c:v>37103</c:v>
                </c:pt>
                <c:pt idx="10">
                  <c:v>37164</c:v>
                </c:pt>
                <c:pt idx="11">
                  <c:v>37287</c:v>
                </c:pt>
                <c:pt idx="12">
                  <c:v>37376</c:v>
                </c:pt>
                <c:pt idx="13">
                  <c:v>37437</c:v>
                </c:pt>
                <c:pt idx="14">
                  <c:v>37468</c:v>
                </c:pt>
                <c:pt idx="15">
                  <c:v>37529</c:v>
                </c:pt>
                <c:pt idx="16">
                  <c:v>37560</c:v>
                </c:pt>
                <c:pt idx="17">
                  <c:v>37621</c:v>
                </c:pt>
                <c:pt idx="18">
                  <c:v>37652</c:v>
                </c:pt>
                <c:pt idx="19">
                  <c:v>37680</c:v>
                </c:pt>
                <c:pt idx="20">
                  <c:v>37711</c:v>
                </c:pt>
                <c:pt idx="21">
                  <c:v>37741</c:v>
                </c:pt>
                <c:pt idx="22">
                  <c:v>37802</c:v>
                </c:pt>
                <c:pt idx="23">
                  <c:v>37894</c:v>
                </c:pt>
                <c:pt idx="24">
                  <c:v>37955</c:v>
                </c:pt>
                <c:pt idx="25">
                  <c:v>38077</c:v>
                </c:pt>
                <c:pt idx="26">
                  <c:v>38107</c:v>
                </c:pt>
                <c:pt idx="27">
                  <c:v>38168</c:v>
                </c:pt>
                <c:pt idx="28">
                  <c:v>38291</c:v>
                </c:pt>
                <c:pt idx="29">
                  <c:v>38442</c:v>
                </c:pt>
                <c:pt idx="30">
                  <c:v>38472</c:v>
                </c:pt>
                <c:pt idx="31">
                  <c:v>38656</c:v>
                </c:pt>
                <c:pt idx="32">
                  <c:v>38776</c:v>
                </c:pt>
                <c:pt idx="33">
                  <c:v>38868</c:v>
                </c:pt>
                <c:pt idx="34">
                  <c:v>38929</c:v>
                </c:pt>
                <c:pt idx="35">
                  <c:v>39263</c:v>
                </c:pt>
                <c:pt idx="36">
                  <c:v>39416</c:v>
                </c:pt>
                <c:pt idx="37">
                  <c:v>39447</c:v>
                </c:pt>
                <c:pt idx="38">
                  <c:v>39478</c:v>
                </c:pt>
                <c:pt idx="39">
                  <c:v>39538</c:v>
                </c:pt>
                <c:pt idx="40">
                  <c:v>39629</c:v>
                </c:pt>
                <c:pt idx="41">
                  <c:v>39660</c:v>
                </c:pt>
                <c:pt idx="42">
                  <c:v>39721</c:v>
                </c:pt>
                <c:pt idx="43">
                  <c:v>39752</c:v>
                </c:pt>
                <c:pt idx="44">
                  <c:v>39844</c:v>
                </c:pt>
                <c:pt idx="45">
                  <c:v>39872</c:v>
                </c:pt>
                <c:pt idx="46">
                  <c:v>39994</c:v>
                </c:pt>
                <c:pt idx="47">
                  <c:v>40209</c:v>
                </c:pt>
                <c:pt idx="48">
                  <c:v>40298</c:v>
                </c:pt>
                <c:pt idx="49">
                  <c:v>40329</c:v>
                </c:pt>
                <c:pt idx="50">
                  <c:v>40359</c:v>
                </c:pt>
                <c:pt idx="51">
                  <c:v>40421</c:v>
                </c:pt>
                <c:pt idx="52">
                  <c:v>40512</c:v>
                </c:pt>
                <c:pt idx="53">
                  <c:v>40574</c:v>
                </c:pt>
                <c:pt idx="54">
                  <c:v>40694</c:v>
                </c:pt>
                <c:pt idx="55">
                  <c:v>40724</c:v>
                </c:pt>
                <c:pt idx="56">
                  <c:v>40755</c:v>
                </c:pt>
                <c:pt idx="57">
                  <c:v>40786</c:v>
                </c:pt>
                <c:pt idx="58">
                  <c:v>40816</c:v>
                </c:pt>
                <c:pt idx="59">
                  <c:v>40908</c:v>
                </c:pt>
                <c:pt idx="60">
                  <c:v>40999</c:v>
                </c:pt>
                <c:pt idx="61">
                  <c:v>41060</c:v>
                </c:pt>
                <c:pt idx="62">
                  <c:v>41333</c:v>
                </c:pt>
                <c:pt idx="63">
                  <c:v>41394</c:v>
                </c:pt>
                <c:pt idx="64">
                  <c:v>41455</c:v>
                </c:pt>
                <c:pt idx="65">
                  <c:v>41608</c:v>
                </c:pt>
                <c:pt idx="66">
                  <c:v>41670</c:v>
                </c:pt>
                <c:pt idx="67">
                  <c:v>41882</c:v>
                </c:pt>
                <c:pt idx="68">
                  <c:v>41912</c:v>
                </c:pt>
                <c:pt idx="69">
                  <c:v>42004</c:v>
                </c:pt>
                <c:pt idx="70">
                  <c:v>42094</c:v>
                </c:pt>
                <c:pt idx="71">
                  <c:v>42155</c:v>
                </c:pt>
                <c:pt idx="72">
                  <c:v>42185</c:v>
                </c:pt>
                <c:pt idx="73">
                  <c:v>42247</c:v>
                </c:pt>
                <c:pt idx="74">
                  <c:v>42338</c:v>
                </c:pt>
                <c:pt idx="75">
                  <c:v>42369</c:v>
                </c:pt>
                <c:pt idx="76">
                  <c:v>42400</c:v>
                </c:pt>
                <c:pt idx="77">
                  <c:v>42551</c:v>
                </c:pt>
                <c:pt idx="78">
                  <c:v>42643</c:v>
                </c:pt>
                <c:pt idx="79">
                  <c:v>42674</c:v>
                </c:pt>
                <c:pt idx="80">
                  <c:v>42704</c:v>
                </c:pt>
                <c:pt idx="81">
                  <c:v>42794</c:v>
                </c:pt>
                <c:pt idx="82">
                  <c:v>42886</c:v>
                </c:pt>
                <c:pt idx="83">
                  <c:v>42916</c:v>
                </c:pt>
                <c:pt idx="84">
                  <c:v>43008</c:v>
                </c:pt>
                <c:pt idx="85">
                  <c:v>43131</c:v>
                </c:pt>
                <c:pt idx="86">
                  <c:v>43159</c:v>
                </c:pt>
                <c:pt idx="87">
                  <c:v>43190</c:v>
                </c:pt>
                <c:pt idx="88">
                  <c:v>43251</c:v>
                </c:pt>
                <c:pt idx="89">
                  <c:v>43373</c:v>
                </c:pt>
                <c:pt idx="90">
                  <c:v>43404</c:v>
                </c:pt>
                <c:pt idx="91">
                  <c:v>43434</c:v>
                </c:pt>
                <c:pt idx="92">
                  <c:v>43555</c:v>
                </c:pt>
                <c:pt idx="93">
                  <c:v>43616</c:v>
                </c:pt>
                <c:pt idx="94">
                  <c:v>43677</c:v>
                </c:pt>
                <c:pt idx="95">
                  <c:v>43708</c:v>
                </c:pt>
                <c:pt idx="96">
                  <c:v>43799</c:v>
                </c:pt>
                <c:pt idx="97">
                  <c:v>43861</c:v>
                </c:pt>
                <c:pt idx="98">
                  <c:v>43889</c:v>
                </c:pt>
                <c:pt idx="99">
                  <c:v>43921</c:v>
                </c:pt>
                <c:pt idx="100">
                  <c:v>43982</c:v>
                </c:pt>
                <c:pt idx="101">
                  <c:v>44074</c:v>
                </c:pt>
                <c:pt idx="102">
                  <c:v>44104</c:v>
                </c:pt>
                <c:pt idx="103">
                  <c:v>44135</c:v>
                </c:pt>
                <c:pt idx="104">
                  <c:v>44377</c:v>
                </c:pt>
                <c:pt idx="105">
                  <c:v>44469</c:v>
                </c:pt>
                <c:pt idx="106">
                  <c:v>44681</c:v>
                </c:pt>
                <c:pt idx="107">
                  <c:v>44742</c:v>
                </c:pt>
                <c:pt idx="108">
                  <c:v>44804</c:v>
                </c:pt>
                <c:pt idx="109">
                  <c:v>44834</c:v>
                </c:pt>
                <c:pt idx="110">
                  <c:v>44926</c:v>
                </c:pt>
                <c:pt idx="111">
                  <c:v>44985</c:v>
                </c:pt>
                <c:pt idx="112">
                  <c:v>45016</c:v>
                </c:pt>
                <c:pt idx="113">
                  <c:v>45077</c:v>
                </c:pt>
              </c:numCache>
            </c:numRef>
          </c:cat>
          <c:val>
            <c:numRef>
              <c:f>'HG Capture Ratios'!$M$2:$M$115</c:f>
              <c:numCache>
                <c:formatCode>0.00%</c:formatCode>
                <c:ptCount val="114"/>
                <c:pt idx="0">
                  <c:v>3.27E-2</c:v>
                </c:pt>
                <c:pt idx="1">
                  <c:v>1.6392023422930002E-2</c:v>
                </c:pt>
                <c:pt idx="2">
                  <c:v>-7.0770384876156833E-2</c:v>
                </c:pt>
                <c:pt idx="3">
                  <c:v>6.2321740263342917E-2</c:v>
                </c:pt>
                <c:pt idx="4">
                  <c:v>1.6153147366847476E-2</c:v>
                </c:pt>
                <c:pt idx="5">
                  <c:v>-5.9419128045801184E-4</c:v>
                </c:pt>
                <c:pt idx="6">
                  <c:v>-3.1534709519469573E-2</c:v>
                </c:pt>
                <c:pt idx="7">
                  <c:v>-1.0930952600073818E-2</c:v>
                </c:pt>
                <c:pt idx="8">
                  <c:v>5.219565010782401E-2</c:v>
                </c:pt>
                <c:pt idx="9">
                  <c:v>-6.0707661705017291E-3</c:v>
                </c:pt>
                <c:pt idx="10">
                  <c:v>-1.505344966725386E-3</c:v>
                </c:pt>
                <c:pt idx="11">
                  <c:v>1.3769043263944791E-3</c:v>
                </c:pt>
                <c:pt idx="12">
                  <c:v>6.8011385502646293E-2</c:v>
                </c:pt>
                <c:pt idx="13">
                  <c:v>2.0209125339713641E-2</c:v>
                </c:pt>
                <c:pt idx="14">
                  <c:v>-1.502129969652144E-2</c:v>
                </c:pt>
                <c:pt idx="15">
                  <c:v>3.2564578900115659E-2</c:v>
                </c:pt>
                <c:pt idx="16">
                  <c:v>4.7860650556876383E-2</c:v>
                </c:pt>
                <c:pt idx="17">
                  <c:v>1.7899730398516223E-2</c:v>
                </c:pt>
                <c:pt idx="18">
                  <c:v>-1.6467886362431239E-3</c:v>
                </c:pt>
                <c:pt idx="19">
                  <c:v>-7.4427721040246642E-3</c:v>
                </c:pt>
                <c:pt idx="20">
                  <c:v>-7.3250028709995751E-3</c:v>
                </c:pt>
                <c:pt idx="21">
                  <c:v>3.6621304588579262E-2</c:v>
                </c:pt>
                <c:pt idx="22">
                  <c:v>4.3733732097582578E-2</c:v>
                </c:pt>
                <c:pt idx="23">
                  <c:v>1.1914993922532702E-2</c:v>
                </c:pt>
                <c:pt idx="24">
                  <c:v>4.741897987545074E-2</c:v>
                </c:pt>
                <c:pt idx="25">
                  <c:v>3.7365638493604081E-2</c:v>
                </c:pt>
                <c:pt idx="26">
                  <c:v>2.1487600246579142E-3</c:v>
                </c:pt>
                <c:pt idx="27">
                  <c:v>6.1078644398855353E-2</c:v>
                </c:pt>
                <c:pt idx="28">
                  <c:v>5.0137967689579455E-2</c:v>
                </c:pt>
                <c:pt idx="29">
                  <c:v>-6.3652950396915209E-3</c:v>
                </c:pt>
                <c:pt idx="30">
                  <c:v>-5.1155644915376053E-3</c:v>
                </c:pt>
                <c:pt idx="31">
                  <c:v>1.9605689478641164E-3</c:v>
                </c:pt>
                <c:pt idx="32">
                  <c:v>4.013657916766844E-2</c:v>
                </c:pt>
                <c:pt idx="33">
                  <c:v>-7.5257866285209918E-3</c:v>
                </c:pt>
                <c:pt idx="34">
                  <c:v>-1.6502931719156733E-3</c:v>
                </c:pt>
                <c:pt idx="35">
                  <c:v>3.4088838245514008E-3</c:v>
                </c:pt>
                <c:pt idx="36">
                  <c:v>2.1078587868724963E-2</c:v>
                </c:pt>
                <c:pt idx="37">
                  <c:v>9.6873480189976213E-3</c:v>
                </c:pt>
                <c:pt idx="38">
                  <c:v>-2.7409798388199569E-2</c:v>
                </c:pt>
                <c:pt idx="39">
                  <c:v>-8.4455658878571649E-3</c:v>
                </c:pt>
                <c:pt idx="40">
                  <c:v>-3.0107860191918023E-2</c:v>
                </c:pt>
                <c:pt idx="41">
                  <c:v>-7.8994864224515848E-2</c:v>
                </c:pt>
                <c:pt idx="42">
                  <c:v>-5.159163084907592E-2</c:v>
                </c:pt>
                <c:pt idx="43">
                  <c:v>-4.4373189226432075E-3</c:v>
                </c:pt>
                <c:pt idx="44">
                  <c:v>2.8201017937681261E-3</c:v>
                </c:pt>
                <c:pt idx="45">
                  <c:v>-2.2673919665342823E-2</c:v>
                </c:pt>
                <c:pt idx="46">
                  <c:v>3.7815518939113169E-2</c:v>
                </c:pt>
                <c:pt idx="47">
                  <c:v>1.2674301080675354E-2</c:v>
                </c:pt>
                <c:pt idx="48">
                  <c:v>8.6383384208952307E-3</c:v>
                </c:pt>
                <c:pt idx="49">
                  <c:v>-7.6640223120526541E-3</c:v>
                </c:pt>
                <c:pt idx="50">
                  <c:v>1.9552797479100548E-2</c:v>
                </c:pt>
                <c:pt idx="51">
                  <c:v>1.1862253830922098E-2</c:v>
                </c:pt>
                <c:pt idx="52">
                  <c:v>6.1281958314360896E-3</c:v>
                </c:pt>
                <c:pt idx="53">
                  <c:v>5.9168775189784029E-3</c:v>
                </c:pt>
                <c:pt idx="54">
                  <c:v>1.3101473036619682E-2</c:v>
                </c:pt>
                <c:pt idx="55">
                  <c:v>-5.8880766036106813E-5</c:v>
                </c:pt>
                <c:pt idx="56">
                  <c:v>3.3756006335246003E-3</c:v>
                </c:pt>
                <c:pt idx="57">
                  <c:v>1.9561726935157786E-3</c:v>
                </c:pt>
                <c:pt idx="58">
                  <c:v>2.1142547611587625E-2</c:v>
                </c:pt>
                <c:pt idx="59">
                  <c:v>1.9615343047821865E-2</c:v>
                </c:pt>
                <c:pt idx="60">
                  <c:v>4.1626026666666593E-2</c:v>
                </c:pt>
                <c:pt idx="61">
                  <c:v>1.15E-2</c:v>
                </c:pt>
                <c:pt idx="62">
                  <c:v>3.8401311969629148E-3</c:v>
                </c:pt>
                <c:pt idx="63">
                  <c:v>5.8693029631147198E-3</c:v>
                </c:pt>
                <c:pt idx="64">
                  <c:v>2.585126887448963E-2</c:v>
                </c:pt>
                <c:pt idx="65">
                  <c:v>1.5779043329580134E-3</c:v>
                </c:pt>
                <c:pt idx="66">
                  <c:v>-3.9690338030573091E-2</c:v>
                </c:pt>
                <c:pt idx="67">
                  <c:v>3.8145311101533297E-2</c:v>
                </c:pt>
                <c:pt idx="68">
                  <c:v>3.4642693651042E-2</c:v>
                </c:pt>
                <c:pt idx="69">
                  <c:v>3.1633567602417978E-2</c:v>
                </c:pt>
                <c:pt idx="70">
                  <c:v>5.677813816278432E-2</c:v>
                </c:pt>
                <c:pt idx="71">
                  <c:v>1.0428310946554609E-2</c:v>
                </c:pt>
                <c:pt idx="72">
                  <c:v>-9.119760967991497E-3</c:v>
                </c:pt>
                <c:pt idx="73">
                  <c:v>1.2875346326632231E-2</c:v>
                </c:pt>
                <c:pt idx="74">
                  <c:v>1.3831002516070612E-2</c:v>
                </c:pt>
                <c:pt idx="75">
                  <c:v>6.7543419638016466E-4</c:v>
                </c:pt>
                <c:pt idx="76">
                  <c:v>-5.5655352334927466E-2</c:v>
                </c:pt>
                <c:pt idx="77">
                  <c:v>-7.0614336377941012E-3</c:v>
                </c:pt>
                <c:pt idx="78">
                  <c:v>-3.6308104954809739E-3</c:v>
                </c:pt>
                <c:pt idx="79">
                  <c:v>1.0797135679055048E-2</c:v>
                </c:pt>
                <c:pt idx="80">
                  <c:v>-1.8644342454446239E-2</c:v>
                </c:pt>
                <c:pt idx="81">
                  <c:v>4.042246214632117E-3</c:v>
                </c:pt>
                <c:pt idx="82">
                  <c:v>3.6175861220036465E-2</c:v>
                </c:pt>
                <c:pt idx="83">
                  <c:v>-3.1362076785045323E-3</c:v>
                </c:pt>
                <c:pt idx="84">
                  <c:v>-1.04480609937041E-3</c:v>
                </c:pt>
                <c:pt idx="85">
                  <c:v>-1.0940292697163345E-2</c:v>
                </c:pt>
                <c:pt idx="86">
                  <c:v>-2.9702165047683193E-2</c:v>
                </c:pt>
                <c:pt idx="87">
                  <c:v>-3.5231660114564356E-2</c:v>
                </c:pt>
                <c:pt idx="88">
                  <c:v>-1.7302209716687056E-2</c:v>
                </c:pt>
                <c:pt idx="89">
                  <c:v>-1.5705375526096965E-2</c:v>
                </c:pt>
                <c:pt idx="90">
                  <c:v>-4.7712695010850736E-2</c:v>
                </c:pt>
                <c:pt idx="91">
                  <c:v>1.1664282252388913E-2</c:v>
                </c:pt>
                <c:pt idx="92">
                  <c:v>2.6154836137567194E-2</c:v>
                </c:pt>
                <c:pt idx="93">
                  <c:v>-1.9484356204323983E-2</c:v>
                </c:pt>
                <c:pt idx="94">
                  <c:v>3.7217018413238101E-4</c:v>
                </c:pt>
                <c:pt idx="95">
                  <c:v>-1.9489147619980995E-2</c:v>
                </c:pt>
                <c:pt idx="96">
                  <c:v>5.7419959325550884E-3</c:v>
                </c:pt>
                <c:pt idx="97">
                  <c:v>-3.2155106178204385E-3</c:v>
                </c:pt>
                <c:pt idx="98">
                  <c:v>-5.5435902000187554E-2</c:v>
                </c:pt>
                <c:pt idx="99">
                  <c:v>-7.7855205087722368E-3</c:v>
                </c:pt>
                <c:pt idx="100">
                  <c:v>2.4513727292182264E-2</c:v>
                </c:pt>
                <c:pt idx="101">
                  <c:v>2.9471469101536085E-2</c:v>
                </c:pt>
                <c:pt idx="102">
                  <c:v>-1.9728120821813189E-2</c:v>
                </c:pt>
                <c:pt idx="103">
                  <c:v>1.8433564513558265E-2</c:v>
                </c:pt>
                <c:pt idx="104">
                  <c:v>1.476658825720456E-2</c:v>
                </c:pt>
                <c:pt idx="105">
                  <c:v>-1.4570803287557998E-3</c:v>
                </c:pt>
                <c:pt idx="106">
                  <c:v>4.9565926909593161E-2</c:v>
                </c:pt>
                <c:pt idx="107">
                  <c:v>-1.6842667615798557E-2</c:v>
                </c:pt>
                <c:pt idx="108">
                  <c:v>6.3840023963241954E-3</c:v>
                </c:pt>
                <c:pt idx="109">
                  <c:v>1E-4</c:v>
                </c:pt>
                <c:pt idx="110">
                  <c:v>-4.3E-3</c:v>
                </c:pt>
                <c:pt idx="111">
                  <c:v>8.2000000000000007E-3</c:v>
                </c:pt>
                <c:pt idx="112">
                  <c:v>-2.5999999999999999E-3</c:v>
                </c:pt>
                <c:pt idx="113">
                  <c:v>-2.1895000357711969E-2</c:v>
                </c:pt>
              </c:numCache>
            </c:numRef>
          </c:val>
          <c:extLst>
            <c:ext xmlns:c16="http://schemas.microsoft.com/office/drawing/2014/chart" uri="{C3380CC4-5D6E-409C-BE32-E72D297353CC}">
              <c16:uniqueId val="{00000000-F9E4-4176-A0AA-85A67E7D832B}"/>
            </c:ext>
          </c:extLst>
        </c:ser>
        <c:ser>
          <c:idx val="1"/>
          <c:order val="1"/>
          <c:tx>
            <c:strRef>
              <c:f>'HG Capture Ratios'!$N$1</c:f>
              <c:strCache>
                <c:ptCount val="1"/>
                <c:pt idx="0">
                  <c:v>FTSE/JSE Capped SWIX</c:v>
                </c:pt>
              </c:strCache>
            </c:strRef>
          </c:tx>
          <c:spPr>
            <a:solidFill>
              <a:schemeClr val="accent5">
                <a:lumMod val="60000"/>
                <a:lumOff val="40000"/>
              </a:schemeClr>
            </a:solidFill>
            <a:ln cmpd="sng">
              <a:solidFill>
                <a:schemeClr val="accent1"/>
              </a:solidFill>
            </a:ln>
            <a:effectLst/>
          </c:spPr>
          <c:invertIfNegative val="0"/>
          <c:cat>
            <c:numRef>
              <c:f>'HG Capture Ratios'!$K$2:$K$115</c:f>
              <c:numCache>
                <c:formatCode>d\-mmm\-yy</c:formatCode>
                <c:ptCount val="114"/>
                <c:pt idx="0">
                  <c:v>36585</c:v>
                </c:pt>
                <c:pt idx="1">
                  <c:v>36646</c:v>
                </c:pt>
                <c:pt idx="2">
                  <c:v>36677</c:v>
                </c:pt>
                <c:pt idx="3">
                  <c:v>36799</c:v>
                </c:pt>
                <c:pt idx="4" formatCode="m/d/yyyy">
                  <c:v>36830</c:v>
                </c:pt>
                <c:pt idx="5">
                  <c:v>36860</c:v>
                </c:pt>
                <c:pt idx="6">
                  <c:v>36950</c:v>
                </c:pt>
                <c:pt idx="7">
                  <c:v>36981</c:v>
                </c:pt>
                <c:pt idx="8">
                  <c:v>37072</c:v>
                </c:pt>
                <c:pt idx="9">
                  <c:v>37103</c:v>
                </c:pt>
                <c:pt idx="10">
                  <c:v>37164</c:v>
                </c:pt>
                <c:pt idx="11">
                  <c:v>37287</c:v>
                </c:pt>
                <c:pt idx="12">
                  <c:v>37376</c:v>
                </c:pt>
                <c:pt idx="13">
                  <c:v>37437</c:v>
                </c:pt>
                <c:pt idx="14">
                  <c:v>37468</c:v>
                </c:pt>
                <c:pt idx="15">
                  <c:v>37529</c:v>
                </c:pt>
                <c:pt idx="16">
                  <c:v>37560</c:v>
                </c:pt>
                <c:pt idx="17">
                  <c:v>37621</c:v>
                </c:pt>
                <c:pt idx="18">
                  <c:v>37652</c:v>
                </c:pt>
                <c:pt idx="19">
                  <c:v>37680</c:v>
                </c:pt>
                <c:pt idx="20">
                  <c:v>37711</c:v>
                </c:pt>
                <c:pt idx="21">
                  <c:v>37741</c:v>
                </c:pt>
                <c:pt idx="22">
                  <c:v>37802</c:v>
                </c:pt>
                <c:pt idx="23">
                  <c:v>37894</c:v>
                </c:pt>
                <c:pt idx="24">
                  <c:v>37955</c:v>
                </c:pt>
                <c:pt idx="25">
                  <c:v>38077</c:v>
                </c:pt>
                <c:pt idx="26">
                  <c:v>38107</c:v>
                </c:pt>
                <c:pt idx="27">
                  <c:v>38168</c:v>
                </c:pt>
                <c:pt idx="28">
                  <c:v>38291</c:v>
                </c:pt>
                <c:pt idx="29">
                  <c:v>38442</c:v>
                </c:pt>
                <c:pt idx="30">
                  <c:v>38472</c:v>
                </c:pt>
                <c:pt idx="31">
                  <c:v>38656</c:v>
                </c:pt>
                <c:pt idx="32">
                  <c:v>38776</c:v>
                </c:pt>
                <c:pt idx="33">
                  <c:v>38868</c:v>
                </c:pt>
                <c:pt idx="34">
                  <c:v>38929</c:v>
                </c:pt>
                <c:pt idx="35">
                  <c:v>39263</c:v>
                </c:pt>
                <c:pt idx="36">
                  <c:v>39416</c:v>
                </c:pt>
                <c:pt idx="37">
                  <c:v>39447</c:v>
                </c:pt>
                <c:pt idx="38">
                  <c:v>39478</c:v>
                </c:pt>
                <c:pt idx="39">
                  <c:v>39538</c:v>
                </c:pt>
                <c:pt idx="40">
                  <c:v>39629</c:v>
                </c:pt>
                <c:pt idx="41">
                  <c:v>39660</c:v>
                </c:pt>
                <c:pt idx="42">
                  <c:v>39721</c:v>
                </c:pt>
                <c:pt idx="43">
                  <c:v>39752</c:v>
                </c:pt>
                <c:pt idx="44">
                  <c:v>39844</c:v>
                </c:pt>
                <c:pt idx="45">
                  <c:v>39872</c:v>
                </c:pt>
                <c:pt idx="46">
                  <c:v>39994</c:v>
                </c:pt>
                <c:pt idx="47">
                  <c:v>40209</c:v>
                </c:pt>
                <c:pt idx="48">
                  <c:v>40298</c:v>
                </c:pt>
                <c:pt idx="49">
                  <c:v>40329</c:v>
                </c:pt>
                <c:pt idx="50">
                  <c:v>40359</c:v>
                </c:pt>
                <c:pt idx="51">
                  <c:v>40421</c:v>
                </c:pt>
                <c:pt idx="52">
                  <c:v>40512</c:v>
                </c:pt>
                <c:pt idx="53">
                  <c:v>40574</c:v>
                </c:pt>
                <c:pt idx="54">
                  <c:v>40694</c:v>
                </c:pt>
                <c:pt idx="55">
                  <c:v>40724</c:v>
                </c:pt>
                <c:pt idx="56">
                  <c:v>40755</c:v>
                </c:pt>
                <c:pt idx="57">
                  <c:v>40786</c:v>
                </c:pt>
                <c:pt idx="58">
                  <c:v>40816</c:v>
                </c:pt>
                <c:pt idx="59">
                  <c:v>40908</c:v>
                </c:pt>
                <c:pt idx="60">
                  <c:v>40999</c:v>
                </c:pt>
                <c:pt idx="61">
                  <c:v>41060</c:v>
                </c:pt>
                <c:pt idx="62">
                  <c:v>41333</c:v>
                </c:pt>
                <c:pt idx="63">
                  <c:v>41394</c:v>
                </c:pt>
                <c:pt idx="64">
                  <c:v>41455</c:v>
                </c:pt>
                <c:pt idx="65">
                  <c:v>41608</c:v>
                </c:pt>
                <c:pt idx="66">
                  <c:v>41670</c:v>
                </c:pt>
                <c:pt idx="67">
                  <c:v>41882</c:v>
                </c:pt>
                <c:pt idx="68">
                  <c:v>41912</c:v>
                </c:pt>
                <c:pt idx="69">
                  <c:v>42004</c:v>
                </c:pt>
                <c:pt idx="70">
                  <c:v>42094</c:v>
                </c:pt>
                <c:pt idx="71">
                  <c:v>42155</c:v>
                </c:pt>
                <c:pt idx="72">
                  <c:v>42185</c:v>
                </c:pt>
                <c:pt idx="73">
                  <c:v>42247</c:v>
                </c:pt>
                <c:pt idx="74">
                  <c:v>42338</c:v>
                </c:pt>
                <c:pt idx="75">
                  <c:v>42369</c:v>
                </c:pt>
                <c:pt idx="76">
                  <c:v>42400</c:v>
                </c:pt>
                <c:pt idx="77">
                  <c:v>42551</c:v>
                </c:pt>
                <c:pt idx="78">
                  <c:v>42643</c:v>
                </c:pt>
                <c:pt idx="79">
                  <c:v>42674</c:v>
                </c:pt>
                <c:pt idx="80">
                  <c:v>42704</c:v>
                </c:pt>
                <c:pt idx="81">
                  <c:v>42794</c:v>
                </c:pt>
                <c:pt idx="82">
                  <c:v>42886</c:v>
                </c:pt>
                <c:pt idx="83">
                  <c:v>42916</c:v>
                </c:pt>
                <c:pt idx="84">
                  <c:v>43008</c:v>
                </c:pt>
                <c:pt idx="85">
                  <c:v>43131</c:v>
                </c:pt>
                <c:pt idx="86">
                  <c:v>43159</c:v>
                </c:pt>
                <c:pt idx="87">
                  <c:v>43190</c:v>
                </c:pt>
                <c:pt idx="88">
                  <c:v>43251</c:v>
                </c:pt>
                <c:pt idx="89">
                  <c:v>43373</c:v>
                </c:pt>
                <c:pt idx="90">
                  <c:v>43404</c:v>
                </c:pt>
                <c:pt idx="91">
                  <c:v>43434</c:v>
                </c:pt>
                <c:pt idx="92">
                  <c:v>43555</c:v>
                </c:pt>
                <c:pt idx="93">
                  <c:v>43616</c:v>
                </c:pt>
                <c:pt idx="94">
                  <c:v>43677</c:v>
                </c:pt>
                <c:pt idx="95">
                  <c:v>43708</c:v>
                </c:pt>
                <c:pt idx="96">
                  <c:v>43799</c:v>
                </c:pt>
                <c:pt idx="97">
                  <c:v>43861</c:v>
                </c:pt>
                <c:pt idx="98">
                  <c:v>43889</c:v>
                </c:pt>
                <c:pt idx="99">
                  <c:v>43921</c:v>
                </c:pt>
                <c:pt idx="100">
                  <c:v>43982</c:v>
                </c:pt>
                <c:pt idx="101">
                  <c:v>44074</c:v>
                </c:pt>
                <c:pt idx="102">
                  <c:v>44104</c:v>
                </c:pt>
                <c:pt idx="103">
                  <c:v>44135</c:v>
                </c:pt>
                <c:pt idx="104">
                  <c:v>44377</c:v>
                </c:pt>
                <c:pt idx="105">
                  <c:v>44469</c:v>
                </c:pt>
                <c:pt idx="106">
                  <c:v>44681</c:v>
                </c:pt>
                <c:pt idx="107">
                  <c:v>44742</c:v>
                </c:pt>
                <c:pt idx="108">
                  <c:v>44804</c:v>
                </c:pt>
                <c:pt idx="109">
                  <c:v>44834</c:v>
                </c:pt>
                <c:pt idx="110">
                  <c:v>44926</c:v>
                </c:pt>
                <c:pt idx="111">
                  <c:v>44985</c:v>
                </c:pt>
                <c:pt idx="112">
                  <c:v>45016</c:v>
                </c:pt>
                <c:pt idx="113">
                  <c:v>45077</c:v>
                </c:pt>
              </c:numCache>
            </c:numRef>
          </c:cat>
          <c:val>
            <c:numRef>
              <c:f>'HG Capture Ratios'!$N$2:$N$115</c:f>
              <c:numCache>
                <c:formatCode>0.00%</c:formatCode>
                <c:ptCount val="114"/>
                <c:pt idx="0">
                  <c:v>-6.2563502831274875E-2</c:v>
                </c:pt>
                <c:pt idx="1">
                  <c:v>-6.6833513014015189E-2</c:v>
                </c:pt>
                <c:pt idx="2">
                  <c:v>-1.0934057319216706E-2</c:v>
                </c:pt>
                <c:pt idx="3">
                  <c:v>-2.5697283682397876E-2</c:v>
                </c:pt>
                <c:pt idx="4">
                  <c:v>-1.4984292834493984E-2</c:v>
                </c:pt>
                <c:pt idx="5">
                  <c:v>-4.0801882685413848E-2</c:v>
                </c:pt>
                <c:pt idx="6">
                  <c:v>-2.9175514932742175E-3</c:v>
                </c:pt>
                <c:pt idx="7">
                  <c:v>-9.2246370147392343E-2</c:v>
                </c:pt>
                <c:pt idx="8">
                  <c:v>-1.9525612400090653E-2</c:v>
                </c:pt>
                <c:pt idx="9">
                  <c:v>-6.973359384282285E-2</c:v>
                </c:pt>
                <c:pt idx="10">
                  <c:v>-0.10002002988729242</c:v>
                </c:pt>
                <c:pt idx="11">
                  <c:v>-1.1756728802261751E-2</c:v>
                </c:pt>
                <c:pt idx="12">
                  <c:v>-6.6912254033812957E-4</c:v>
                </c:pt>
                <c:pt idx="13">
                  <c:v>-4.7142517402740558E-2</c:v>
                </c:pt>
                <c:pt idx="14">
                  <c:v>-0.13137543442186672</c:v>
                </c:pt>
                <c:pt idx="15">
                  <c:v>-1.5421020142207142E-2</c:v>
                </c:pt>
                <c:pt idx="16">
                  <c:v>-6.0026239710201379E-3</c:v>
                </c:pt>
                <c:pt idx="17">
                  <c:v>-2.8460351037676523E-2</c:v>
                </c:pt>
                <c:pt idx="18">
                  <c:v>-4.9690464421062397E-2</c:v>
                </c:pt>
                <c:pt idx="19">
                  <c:v>-4.3062023184385345E-2</c:v>
                </c:pt>
                <c:pt idx="20">
                  <c:v>-7.932234977415964E-2</c:v>
                </c:pt>
                <c:pt idx="21">
                  <c:v>-1.6615592229188403E-2</c:v>
                </c:pt>
                <c:pt idx="22">
                  <c:v>-2.2169031029124375E-2</c:v>
                </c:pt>
                <c:pt idx="23">
                  <c:v>-2.8605702685245094E-2</c:v>
                </c:pt>
                <c:pt idx="24">
                  <c:v>-2.2606325444555209E-3</c:v>
                </c:pt>
                <c:pt idx="25">
                  <c:v>-1.3924514474166316E-2</c:v>
                </c:pt>
                <c:pt idx="26">
                  <c:v>-2.3646071700991644E-2</c:v>
                </c:pt>
                <c:pt idx="27">
                  <c:v>-2.7140375052423504E-2</c:v>
                </c:pt>
                <c:pt idx="28">
                  <c:v>-6.1356664015455031E-3</c:v>
                </c:pt>
                <c:pt idx="29">
                  <c:v>-8.741549583339725E-3</c:v>
                </c:pt>
                <c:pt idx="30">
                  <c:v>-5.1706513281357225E-2</c:v>
                </c:pt>
                <c:pt idx="31">
                  <c:v>-2.3743487542800423E-2</c:v>
                </c:pt>
                <c:pt idx="32">
                  <c:v>-3.2223377902390271E-2</c:v>
                </c:pt>
                <c:pt idx="33">
                  <c:v>-2.6700394786401516E-2</c:v>
                </c:pt>
                <c:pt idx="34">
                  <c:v>-1.459081476551638E-2</c:v>
                </c:pt>
                <c:pt idx="35">
                  <c:v>-9.500687219719639E-3</c:v>
                </c:pt>
                <c:pt idx="36">
                  <c:v>-3.1905900538608312E-2</c:v>
                </c:pt>
                <c:pt idx="37">
                  <c:v>-4.3563819170700069E-2</c:v>
                </c:pt>
                <c:pt idx="38">
                  <c:v>-5.6089759265961714E-2</c:v>
                </c:pt>
                <c:pt idx="39">
                  <c:v>-3.0402447678115507E-2</c:v>
                </c:pt>
                <c:pt idx="40">
                  <c:v>-4.3603551839680676E-2</c:v>
                </c:pt>
                <c:pt idx="41">
                  <c:v>-8.7170684608193216E-2</c:v>
                </c:pt>
                <c:pt idx="42">
                  <c:v>-0.13239448877939053</c:v>
                </c:pt>
                <c:pt idx="43">
                  <c:v>-0.11646507321025523</c:v>
                </c:pt>
                <c:pt idx="44">
                  <c:v>-4.2496888658576593E-2</c:v>
                </c:pt>
                <c:pt idx="45">
                  <c:v>-9.8733941372701972E-2</c:v>
                </c:pt>
                <c:pt idx="46">
                  <c:v>-3.0551412849553206E-2</c:v>
                </c:pt>
                <c:pt idx="47">
                  <c:v>-3.5039330845219374E-2</c:v>
                </c:pt>
                <c:pt idx="48">
                  <c:v>-5.9690287405655962E-4</c:v>
                </c:pt>
                <c:pt idx="49">
                  <c:v>-5.1118014143348378E-2</c:v>
                </c:pt>
                <c:pt idx="50">
                  <c:v>-3.1682635060818365E-2</c:v>
                </c:pt>
                <c:pt idx="51">
                  <c:v>-3.5765676362959686E-2</c:v>
                </c:pt>
                <c:pt idx="52">
                  <c:v>-4.5156204479632756E-3</c:v>
                </c:pt>
                <c:pt idx="53">
                  <c:v>-2.1535502103298021E-2</c:v>
                </c:pt>
                <c:pt idx="54">
                  <c:v>-7.7275673189497462E-3</c:v>
                </c:pt>
                <c:pt idx="55">
                  <c:v>-2.0300290493259099E-2</c:v>
                </c:pt>
                <c:pt idx="56">
                  <c:v>-1.9914460296082459E-2</c:v>
                </c:pt>
                <c:pt idx="57">
                  <c:v>-3.2201172298214065E-3</c:v>
                </c:pt>
                <c:pt idx="58">
                  <c:v>-3.6119083456931489E-2</c:v>
                </c:pt>
                <c:pt idx="59">
                  <c:v>-2.4455739659567488E-2</c:v>
                </c:pt>
                <c:pt idx="60">
                  <c:v>-1.4113421837219087E-2</c:v>
                </c:pt>
                <c:pt idx="61">
                  <c:v>-3.5888786324951516E-2</c:v>
                </c:pt>
                <c:pt idx="62">
                  <c:v>-1.8938577531942058E-2</c:v>
                </c:pt>
                <c:pt idx="63">
                  <c:v>-2.4942022428139365E-2</c:v>
                </c:pt>
                <c:pt idx="64">
                  <c:v>-5.6977063050244192E-2</c:v>
                </c:pt>
                <c:pt idx="65">
                  <c:v>-1.1002828750710569E-2</c:v>
                </c:pt>
                <c:pt idx="66">
                  <c:v>-2.3593814478886421E-2</c:v>
                </c:pt>
                <c:pt idx="67">
                  <c:v>-4.5856658854388499E-3</c:v>
                </c:pt>
                <c:pt idx="68">
                  <c:v>-2.5789490538617899E-2</c:v>
                </c:pt>
                <c:pt idx="69">
                  <c:v>-1.9266783294927814E-3</c:v>
                </c:pt>
                <c:pt idx="70">
                  <c:v>-1.3323448117010139E-2</c:v>
                </c:pt>
                <c:pt idx="71">
                  <c:v>-3.9538007881960158E-2</c:v>
                </c:pt>
                <c:pt idx="72">
                  <c:v>-7.5651174668027732E-3</c:v>
                </c:pt>
                <c:pt idx="73">
                  <c:v>-3.5540798399013362E-2</c:v>
                </c:pt>
                <c:pt idx="74">
                  <c:v>-3.8584543973082308E-2</c:v>
                </c:pt>
                <c:pt idx="75">
                  <c:v>-1.715656903270335E-2</c:v>
                </c:pt>
                <c:pt idx="76">
                  <c:v>-2.9860239916091103E-2</c:v>
                </c:pt>
                <c:pt idx="77">
                  <c:v>-3.0207771458223842E-2</c:v>
                </c:pt>
                <c:pt idx="78">
                  <c:v>-9.4121174765529059E-3</c:v>
                </c:pt>
                <c:pt idx="79">
                  <c:v>-2.4908628189605042E-2</c:v>
                </c:pt>
                <c:pt idx="80">
                  <c:v>-5.549056186169965E-3</c:v>
                </c:pt>
                <c:pt idx="81">
                  <c:v>-1.462360904508786E-2</c:v>
                </c:pt>
                <c:pt idx="82">
                  <c:v>-7.7726162865828785E-3</c:v>
                </c:pt>
                <c:pt idx="83">
                  <c:v>-3.5813759857569294E-2</c:v>
                </c:pt>
                <c:pt idx="84">
                  <c:v>-1.9142055494238419E-2</c:v>
                </c:pt>
                <c:pt idx="85">
                  <c:v>-4.4039927114291055E-3</c:v>
                </c:pt>
                <c:pt idx="86">
                  <c:v>-7.9020191056944356E-3</c:v>
                </c:pt>
                <c:pt idx="87">
                  <c:v>-3.9013472575698427E-2</c:v>
                </c:pt>
                <c:pt idx="88">
                  <c:v>-5.3160246985443971E-2</c:v>
                </c:pt>
                <c:pt idx="89">
                  <c:v>-4.2286470582211799E-2</c:v>
                </c:pt>
                <c:pt idx="90">
                  <c:v>-4.6089734536850613E-2</c:v>
                </c:pt>
                <c:pt idx="91">
                  <c:v>-1.6896694732083328E-2</c:v>
                </c:pt>
                <c:pt idx="92">
                  <c:v>-1.7919926504266215E-3</c:v>
                </c:pt>
                <c:pt idx="93">
                  <c:v>-4.7508433751312307E-2</c:v>
                </c:pt>
                <c:pt idx="94">
                  <c:v>-3.1256635572823877E-2</c:v>
                </c:pt>
                <c:pt idx="95">
                  <c:v>-2.699295775592947E-2</c:v>
                </c:pt>
                <c:pt idx="96">
                  <c:v>-1.4695430364916162E-2</c:v>
                </c:pt>
                <c:pt idx="97">
                  <c:v>-2.5692869825193365E-2</c:v>
                </c:pt>
                <c:pt idx="98">
                  <c:v>-9.5467370257296902E-2</c:v>
                </c:pt>
                <c:pt idx="99">
                  <c:v>-0.16685412311483228</c:v>
                </c:pt>
                <c:pt idx="100">
                  <c:v>-4.1370017681220395E-3</c:v>
                </c:pt>
                <c:pt idx="101">
                  <c:v>-8.7974493149417521E-3</c:v>
                </c:pt>
                <c:pt idx="102">
                  <c:v>-1.0664623077713431E-2</c:v>
                </c:pt>
                <c:pt idx="103">
                  <c:v>-4.243652528050057E-2</c:v>
                </c:pt>
                <c:pt idx="104">
                  <c:v>-3.0193134172101121E-2</c:v>
                </c:pt>
                <c:pt idx="105">
                  <c:v>-1.4126063900782193E-2</c:v>
                </c:pt>
                <c:pt idx="106">
                  <c:v>-3.9468143304241643E-2</c:v>
                </c:pt>
                <c:pt idx="107">
                  <c:v>-7.4799673430889113E-2</c:v>
                </c:pt>
                <c:pt idx="108">
                  <c:v>-1.3299733811480308E-2</c:v>
                </c:pt>
                <c:pt idx="109">
                  <c:v>-3.8399999999999997E-2</c:v>
                </c:pt>
                <c:pt idx="110">
                  <c:v>-2.81E-2</c:v>
                </c:pt>
                <c:pt idx="111">
                  <c:v>-2.3199999999999998E-2</c:v>
                </c:pt>
                <c:pt idx="112">
                  <c:v>-1.95E-2</c:v>
                </c:pt>
                <c:pt idx="113">
                  <c:v>-5.8123406778865405E-2</c:v>
                </c:pt>
              </c:numCache>
            </c:numRef>
          </c:val>
          <c:extLst>
            <c:ext xmlns:c16="http://schemas.microsoft.com/office/drawing/2014/chart" uri="{C3380CC4-5D6E-409C-BE32-E72D297353CC}">
              <c16:uniqueId val="{00000001-F9E4-4176-A0AA-85A67E7D832B}"/>
            </c:ext>
          </c:extLst>
        </c:ser>
        <c:dLbls>
          <c:showLegendKey val="0"/>
          <c:showVal val="0"/>
          <c:showCatName val="0"/>
          <c:showSerName val="0"/>
          <c:showPercent val="0"/>
          <c:showBubbleSize val="0"/>
        </c:dLbls>
        <c:gapWidth val="0"/>
        <c:axId val="649424463"/>
        <c:axId val="649424047"/>
      </c:barChart>
      <c:catAx>
        <c:axId val="649424463"/>
        <c:scaling>
          <c:orientation val="minMax"/>
        </c:scaling>
        <c:delete val="0"/>
        <c:axPos val="b"/>
        <c:numFmt formatCode="mmm\ yy" sourceLinked="0"/>
        <c:majorTickMark val="out"/>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649424047"/>
        <c:crosses val="autoZero"/>
        <c:auto val="0"/>
        <c:lblAlgn val="ctr"/>
        <c:lblOffset val="100"/>
        <c:noMultiLvlLbl val="0"/>
      </c:catAx>
      <c:valAx>
        <c:axId val="649424047"/>
        <c:scaling>
          <c:orientation val="minMax"/>
          <c:max val="8.0000000000000016E-2"/>
          <c:min val="-0.18000000000000002"/>
        </c:scaling>
        <c:delete val="0"/>
        <c:axPos val="l"/>
        <c:majorGridlines>
          <c:spPr>
            <a:ln w="9525" cap="flat" cmpd="sng" algn="ctr">
              <a:solidFill>
                <a:schemeClr val="tx2">
                  <a:alpha val="30000"/>
                </a:schemeClr>
              </a:solidFill>
              <a:prstDash val="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649424463"/>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2"/>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2"/>
                </a:solidFill>
                <a:latin typeface="Arial" panose="020B0604020202020204" pitchFamily="34" charset="0"/>
                <a:ea typeface="+mn-ea"/>
                <a:cs typeface="Arial" panose="020B0604020202020204" pitchFamily="34" charset="0"/>
              </a:defRPr>
            </a:pPr>
            <a:r>
              <a:rPr lang="en-ZA" dirty="0"/>
              <a:t>2-Year Correlation to the JSE Capped SWIX</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2"/>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4400434027777785E-2"/>
          <c:y val="0.10468896502597787"/>
          <c:w val="0.9279606770833333"/>
          <c:h val="0.79273842179760223"/>
        </c:manualLayout>
      </c:layout>
      <c:scatterChart>
        <c:scatterStyle val="lineMarker"/>
        <c:varyColors val="0"/>
        <c:ser>
          <c:idx val="0"/>
          <c:order val="0"/>
          <c:tx>
            <c:v>SA Multi-Asset Low Equity Funds</c:v>
          </c:tx>
          <c:spPr>
            <a:ln w="19050" cap="rnd">
              <a:noFill/>
              <a:round/>
            </a:ln>
            <a:effectLst>
              <a:outerShdw blurRad="50800" dist="38100" dir="2700000" algn="tl" rotWithShape="0">
                <a:prstClr val="black">
                  <a:alpha val="40000"/>
                </a:prstClr>
              </a:outerShdw>
            </a:effectLst>
          </c:spPr>
          <c:marker>
            <c:symbol val="circle"/>
            <c:size val="8"/>
            <c:spPr>
              <a:solidFill>
                <a:schemeClr val="accent3"/>
              </a:solidFill>
              <a:ln w="9525">
                <a:noFill/>
              </a:ln>
              <a:effectLst>
                <a:outerShdw blurRad="50800" dist="38100" dir="2700000" algn="tl" rotWithShape="0">
                  <a:prstClr val="black">
                    <a:alpha val="40000"/>
                  </a:prstClr>
                </a:outerShdw>
              </a:effectLst>
            </c:spPr>
          </c:marker>
          <c:xVal>
            <c:strRef>
              <c:f>'ALL Correlation Scatter'!$B$2:$FP$2</c:f>
              <c:strCache>
                <c:ptCount val="171"/>
                <c:pt idx="0">
                  <c:v>10X Defensive C</c:v>
                </c:pt>
                <c:pt idx="1">
                  <c:v>1nvest Low Eq Balanced Passive FoF B1</c:v>
                </c:pt>
                <c:pt idx="2">
                  <c:v>27four Stable FoF A1</c:v>
                </c:pt>
                <c:pt idx="3">
                  <c:v>3B BCI Cautious Managed A</c:v>
                </c:pt>
                <c:pt idx="4">
                  <c:v>3B BCI Stable FoF 3B1</c:v>
                </c:pt>
                <c:pt idx="5">
                  <c:v>4D BCI Cautious FoF A</c:v>
                </c:pt>
                <c:pt idx="6">
                  <c:v>Abax Absolute Prescient B3</c:v>
                </c:pt>
                <c:pt idx="7">
                  <c:v>ABAX SA Absolute Prescient B2</c:v>
                </c:pt>
                <c:pt idx="8">
                  <c:v>ABSA Absolute A</c:v>
                </c:pt>
                <c:pt idx="9">
                  <c:v>ABSA Inflation Beater A</c:v>
                </c:pt>
                <c:pt idx="10">
                  <c:v>ABSA Multi Managed Core Preserver B</c:v>
                </c:pt>
                <c:pt idx="11">
                  <c:v>ABSA Multi Managed Passive Preserver E</c:v>
                </c:pt>
                <c:pt idx="12">
                  <c:v>ABSA Multi Managed Preserver FoF A</c:v>
                </c:pt>
                <c:pt idx="13">
                  <c:v>ABSA Smart Alpha Defensive D</c:v>
                </c:pt>
                <c:pt idx="14">
                  <c:v>Adviceworx Old Mutual Infl + 2-3% FoF B1</c:v>
                </c:pt>
                <c:pt idx="15">
                  <c:v>AF Investments Conservative Passive T</c:v>
                </c:pt>
                <c:pt idx="16">
                  <c:v>AF Investments Stable FoF A</c:v>
                </c:pt>
                <c:pt idx="17">
                  <c:v>Affinity Ci Cautious B</c:v>
                </c:pt>
                <c:pt idx="18">
                  <c:v>Allan Gray Optimal A</c:v>
                </c:pt>
                <c:pt idx="19">
                  <c:v>Allan Gray Stable A</c:v>
                </c:pt>
                <c:pt idx="20">
                  <c:v>Amity BCI Steady Growth Fund of Funds A</c:v>
                </c:pt>
                <c:pt idx="21">
                  <c:v>Ampersand SCI CPI Plus 2 FoF B1</c:v>
                </c:pt>
                <c:pt idx="22">
                  <c:v>Amplify SCI Defensive Balanced B1</c:v>
                </c:pt>
                <c:pt idx="23">
                  <c:v>Amplify SCI Wealth Protector B1</c:v>
                </c:pt>
                <c:pt idx="24">
                  <c:v>Analytics Ci Cautious FoF A</c:v>
                </c:pt>
                <c:pt idx="25">
                  <c:v>Anchor BCI Diversified Stable A</c:v>
                </c:pt>
                <c:pt idx="26">
                  <c:v>APS Ci Cautious A1</c:v>
                </c:pt>
                <c:pt idx="27">
                  <c:v>Argon BCI Absolute Return B</c:v>
                </c:pt>
                <c:pt idx="28">
                  <c:v>Ashburton Targeted Return B4</c:v>
                </c:pt>
                <c:pt idx="29">
                  <c:v>Assetbase CPI +2% Prescient FoF A1</c:v>
                </c:pt>
                <c:pt idx="30">
                  <c:v>AssetMix Ci Conservative B</c:v>
                </c:pt>
                <c:pt idx="31">
                  <c:v>Aureus Nobilis BCI Cautious A</c:v>
                </c:pt>
                <c:pt idx="32">
                  <c:v>Autus Prime Cautious A</c:v>
                </c:pt>
                <c:pt idx="33">
                  <c:v>Autus Prime Stable A</c:v>
                </c:pt>
                <c:pt idx="34">
                  <c:v>BCI Best Blend Cautious C</c:v>
                </c:pt>
                <c:pt idx="35">
                  <c:v>Bidvest Prime Preserver B</c:v>
                </c:pt>
                <c:pt idx="36">
                  <c:v>Bovest BCI Conservative FoF A</c:v>
                </c:pt>
                <c:pt idx="37">
                  <c:v>Brenthurst BCI Cautious FoF A</c:v>
                </c:pt>
                <c:pt idx="38">
                  <c:v>Camissa Stable A</c:v>
                </c:pt>
                <c:pt idx="39">
                  <c:v>Capita BCI Cautious A</c:v>
                </c:pt>
                <c:pt idx="40">
                  <c:v>Celerity Ci Conservative B</c:v>
                </c:pt>
                <c:pt idx="41">
                  <c:v>Celtis BCI Conservative FoF A</c:v>
                </c:pt>
                <c:pt idx="42">
                  <c:v>Ci SA Cautious A</c:v>
                </c:pt>
                <c:pt idx="43">
                  <c:v>Cinnabar SCI Stable FoF</c:v>
                </c:pt>
                <c:pt idx="44">
                  <c:v>Constellation Protected Growth Prscnt B1</c:v>
                </c:pt>
                <c:pt idx="45">
                  <c:v>Coreshares OUTCautious Index O</c:v>
                </c:pt>
                <c:pt idx="46">
                  <c:v>CoreShares Stable Income C</c:v>
                </c:pt>
                <c:pt idx="47">
                  <c:v>Corion Prime Stable A</c:v>
                </c:pt>
                <c:pt idx="48">
                  <c:v>Coronation Balanced Defensive A</c:v>
                </c:pt>
                <c:pt idx="49">
                  <c:v>Denker SCI Stable B1</c:v>
                </c:pt>
                <c:pt idx="50">
                  <c:v>Deton Prime Stable FoF R1</c:v>
                </c:pt>
                <c:pt idx="51">
                  <c:v>Dinamika BCI Conservative FoF A</c:v>
                </c:pt>
                <c:pt idx="52">
                  <c:v>Discovery Cautious Balanced</c:v>
                </c:pt>
                <c:pt idx="53">
                  <c:v>Discovery Cons Dynamic Asset Opt FoF A</c:v>
                </c:pt>
                <c:pt idx="54">
                  <c:v>Dotport BCI Cautious FoF A</c:v>
                </c:pt>
                <c:pt idx="55">
                  <c:v>Dynasty Ci Wealth Preserver A2</c:v>
                </c:pt>
                <c:pt idx="56">
                  <c:v>Edge BCI Cautious FoF A</c:v>
                </c:pt>
                <c:pt idx="57">
                  <c:v>Element Real Income SCI A</c:v>
                </c:pt>
                <c:pt idx="58">
                  <c:v>Excalibur SCI Cautious FoF B1</c:v>
                </c:pt>
                <c:pt idx="59">
                  <c:v>Fairtree BCI Select Cautious A</c:v>
                </c:pt>
                <c:pt idx="60">
                  <c:v>FAL BCI Stable FoF A</c:v>
                </c:pt>
                <c:pt idx="61">
                  <c:v>FedGroup Conservative FoF C1</c:v>
                </c:pt>
                <c:pt idx="62">
                  <c:v>FG SCI Venus Cautious FoF A</c:v>
                </c:pt>
                <c:pt idx="63">
                  <c:v>Fibonacci BCI Temperate Fd B1</c:v>
                </c:pt>
                <c:pt idx="64">
                  <c:v>Financial Fitness Stable IP FoF A</c:v>
                </c:pt>
                <c:pt idx="65">
                  <c:v>FNB Stable FoF B1</c:v>
                </c:pt>
                <c:pt idx="66">
                  <c:v>Ginsburg &amp; Selby SCI Stable FoF A2</c:v>
                </c:pt>
                <c:pt idx="67">
                  <c:v>Graviton SCI Low Equity B1</c:v>
                </c:pt>
                <c:pt idx="68">
                  <c:v>GraySwan SCI Cautious FoF B</c:v>
                </c:pt>
                <c:pt idx="69">
                  <c:v>GTC Wealth Protector FoF A</c:v>
                </c:pt>
                <c:pt idx="70">
                  <c:v>H4 Stable B1</c:v>
                </c:pt>
                <c:pt idx="71">
                  <c:v>Hollard Prime Strategic Defensive FoF E</c:v>
                </c:pt>
                <c:pt idx="72">
                  <c:v>Instit BCI Managed B</c:v>
                </c:pt>
                <c:pt idx="73">
                  <c:v>Investhouse Ci Cautious B</c:v>
                </c:pt>
                <c:pt idx="74">
                  <c:v>IP Diversified Inc FoF B2</c:v>
                </c:pt>
                <c:pt idx="75">
                  <c:v>Kruger Ci Prudential A</c:v>
                </c:pt>
                <c:pt idx="76">
                  <c:v>Laurium Stable Prescient B3</c:v>
                </c:pt>
                <c:pt idx="77">
                  <c:v>Lynx Prime Cautious FoF A1</c:v>
                </c:pt>
                <c:pt idx="78">
                  <c:v>M&amp;G Inflation Plus Fund A</c:v>
                </c:pt>
                <c:pt idx="79">
                  <c:v>Merchant West SCI Cautious Fund A1</c:v>
                </c:pt>
                <c:pt idx="80">
                  <c:v>Merchant West SCI Stable P and G A</c:v>
                </c:pt>
                <c:pt idx="81">
                  <c:v>Methodical BCI Stable A</c:v>
                </c:pt>
                <c:pt idx="82">
                  <c:v>MFS SCI Cautious FoF B1</c:v>
                </c:pt>
                <c:pt idx="83">
                  <c:v>Mianzo CPI+3% 27Four A1</c:v>
                </c:pt>
                <c:pt idx="84">
                  <c:v>MI-PLAN IP Inflation Plus 3 B2</c:v>
                </c:pt>
                <c:pt idx="85">
                  <c:v>Momentum Focus 3 Fund of Funds A</c:v>
                </c:pt>
                <c:pt idx="86">
                  <c:v>Momentum Target 3 Fund of Funds B</c:v>
                </c:pt>
                <c:pt idx="87">
                  <c:v>Montrose BCI Cautious FoF A</c:v>
                </c:pt>
                <c:pt idx="88">
                  <c:v>Moore Ci Stable FoF B</c:v>
                </c:pt>
                <c:pt idx="89">
                  <c:v>Multi Asset IP Balanced Defensive B1</c:v>
                </c:pt>
                <c:pt idx="90">
                  <c:v>Nedgroup Inv Core Guarded B</c:v>
                </c:pt>
                <c:pt idx="91">
                  <c:v>Nedgroup Inv Select Defensive FoF A</c:v>
                </c:pt>
                <c:pt idx="92">
                  <c:v>Nedgroup Inv Stable A</c:v>
                </c:pt>
                <c:pt idx="93">
                  <c:v>Nedgroup Inv XS Guarded FoF A</c:v>
                </c:pt>
                <c:pt idx="94">
                  <c:v>New Road BCI Stable FoF A</c:v>
                </c:pt>
                <c:pt idx="95">
                  <c:v>NFB Ci Defensive FoF A</c:v>
                </c:pt>
                <c:pt idx="96">
                  <c:v>NFB Ci Stable A</c:v>
                </c:pt>
                <c:pt idx="97">
                  <c:v>Ninety One Cautious Managed Z</c:v>
                </c:pt>
                <c:pt idx="98">
                  <c:v>Noble PP BCI Strategic Income FOF A1</c:v>
                </c:pt>
                <c:pt idx="99">
                  <c:v>Oasis Balanced Stable FoF A</c:v>
                </c:pt>
                <c:pt idx="100">
                  <c:v>Oasis Crescent Balanced Stable FoF C</c:v>
                </c:pt>
                <c:pt idx="101">
                  <c:v>Octagon SCI Cautious FoF B1</c:v>
                </c:pt>
                <c:pt idx="102">
                  <c:v>Old Mutual Capital Builder B2</c:v>
                </c:pt>
                <c:pt idx="103">
                  <c:v>Old Mutual Core Conservative B1</c:v>
                </c:pt>
                <c:pt idx="104">
                  <c:v>Old Mutual Multi-Managers Caut FoF A</c:v>
                </c:pt>
                <c:pt idx="105">
                  <c:v>Old Mutual Stable Growth B</c:v>
                </c:pt>
                <c:pt idx="106">
                  <c:v>Optimum BCI Stable A</c:v>
                </c:pt>
                <c:pt idx="107">
                  <c:v>Oyster Catcher Realfin Stable A</c:v>
                </c:pt>
                <c:pt idx="108">
                  <c:v>Palmyra BCI Stable A</c:v>
                </c:pt>
                <c:pt idx="109">
                  <c:v>PBi BCI Conservative FoF A</c:v>
                </c:pt>
                <c:pt idx="110">
                  <c:v>Personal Trust Conservative Mgd</c:v>
                </c:pt>
                <c:pt idx="111">
                  <c:v>PFPS Ci Cautious FoF B</c:v>
                </c:pt>
                <c:pt idx="112">
                  <c:v>Platinum BCI Income Provider FoF A</c:v>
                </c:pt>
                <c:pt idx="113">
                  <c:v>Plexus Wealth BCI Conservative A</c:v>
                </c:pt>
                <c:pt idx="114">
                  <c:v>PMK Stable Prescient FoF A3</c:v>
                </c:pt>
                <c:pt idx="115">
                  <c:v>Point3 BCI Conservative FoF A</c:v>
                </c:pt>
                <c:pt idx="116">
                  <c:v>PortfolioMetrix BCI Cautious FoF B</c:v>
                </c:pt>
                <c:pt idx="117">
                  <c:v>PPS Conservative FoF A</c:v>
                </c:pt>
                <c:pt idx="118">
                  <c:v>PPS Defensive B</c:v>
                </c:pt>
                <c:pt idx="119">
                  <c:v>PPS Institutional Multi Asset Low Eq B</c:v>
                </c:pt>
                <c:pt idx="120">
                  <c:v>Prescient Defensive B3</c:v>
                </c:pt>
                <c:pt idx="121">
                  <c:v>Prime Balanced Income FoF B2</c:v>
                </c:pt>
                <c:pt idx="122">
                  <c:v>Prime Cabernet Stable FoF B1</c:v>
                </c:pt>
                <c:pt idx="123">
                  <c:v>Prime Classic Port Conservative FoF B1</c:v>
                </c:pt>
                <c:pt idx="124">
                  <c:v>PrivateClient BCI Low Equity B</c:v>
                </c:pt>
                <c:pt idx="125">
                  <c:v>PSG Multi-Management Cautious FoF D</c:v>
                </c:pt>
                <c:pt idx="126">
                  <c:v>PSG Stable A</c:v>
                </c:pt>
                <c:pt idx="127">
                  <c:v>PSG Wealth Preserver FoF B</c:v>
                </c:pt>
                <c:pt idx="128">
                  <c:v>PWS BCI Cautious FoF A</c:v>
                </c:pt>
                <c:pt idx="129">
                  <c:v>Quantum BCI Capital Plus FoF A</c:v>
                </c:pt>
                <c:pt idx="130">
                  <c:v>Quattro Ci Cautious FoF B</c:v>
                </c:pt>
                <c:pt idx="131">
                  <c:v>Rebalance BCI Cautious FoF A</c:v>
                </c:pt>
                <c:pt idx="132">
                  <c:v>Rezco Stable Z</c:v>
                </c:pt>
                <c:pt idx="133">
                  <c:v>Riscura Low Equity Prescient FoF H</c:v>
                </c:pt>
                <c:pt idx="134">
                  <c:v>Roxburgh Ci Conservative FoF B</c:v>
                </c:pt>
                <c:pt idx="135">
                  <c:v>RSA BCI Cautious Fund A</c:v>
                </c:pt>
                <c:pt idx="136">
                  <c:v>SA Asset Management BCI Cautious A</c:v>
                </c:pt>
                <c:pt idx="137">
                  <c:v>Sage BCI Protection Solution FoF B1</c:v>
                </c:pt>
                <c:pt idx="138">
                  <c:v>Sanlam Multi Mgd Cautious FoF B1</c:v>
                </c:pt>
                <c:pt idx="139">
                  <c:v>Sanlam Multi Mgd Conservative FoF B1</c:v>
                </c:pt>
                <c:pt idx="140">
                  <c:v>Sanlam Multi Mgd Defensive FoF A</c:v>
                </c:pt>
                <c:pt idx="141">
                  <c:v>Sasfin BCI Horizon Multi Mng Prsrvtn D</c:v>
                </c:pt>
                <c:pt idx="142">
                  <c:v>Sasfin BCI Stable B</c:v>
                </c:pt>
                <c:pt idx="143">
                  <c:v>Satrix Low Equity Balanced Index C</c:v>
                </c:pt>
                <c:pt idx="144">
                  <c:v>SBRO BCI Defensive FoF A</c:v>
                </c:pt>
                <c:pt idx="145">
                  <c:v>Seed Stable Prescient A1</c:v>
                </c:pt>
                <c:pt idx="146">
                  <c:v>Select BCI Enhanced Core Cautious A</c:v>
                </c:pt>
                <c:pt idx="147">
                  <c:v>Select Manager BCI Cautious FoF A</c:v>
                </c:pt>
                <c:pt idx="148">
                  <c:v>Sequoia BCI Stable Fund of Funds A</c:v>
                </c:pt>
                <c:pt idx="149">
                  <c:v>Signature BCI Stable FoF A</c:v>
                </c:pt>
                <c:pt idx="150">
                  <c:v>SIM Inflation Plus</c:v>
                </c:pt>
                <c:pt idx="151">
                  <c:v>SIM Mgd Cautious FoF B1</c:v>
                </c:pt>
                <c:pt idx="152">
                  <c:v>SIM Mgd Conservative FoF B1</c:v>
                </c:pt>
                <c:pt idx="153">
                  <c:v>Skyblue BCI Kimberlite Cautious FoF A</c:v>
                </c:pt>
                <c:pt idx="154">
                  <c:v>Southern Charter BCI Defensive FoF A</c:v>
                </c:pt>
                <c:pt idx="155">
                  <c:v>Standard STANLIB GoalConserver FOF B2</c:v>
                </c:pt>
                <c:pt idx="156">
                  <c:v>STANLIB Balanced Cautious B1</c:v>
                </c:pt>
                <c:pt idx="157">
                  <c:v>STANLIB MM Defensive Balanced B3</c:v>
                </c:pt>
                <c:pt idx="158">
                  <c:v>STANLIB MM Low Equity FoF B1</c:v>
                </c:pt>
                <c:pt idx="159">
                  <c:v>Star BCI Stable A</c:v>
                </c:pt>
                <c:pt idx="160">
                  <c:v>Steer SNN Stable 1</c:v>
                </c:pt>
                <c:pt idx="161">
                  <c:v>Stelburg BCI Cautious Fund of Funds A</c:v>
                </c:pt>
                <c:pt idx="162">
                  <c:v>Sygnia CPI + 2% B</c:v>
                </c:pt>
                <c:pt idx="163">
                  <c:v>Sygnia Skeleton Balanced 40 A</c:v>
                </c:pt>
                <c:pt idx="164">
                  <c:v>Synergy Ci Conservative FoF B</c:v>
                </c:pt>
                <c:pt idx="165">
                  <c:v>Trésor SCI Stable B1</c:v>
                </c:pt>
                <c:pt idx="166">
                  <c:v>TRG Stable Prescient FoF A1</c:v>
                </c:pt>
                <c:pt idx="167">
                  <c:v>Wealth Associates BCI Cautious FoF A</c:v>
                </c:pt>
                <c:pt idx="168">
                  <c:v>Wealthworks Prime Cautious FoF A</c:v>
                </c:pt>
                <c:pt idx="169">
                  <c:v>Weaver BCI Stable FoF A</c:v>
                </c:pt>
                <c:pt idx="170">
                  <c:v>WellsFaber SCI Stable FoF</c:v>
                </c:pt>
              </c:strCache>
            </c:strRef>
          </c:xVal>
          <c:yVal>
            <c:numRef>
              <c:f>'ALL Correlation Scatter'!$B$3:$FP$3</c:f>
              <c:numCache>
                <c:formatCode>#,##0.00</c:formatCode>
                <c:ptCount val="171"/>
                <c:pt idx="0">
                  <c:v>0.72718705804012296</c:v>
                </c:pt>
                <c:pt idx="1">
                  <c:v>0.86621656224886356</c:v>
                </c:pt>
                <c:pt idx="2">
                  <c:v>0.7822447503058424</c:v>
                </c:pt>
                <c:pt idx="3">
                  <c:v>0.80642458128008265</c:v>
                </c:pt>
                <c:pt idx="4">
                  <c:v>0.83245643054093388</c:v>
                </c:pt>
                <c:pt idx="5">
                  <c:v>0.88400541851981562</c:v>
                </c:pt>
                <c:pt idx="6">
                  <c:v>0.79810881038360237</c:v>
                </c:pt>
                <c:pt idx="7">
                  <c:v>0.97142003233003194</c:v>
                </c:pt>
                <c:pt idx="8">
                  <c:v>0.76204804463379261</c:v>
                </c:pt>
                <c:pt idx="9">
                  <c:v>0.85446033531144872</c:v>
                </c:pt>
                <c:pt idx="10">
                  <c:v>0.76760392570920644</c:v>
                </c:pt>
                <c:pt idx="11">
                  <c:v>0.80409794076548091</c:v>
                </c:pt>
                <c:pt idx="12">
                  <c:v>0.7834326227067816</c:v>
                </c:pt>
                <c:pt idx="13">
                  <c:v>0.79431575526188569</c:v>
                </c:pt>
                <c:pt idx="14">
                  <c:v>0.83624446246354467</c:v>
                </c:pt>
                <c:pt idx="15">
                  <c:v>0.87920016427851688</c:v>
                </c:pt>
                <c:pt idx="16">
                  <c:v>0.76324789787193137</c:v>
                </c:pt>
                <c:pt idx="17">
                  <c:v>0.81590726806925351</c:v>
                </c:pt>
                <c:pt idx="18">
                  <c:v>-1.0102634777439397E-2</c:v>
                </c:pt>
                <c:pt idx="19">
                  <c:v>0.43720284067106147</c:v>
                </c:pt>
                <c:pt idx="20">
                  <c:v>0.91917241330276789</c:v>
                </c:pt>
                <c:pt idx="21">
                  <c:v>0.85580723104625023</c:v>
                </c:pt>
                <c:pt idx="22">
                  <c:v>0.89040763147573476</c:v>
                </c:pt>
                <c:pt idx="23">
                  <c:v>0.59347333043702288</c:v>
                </c:pt>
                <c:pt idx="24">
                  <c:v>0.52215195281823179</c:v>
                </c:pt>
                <c:pt idx="25">
                  <c:v>0.84224226358981158</c:v>
                </c:pt>
                <c:pt idx="26">
                  <c:v>0.61824217374932544</c:v>
                </c:pt>
                <c:pt idx="27">
                  <c:v>0.91105694710198559</c:v>
                </c:pt>
                <c:pt idx="28">
                  <c:v>0.83498122687065512</c:v>
                </c:pt>
                <c:pt idx="29">
                  <c:v>0.90342194946243426</c:v>
                </c:pt>
                <c:pt idx="30">
                  <c:v>0.66402844167191022</c:v>
                </c:pt>
                <c:pt idx="31">
                  <c:v>0.65142961686213463</c:v>
                </c:pt>
                <c:pt idx="32">
                  <c:v>0.69512903332438669</c:v>
                </c:pt>
                <c:pt idx="33">
                  <c:v>0.53369739063169319</c:v>
                </c:pt>
                <c:pt idx="34">
                  <c:v>0.77453041924600718</c:v>
                </c:pt>
                <c:pt idx="35">
                  <c:v>0.85458896768597126</c:v>
                </c:pt>
                <c:pt idx="36">
                  <c:v>0.86547181689387276</c:v>
                </c:pt>
                <c:pt idx="37">
                  <c:v>0.70714061455164412</c:v>
                </c:pt>
                <c:pt idx="38">
                  <c:v>0.88523085710853566</c:v>
                </c:pt>
                <c:pt idx="39">
                  <c:v>0.87434755215546489</c:v>
                </c:pt>
                <c:pt idx="40">
                  <c:v>0.85969935458096369</c:v>
                </c:pt>
                <c:pt idx="41">
                  <c:v>0.79740473531636569</c:v>
                </c:pt>
                <c:pt idx="42">
                  <c:v>0.93079975428137707</c:v>
                </c:pt>
                <c:pt idx="43">
                  <c:v>0.94834806758165024</c:v>
                </c:pt>
                <c:pt idx="44">
                  <c:v>0.89556218968194989</c:v>
                </c:pt>
                <c:pt idx="45">
                  <c:v>0.8546049571405363</c:v>
                </c:pt>
                <c:pt idx="46">
                  <c:v>0.90164324191545497</c:v>
                </c:pt>
                <c:pt idx="47">
                  <c:v>0.88865727668717254</c:v>
                </c:pt>
                <c:pt idx="48">
                  <c:v>0.77232766955677679</c:v>
                </c:pt>
                <c:pt idx="49">
                  <c:v>0.7602637070093089</c:v>
                </c:pt>
                <c:pt idx="50">
                  <c:v>0.88248625182775398</c:v>
                </c:pt>
                <c:pt idx="51">
                  <c:v>0.80427632672622451</c:v>
                </c:pt>
                <c:pt idx="52">
                  <c:v>0.87304581302575868</c:v>
                </c:pt>
                <c:pt idx="53">
                  <c:v>0.89171797658289353</c:v>
                </c:pt>
                <c:pt idx="54">
                  <c:v>0.74734681918418522</c:v>
                </c:pt>
                <c:pt idx="55">
                  <c:v>0.40659144899224609</c:v>
                </c:pt>
                <c:pt idx="56">
                  <c:v>0.84371143623627631</c:v>
                </c:pt>
                <c:pt idx="57">
                  <c:v>0.76368453462254882</c:v>
                </c:pt>
                <c:pt idx="58">
                  <c:v>0.82407605202528533</c:v>
                </c:pt>
                <c:pt idx="59">
                  <c:v>0.88675052018710765</c:v>
                </c:pt>
                <c:pt idx="60">
                  <c:v>0.41712256061623748</c:v>
                </c:pt>
                <c:pt idx="61">
                  <c:v>0.78994852926348857</c:v>
                </c:pt>
                <c:pt idx="62">
                  <c:v>0.78888159791096113</c:v>
                </c:pt>
                <c:pt idx="63">
                  <c:v>0.65291916144493978</c:v>
                </c:pt>
                <c:pt idx="64">
                  <c:v>0.74406292528739248</c:v>
                </c:pt>
                <c:pt idx="65">
                  <c:v>0.86598628349387519</c:v>
                </c:pt>
                <c:pt idx="66">
                  <c:v>0.75457504469710712</c:v>
                </c:pt>
                <c:pt idx="67">
                  <c:v>0.85833636635640431</c:v>
                </c:pt>
                <c:pt idx="68">
                  <c:v>0.78633212284258291</c:v>
                </c:pt>
                <c:pt idx="69">
                  <c:v>0.56876642469094552</c:v>
                </c:pt>
                <c:pt idx="70">
                  <c:v>0.85385745564772131</c:v>
                </c:pt>
                <c:pt idx="71">
                  <c:v>0.85684666773919638</c:v>
                </c:pt>
                <c:pt idx="72">
                  <c:v>0.67362837987093993</c:v>
                </c:pt>
                <c:pt idx="73">
                  <c:v>0.66533268743488039</c:v>
                </c:pt>
                <c:pt idx="74">
                  <c:v>0.67058756645527329</c:v>
                </c:pt>
                <c:pt idx="75">
                  <c:v>0.5921550352233228</c:v>
                </c:pt>
                <c:pt idx="76">
                  <c:v>0.83576620807230084</c:v>
                </c:pt>
                <c:pt idx="77">
                  <c:v>0.82177513349773834</c:v>
                </c:pt>
                <c:pt idx="78">
                  <c:v>0.89218316345925786</c:v>
                </c:pt>
                <c:pt idx="79">
                  <c:v>0.89969044803210119</c:v>
                </c:pt>
                <c:pt idx="80">
                  <c:v>0.80332266100587024</c:v>
                </c:pt>
                <c:pt idx="81">
                  <c:v>0.67842816057518918</c:v>
                </c:pt>
                <c:pt idx="82">
                  <c:v>0.84783068960060037</c:v>
                </c:pt>
                <c:pt idx="83">
                  <c:v>0.95593790074976792</c:v>
                </c:pt>
                <c:pt idx="84">
                  <c:v>0.74257111969252676</c:v>
                </c:pt>
                <c:pt idx="85">
                  <c:v>0.89641615303499356</c:v>
                </c:pt>
                <c:pt idx="86">
                  <c:v>0.88257398748133087</c:v>
                </c:pt>
                <c:pt idx="87">
                  <c:v>0.83809595895792988</c:v>
                </c:pt>
                <c:pt idx="88">
                  <c:v>0.81818381719200572</c:v>
                </c:pt>
                <c:pt idx="89">
                  <c:v>0.77648541432040974</c:v>
                </c:pt>
                <c:pt idx="90">
                  <c:v>0.77795339998619528</c:v>
                </c:pt>
                <c:pt idx="91">
                  <c:v>0.74665874417784539</c:v>
                </c:pt>
                <c:pt idx="92">
                  <c:v>0.66336708982899295</c:v>
                </c:pt>
                <c:pt idx="93">
                  <c:v>0.77795127432418065</c:v>
                </c:pt>
                <c:pt idx="94">
                  <c:v>0.87786851830797075</c:v>
                </c:pt>
                <c:pt idx="95">
                  <c:v>0.72195269270369233</c:v>
                </c:pt>
                <c:pt idx="96">
                  <c:v>0.87644844488623486</c:v>
                </c:pt>
                <c:pt idx="97">
                  <c:v>0.57893159425966545</c:v>
                </c:pt>
                <c:pt idx="98">
                  <c:v>0.66790249482299124</c:v>
                </c:pt>
                <c:pt idx="99">
                  <c:v>0.77662477375835592</c:v>
                </c:pt>
                <c:pt idx="100">
                  <c:v>0.4209811579177401</c:v>
                </c:pt>
                <c:pt idx="101">
                  <c:v>0.78462446199760605</c:v>
                </c:pt>
                <c:pt idx="102">
                  <c:v>0.84222201059923318</c:v>
                </c:pt>
                <c:pt idx="103">
                  <c:v>0.8932316620893711</c:v>
                </c:pt>
                <c:pt idx="104">
                  <c:v>0.81021245105190876</c:v>
                </c:pt>
                <c:pt idx="105">
                  <c:v>0.81152025322297294</c:v>
                </c:pt>
                <c:pt idx="106">
                  <c:v>0.78650743107628618</c:v>
                </c:pt>
                <c:pt idx="107">
                  <c:v>0.82933924972480677</c:v>
                </c:pt>
                <c:pt idx="108">
                  <c:v>0.93934112500795119</c:v>
                </c:pt>
                <c:pt idx="109">
                  <c:v>0.78091285058683102</c:v>
                </c:pt>
                <c:pt idx="110">
                  <c:v>0.75732486249162978</c:v>
                </c:pt>
                <c:pt idx="111">
                  <c:v>0.69224785151071866</c:v>
                </c:pt>
                <c:pt idx="112">
                  <c:v>0.50806943507519486</c:v>
                </c:pt>
                <c:pt idx="113">
                  <c:v>0.79602126094895875</c:v>
                </c:pt>
                <c:pt idx="114">
                  <c:v>0.83856036821933544</c:v>
                </c:pt>
                <c:pt idx="116">
                  <c:v>0.82137842131529126</c:v>
                </c:pt>
                <c:pt idx="117">
                  <c:v>0.79660246142076252</c:v>
                </c:pt>
                <c:pt idx="118">
                  <c:v>0.76935050205523547</c:v>
                </c:pt>
                <c:pt idx="119">
                  <c:v>0.69263735299621965</c:v>
                </c:pt>
                <c:pt idx="120">
                  <c:v>0.85442048784359559</c:v>
                </c:pt>
                <c:pt idx="121">
                  <c:v>0.75447090186070853</c:v>
                </c:pt>
                <c:pt idx="122">
                  <c:v>0.8210302462801109</c:v>
                </c:pt>
                <c:pt idx="123">
                  <c:v>0.77685791416706396</c:v>
                </c:pt>
                <c:pt idx="124">
                  <c:v>0.89658362147318138</c:v>
                </c:pt>
                <c:pt idx="125">
                  <c:v>0.86133185638231213</c:v>
                </c:pt>
                <c:pt idx="126">
                  <c:v>0.84880983543798127</c:v>
                </c:pt>
                <c:pt idx="127">
                  <c:v>0.8401340732013115</c:v>
                </c:pt>
                <c:pt idx="128">
                  <c:v>0.72702076882565736</c:v>
                </c:pt>
                <c:pt idx="129">
                  <c:v>0.8812768674025484</c:v>
                </c:pt>
                <c:pt idx="130">
                  <c:v>0.84291569027029767</c:v>
                </c:pt>
                <c:pt idx="131">
                  <c:v>0.81472865337612932</c:v>
                </c:pt>
                <c:pt idx="132">
                  <c:v>-9.1190308316362254E-2</c:v>
                </c:pt>
                <c:pt idx="133">
                  <c:v>0.85436796831618012</c:v>
                </c:pt>
                <c:pt idx="134">
                  <c:v>0.75454999430070036</c:v>
                </c:pt>
                <c:pt idx="135">
                  <c:v>0.74751283572932126</c:v>
                </c:pt>
                <c:pt idx="136">
                  <c:v>0.84053160941097238</c:v>
                </c:pt>
                <c:pt idx="137">
                  <c:v>0.83051651774984825</c:v>
                </c:pt>
                <c:pt idx="138">
                  <c:v>0.84343809270289694</c:v>
                </c:pt>
                <c:pt idx="139">
                  <c:v>0.83910001896808328</c:v>
                </c:pt>
                <c:pt idx="140">
                  <c:v>0.79620741514880178</c:v>
                </c:pt>
                <c:pt idx="141">
                  <c:v>0.82675282603157563</c:v>
                </c:pt>
                <c:pt idx="142">
                  <c:v>0.81267433274056122</c:v>
                </c:pt>
                <c:pt idx="143">
                  <c:v>0.86813720740338907</c:v>
                </c:pt>
                <c:pt idx="144">
                  <c:v>0.79882391683709431</c:v>
                </c:pt>
                <c:pt idx="145">
                  <c:v>0.83829177241134489</c:v>
                </c:pt>
                <c:pt idx="146">
                  <c:v>0.81407371589839972</c:v>
                </c:pt>
                <c:pt idx="147">
                  <c:v>0.84549134062261089</c:v>
                </c:pt>
                <c:pt idx="148">
                  <c:v>0.79702276043353859</c:v>
                </c:pt>
                <c:pt idx="149">
                  <c:v>0.79678703960967134</c:v>
                </c:pt>
                <c:pt idx="150">
                  <c:v>0.85930540995657478</c:v>
                </c:pt>
                <c:pt idx="151">
                  <c:v>0.93023746380936145</c:v>
                </c:pt>
                <c:pt idx="152">
                  <c:v>0.84584499787339185</c:v>
                </c:pt>
                <c:pt idx="153">
                  <c:v>0.79142079744671878</c:v>
                </c:pt>
                <c:pt idx="154">
                  <c:v>0.85445060588861232</c:v>
                </c:pt>
                <c:pt idx="155">
                  <c:v>0.85385071207265595</c:v>
                </c:pt>
                <c:pt idx="156">
                  <c:v>0.78685794028610723</c:v>
                </c:pt>
                <c:pt idx="157">
                  <c:v>0.82153612245780483</c:v>
                </c:pt>
                <c:pt idx="158">
                  <c:v>0.85138978141130484</c:v>
                </c:pt>
                <c:pt idx="159">
                  <c:v>0.76296623112379058</c:v>
                </c:pt>
                <c:pt idx="160">
                  <c:v>0.75837303919824139</c:v>
                </c:pt>
                <c:pt idx="161">
                  <c:v>0.8617416590479785</c:v>
                </c:pt>
                <c:pt idx="162">
                  <c:v>0.7759579423735512</c:v>
                </c:pt>
                <c:pt idx="163">
                  <c:v>0.88917037760289486</c:v>
                </c:pt>
                <c:pt idx="164">
                  <c:v>0.62896181658838113</c:v>
                </c:pt>
                <c:pt idx="165">
                  <c:v>0.80269451880508758</c:v>
                </c:pt>
                <c:pt idx="166">
                  <c:v>0.9079133067001528</c:v>
                </c:pt>
                <c:pt idx="167">
                  <c:v>0.69567009043257044</c:v>
                </c:pt>
                <c:pt idx="168">
                  <c:v>0.84891750932492005</c:v>
                </c:pt>
                <c:pt idx="169">
                  <c:v>0.81472378691411051</c:v>
                </c:pt>
                <c:pt idx="170">
                  <c:v>0.87122968301829407</c:v>
                </c:pt>
              </c:numCache>
            </c:numRef>
          </c:yVal>
          <c:smooth val="0"/>
          <c:extLst>
            <c:ext xmlns:c16="http://schemas.microsoft.com/office/drawing/2014/chart" uri="{C3380CC4-5D6E-409C-BE32-E72D297353CC}">
              <c16:uniqueId val="{00000000-084B-AF4B-9B9C-D9B1FE3534D0}"/>
            </c:ext>
          </c:extLst>
        </c:ser>
        <c:ser>
          <c:idx val="1"/>
          <c:order val="1"/>
          <c:tx>
            <c:v>SA Multi-Aset High Equity Funds</c:v>
          </c:tx>
          <c:spPr>
            <a:ln w="19050" cap="rnd">
              <a:noFill/>
              <a:round/>
            </a:ln>
            <a:effectLst>
              <a:outerShdw blurRad="50800" dist="38100" dir="2700000" algn="tl" rotWithShape="0">
                <a:prstClr val="black">
                  <a:alpha val="40000"/>
                </a:prstClr>
              </a:outerShdw>
            </a:effectLst>
          </c:spPr>
          <c:marker>
            <c:symbol val="circle"/>
            <c:size val="8"/>
            <c:spPr>
              <a:solidFill>
                <a:schemeClr val="tx2"/>
              </a:solidFill>
              <a:ln w="9525">
                <a:noFill/>
              </a:ln>
              <a:effectLst>
                <a:outerShdw blurRad="50800" dist="38100" dir="2700000" algn="tl" rotWithShape="0">
                  <a:prstClr val="black">
                    <a:alpha val="40000"/>
                  </a:prstClr>
                </a:outerShdw>
              </a:effectLst>
            </c:spPr>
          </c:marker>
          <c:xVal>
            <c:strRef>
              <c:f>'ALL Correlation Scatter'!$FQ$2:$OL$2</c:f>
              <c:strCache>
                <c:ptCount val="230"/>
                <c:pt idx="0">
                  <c:v>10X Your Future C</c:v>
                </c:pt>
                <c:pt idx="1">
                  <c:v>1nvest High Equity Balanced Pasv FoF B1</c:v>
                </c:pt>
                <c:pt idx="2">
                  <c:v>27four Asset Select FoF B3</c:v>
                </c:pt>
                <c:pt idx="3">
                  <c:v>27four High Equity Balanced FoF B1</c:v>
                </c:pt>
                <c:pt idx="4">
                  <c:v>27four Shari'ah Balanced FoF B3</c:v>
                </c:pt>
                <c:pt idx="5">
                  <c:v>3B BCI Prudential FoF 3B1</c:v>
                </c:pt>
                <c:pt idx="6">
                  <c:v>4D BCI Moderate FoF A</c:v>
                </c:pt>
                <c:pt idx="7">
                  <c:v>ABAX Balanced Prescient B3</c:v>
                </c:pt>
                <c:pt idx="8">
                  <c:v>ABSA Managed C</c:v>
                </c:pt>
                <c:pt idx="9">
                  <c:v>ABSA MM Absolute Return Prudential C</c:v>
                </c:pt>
                <c:pt idx="10">
                  <c:v>ABSA Multi Managed Core Growth B</c:v>
                </c:pt>
                <c:pt idx="11">
                  <c:v>ABSA Multi Managed Growth FoF A</c:v>
                </c:pt>
                <c:pt idx="12">
                  <c:v>ABSA Multi Managed Passive Growth E</c:v>
                </c:pt>
                <c:pt idx="13">
                  <c:v>ABSA Prudential FoF</c:v>
                </c:pt>
                <c:pt idx="14">
                  <c:v>Accorn BCI Balanced A</c:v>
                </c:pt>
                <c:pt idx="15">
                  <c:v>ADB BCI Flexible Prudential FoF A</c:v>
                </c:pt>
                <c:pt idx="16">
                  <c:v>Adviceworx Old Mutual Infl + 4-5% FoF B1</c:v>
                </c:pt>
                <c:pt idx="17">
                  <c:v>AF Investments Aggessive Passive A</c:v>
                </c:pt>
                <c:pt idx="18">
                  <c:v>AF Investments Performer Managed A</c:v>
                </c:pt>
                <c:pt idx="19">
                  <c:v>Affinity Ci Growth B</c:v>
                </c:pt>
                <c:pt idx="20">
                  <c:v>Allan Gray Balanced A</c:v>
                </c:pt>
                <c:pt idx="21">
                  <c:v>Allan Gray Tax-Free Balanced C</c:v>
                </c:pt>
                <c:pt idx="22">
                  <c:v>Alusi Managed B</c:v>
                </c:pt>
                <c:pt idx="23">
                  <c:v>Aluwani BCI Balanced B</c:v>
                </c:pt>
                <c:pt idx="24">
                  <c:v>Amity BCI Managed Select Fund of Funds A</c:v>
                </c:pt>
                <c:pt idx="25">
                  <c:v>Ampersand SCI CPI Plus 6 FoF B1</c:v>
                </c:pt>
                <c:pt idx="26">
                  <c:v>Amplify SCI Balanced B1</c:v>
                </c:pt>
                <c:pt idx="27">
                  <c:v>Analytics Ci Balanced FoF A</c:v>
                </c:pt>
                <c:pt idx="28">
                  <c:v>Anchor BCI Diversified Growth A</c:v>
                </c:pt>
                <c:pt idx="29">
                  <c:v>Anchor BCI Managed A</c:v>
                </c:pt>
                <c:pt idx="30">
                  <c:v>APS Ci Managed Growth A1</c:v>
                </c:pt>
                <c:pt idx="31">
                  <c:v>AS Forum BCI Aggressive FoF</c:v>
                </c:pt>
                <c:pt idx="32">
                  <c:v>Ashburton Balanced A</c:v>
                </c:pt>
                <c:pt idx="33">
                  <c:v>Assetbase CPI +6% Prescient FoF A1</c:v>
                </c:pt>
                <c:pt idx="34">
                  <c:v>AssetMix Ci Balanced B</c:v>
                </c:pt>
                <c:pt idx="35">
                  <c:v>Aureus Nobilis BCI Managed A</c:v>
                </c:pt>
                <c:pt idx="36">
                  <c:v>Autus Prime Balanced A</c:v>
                </c:pt>
                <c:pt idx="37">
                  <c:v>Autus Prime Diversified A</c:v>
                </c:pt>
                <c:pt idx="38">
                  <c:v>Aylett Balanced Prescient B3</c:v>
                </c:pt>
                <c:pt idx="39">
                  <c:v>BCI Best Blend Balanced C</c:v>
                </c:pt>
                <c:pt idx="40">
                  <c:v>Bidvest Prime Growth A1</c:v>
                </c:pt>
                <c:pt idx="41">
                  <c:v>BlueAlpha BCI Balanced B</c:v>
                </c:pt>
                <c:pt idx="42">
                  <c:v>Bovest BCI Managed FoF A</c:v>
                </c:pt>
                <c:pt idx="43">
                  <c:v>Brenthurst BCI Balanced FoF A</c:v>
                </c:pt>
                <c:pt idx="44">
                  <c:v>Caleo BCI Balanced FoF A</c:v>
                </c:pt>
                <c:pt idx="45">
                  <c:v>Camissa Balanced A</c:v>
                </c:pt>
                <c:pt idx="46">
                  <c:v>Camissa Islamic Balanced A</c:v>
                </c:pt>
                <c:pt idx="47">
                  <c:v>Capita BCI Balanced A</c:v>
                </c:pt>
                <c:pt idx="48">
                  <c:v>Celerity Ci Balanced B</c:v>
                </c:pt>
                <c:pt idx="49">
                  <c:v>Celerity Ci Diversified Fund A</c:v>
                </c:pt>
                <c:pt idx="50">
                  <c:v>Celtis BCI Managed FoF A</c:v>
                </c:pt>
                <c:pt idx="51">
                  <c:v>Centaur BCI Balanced A1</c:v>
                </c:pt>
                <c:pt idx="52">
                  <c:v>Chrome Ci Growth B</c:v>
                </c:pt>
                <c:pt idx="53">
                  <c:v>Ci SA Managed A</c:v>
                </c:pt>
                <c:pt idx="54">
                  <c:v>Cinnabar SCI Balanced Plus FoF</c:v>
                </c:pt>
                <c:pt idx="55">
                  <c:v>Citadel Balanced H4 B1</c:v>
                </c:pt>
                <c:pt idx="56">
                  <c:v>ClucasGray Equilibrium Prescient A1</c:v>
                </c:pt>
                <c:pt idx="57">
                  <c:v>Cordatus Balanced Prescient A1</c:v>
                </c:pt>
                <c:pt idx="58">
                  <c:v>Coreshares OUTModerate Index O</c:v>
                </c:pt>
                <c:pt idx="59">
                  <c:v>CoreShares Wealth Accumulation C</c:v>
                </c:pt>
                <c:pt idx="60">
                  <c:v>Corion Prime Growth A</c:v>
                </c:pt>
                <c:pt idx="61">
                  <c:v>Coronation Balanced Plus A</c:v>
                </c:pt>
                <c:pt idx="62">
                  <c:v>Coronation Capital Plus</c:v>
                </c:pt>
                <c:pt idx="63">
                  <c:v>CS BCI Aggressive Prudential FoF A</c:v>
                </c:pt>
                <c:pt idx="64">
                  <c:v>CS BCI Prudential FoF A</c:v>
                </c:pt>
                <c:pt idx="65">
                  <c:v>Custodian BCI Balanced A</c:v>
                </c:pt>
                <c:pt idx="66">
                  <c:v>Denker SCI Balanced B2</c:v>
                </c:pt>
                <c:pt idx="67">
                  <c:v>Deton Prime Managed FoF R</c:v>
                </c:pt>
                <c:pt idx="68">
                  <c:v>Discovery Agg Dynamic Asset Opt FoF A</c:v>
                </c:pt>
                <c:pt idx="69">
                  <c:v>Discovery Balanced</c:v>
                </c:pt>
                <c:pt idx="70">
                  <c:v>Dotport BCI Prudential FoF A</c:v>
                </c:pt>
                <c:pt idx="71">
                  <c:v>Element Balanced SCI C</c:v>
                </c:pt>
                <c:pt idx="72">
                  <c:v>Element Islamic Balanced SCI C</c:v>
                </c:pt>
                <c:pt idx="73">
                  <c:v>Emperor IP Balanced B</c:v>
                </c:pt>
                <c:pt idx="74">
                  <c:v>Excalibur SCI Balanced FoF B1</c:v>
                </c:pt>
                <c:pt idx="75">
                  <c:v>Fairtree Balanced Prescient B2</c:v>
                </c:pt>
                <c:pt idx="76">
                  <c:v>Fairtree Invest Strategic Fac Prscnt B3</c:v>
                </c:pt>
                <c:pt idx="77">
                  <c:v>FAL BCI Balanced A</c:v>
                </c:pt>
                <c:pt idx="78">
                  <c:v>FAL BCI Balanced FoF A</c:v>
                </c:pt>
                <c:pt idx="79">
                  <c:v>FedGroup Aggressive FoF C1</c:v>
                </c:pt>
                <c:pt idx="80">
                  <c:v>FG SCI Neptune Growth FoF A</c:v>
                </c:pt>
                <c:pt idx="81">
                  <c:v>Financial Fitness Balanced IP FoF A</c:v>
                </c:pt>
                <c:pt idx="82">
                  <c:v>Fisher Dugmore Ci Balanced B</c:v>
                </c:pt>
                <c:pt idx="83">
                  <c:v>Flagship IP Balanced Fund A</c:v>
                </c:pt>
                <c:pt idx="84">
                  <c:v>FNB Growth FoF B1</c:v>
                </c:pt>
                <c:pt idx="85">
                  <c:v>FNB Multi Manager Balanced B1</c:v>
                </c:pt>
                <c:pt idx="86">
                  <c:v>Foord Balanced A</c:v>
                </c:pt>
                <c:pt idx="87">
                  <c:v>Foord Domestic Balanced B</c:v>
                </c:pt>
                <c:pt idx="88">
                  <c:v>Ginsburg &amp; Selby SCI Growth FoF A2</c:v>
                </c:pt>
                <c:pt idx="89">
                  <c:v>Granate BCI Balanced C</c:v>
                </c:pt>
                <c:pt idx="90">
                  <c:v>Graviton SCI Balanced B1</c:v>
                </c:pt>
                <c:pt idx="91">
                  <c:v>GraySwan SCI Aggressive FoF B</c:v>
                </c:pt>
                <c:pt idx="92">
                  <c:v>Gryphon Prudential Fund B</c:v>
                </c:pt>
                <c:pt idx="93">
                  <c:v>GTC Passive High Equity FoF B2</c:v>
                </c:pt>
                <c:pt idx="94">
                  <c:v>H4 Diversified B1</c:v>
                </c:pt>
                <c:pt idx="95">
                  <c:v>High Street High Equity Prescient A1</c:v>
                </c:pt>
                <c:pt idx="96">
                  <c:v>Hollard Prime Strategic Assertive FoF E</c:v>
                </c:pt>
                <c:pt idx="97">
                  <c:v>ID Capital BCI Balanced Fund of Funds A</c:v>
                </c:pt>
                <c:pt idx="98">
                  <c:v>Imali BCI Passive Balanced A</c:v>
                </c:pt>
                <c:pt idx="99">
                  <c:v>Investec BCI Balanced High Equity B</c:v>
                </c:pt>
                <c:pt idx="100">
                  <c:v>Investec BCI Diversified Growth FoF D</c:v>
                </c:pt>
                <c:pt idx="101">
                  <c:v>Investhouse Ci Balanced B</c:v>
                </c:pt>
                <c:pt idx="102">
                  <c:v>IP Active Beta A</c:v>
                </c:pt>
                <c:pt idx="103">
                  <c:v>IP Prudential Equity A</c:v>
                </c:pt>
                <c:pt idx="104">
                  <c:v>JBL SCI Managed FoF B1</c:v>
                </c:pt>
                <c:pt idx="105">
                  <c:v>Kruger Ci Balanced A</c:v>
                </c:pt>
                <c:pt idx="106">
                  <c:v>Long Beach Managed Prescient B3</c:v>
                </c:pt>
                <c:pt idx="107">
                  <c:v>Lynx Prime Balanced FoF A1</c:v>
                </c:pt>
                <c:pt idx="108">
                  <c:v>M&amp;G Balanced Fund A</c:v>
                </c:pt>
                <c:pt idx="109">
                  <c:v>Marriott Balanced FoF A</c:v>
                </c:pt>
                <c:pt idx="110">
                  <c:v>Matrix SCI Balanced B1</c:v>
                </c:pt>
                <c:pt idx="111">
                  <c:v>Median BCI Balanced FoF A</c:v>
                </c:pt>
                <c:pt idx="112">
                  <c:v>Melville Douglas STANLIB Balanced B1</c:v>
                </c:pt>
                <c:pt idx="113">
                  <c:v>Merchant West SCI Balanced Plus B</c:v>
                </c:pt>
                <c:pt idx="114">
                  <c:v>Merchant West SCI Managed P and G A</c:v>
                </c:pt>
                <c:pt idx="115">
                  <c:v>Methodical BCI Balanced A</c:v>
                </c:pt>
                <c:pt idx="116">
                  <c:v>Momentum Focus 6 Fund of Funds B</c:v>
                </c:pt>
                <c:pt idx="117">
                  <c:v>Momentum Focus 7 Fund of Funds A</c:v>
                </c:pt>
                <c:pt idx="118">
                  <c:v>Momentum Target 6 Fund of Funds B</c:v>
                </c:pt>
                <c:pt idx="119">
                  <c:v>Momentum Target 7 Fund of Funds B</c:v>
                </c:pt>
                <c:pt idx="120">
                  <c:v>Moore Ci Growth FoF B</c:v>
                </c:pt>
                <c:pt idx="121">
                  <c:v>Multi Asset IP Balanced Plus B1</c:v>
                </c:pt>
                <c:pt idx="122">
                  <c:v>Nedgroup Inv Balanced A</c:v>
                </c:pt>
                <c:pt idx="123">
                  <c:v>Nedgroup Inv Core Accelerated B2</c:v>
                </c:pt>
                <c:pt idx="124">
                  <c:v>Nedgroup Inv Core Diversified B</c:v>
                </c:pt>
                <c:pt idx="125">
                  <c:v>Nedgroup Inv Managed R</c:v>
                </c:pt>
                <c:pt idx="126">
                  <c:v>Nedgroup Inv Select Growth FoF A</c:v>
                </c:pt>
                <c:pt idx="127">
                  <c:v>Nedgroup Inv XS Diversified FoF A</c:v>
                </c:pt>
                <c:pt idx="128">
                  <c:v>New Road BCI Managed FoF A</c:v>
                </c:pt>
                <c:pt idx="129">
                  <c:v>NFB Ci Managed A</c:v>
                </c:pt>
                <c:pt idx="130">
                  <c:v>NFB Ci Managed Growth FoF A</c:v>
                </c:pt>
                <c:pt idx="131">
                  <c:v>NGI Private Wealth Diversified Growth A</c:v>
                </c:pt>
                <c:pt idx="132">
                  <c:v>Ninety One Managed R</c:v>
                </c:pt>
                <c:pt idx="133">
                  <c:v>Ninety One Opportunity R</c:v>
                </c:pt>
                <c:pt idx="134">
                  <c:v>Noble PP BCI Wealth Creator FOF A1</c:v>
                </c:pt>
                <c:pt idx="135">
                  <c:v>Northstar SCI Managed A1</c:v>
                </c:pt>
                <c:pt idx="136">
                  <c:v>Oasis Balanced A</c:v>
                </c:pt>
                <c:pt idx="137">
                  <c:v>Oasis Crescent Balanced High Eq FoF B</c:v>
                </c:pt>
                <c:pt idx="138">
                  <c:v>Obsidian SCI Balanced B4</c:v>
                </c:pt>
                <c:pt idx="139">
                  <c:v>Octagon SCI Growth FoF B1</c:v>
                </c:pt>
                <c:pt idx="140">
                  <c:v>Old Mutual Balanced R</c:v>
                </c:pt>
                <c:pt idx="141">
                  <c:v>Old Mutual Core Balanced B2</c:v>
                </c:pt>
                <c:pt idx="142">
                  <c:v>Old Mutual Multi-Managers Agg Bal FoF B4</c:v>
                </c:pt>
                <c:pt idx="143">
                  <c:v>Old Mutual Multi-Managers Bal FoF A</c:v>
                </c:pt>
                <c:pt idx="144">
                  <c:v>Optimum BCI Managed Growth A</c:v>
                </c:pt>
                <c:pt idx="145">
                  <c:v>Oyster Catcher Realfin Balanced A</c:v>
                </c:pt>
                <c:pt idx="146">
                  <c:v>Palmyra BCI Balanced A</c:v>
                </c:pt>
                <c:pt idx="147">
                  <c:v>PBi BCI Balanced FoF A</c:v>
                </c:pt>
                <c:pt idx="148">
                  <c:v>Perpetua SCI Balanced E</c:v>
                </c:pt>
                <c:pt idx="149">
                  <c:v>Personal Trust Managed</c:v>
                </c:pt>
                <c:pt idx="150">
                  <c:v>Personal Trust Prudent FoF A</c:v>
                </c:pt>
                <c:pt idx="151">
                  <c:v>Perspective Balanced Prescient B1</c:v>
                </c:pt>
                <c:pt idx="152">
                  <c:v>PFPS Ci Balanced FoF B</c:v>
                </c:pt>
                <c:pt idx="153">
                  <c:v>Plexus Wealth BCI Balanced A</c:v>
                </c:pt>
                <c:pt idx="154">
                  <c:v>PMK Managed Prescient FoF A3</c:v>
                </c:pt>
                <c:pt idx="155">
                  <c:v>Point3 BCI Balanced FoF A</c:v>
                </c:pt>
                <c:pt idx="156">
                  <c:v>PortfolioMetrix BCI Balanced FoF B</c:v>
                </c:pt>
                <c:pt idx="157">
                  <c:v>PPS Balanced FoF B</c:v>
                </c:pt>
                <c:pt idx="158">
                  <c:v>PPS Balanced Passive B</c:v>
                </c:pt>
                <c:pt idx="159">
                  <c:v>PPS Institutional Multi Asset Flex B</c:v>
                </c:pt>
                <c:pt idx="160">
                  <c:v>PPS Managed B</c:v>
                </c:pt>
                <c:pt idx="161">
                  <c:v>Prescient Absolute Balanced B2</c:v>
                </c:pt>
                <c:pt idx="162">
                  <c:v>Prescient Balanced B3</c:v>
                </c:pt>
                <c:pt idx="163">
                  <c:v>Prime Shiraz Prudential Aggressiv FoF B1</c:v>
                </c:pt>
                <c:pt idx="164">
                  <c:v>PrivateClient BCI High Equity B</c:v>
                </c:pt>
                <c:pt idx="165">
                  <c:v>Prowess Balanced 27Four B3</c:v>
                </c:pt>
                <c:pt idx="166">
                  <c:v>PSG Balanced A</c:v>
                </c:pt>
                <c:pt idx="167">
                  <c:v>PSG Multi-Management Growth FoF D</c:v>
                </c:pt>
                <c:pt idx="168">
                  <c:v>PSG Wealth Moderate FoF B</c:v>
                </c:pt>
                <c:pt idx="169">
                  <c:v>PWM Prime Flexible FoF B</c:v>
                </c:pt>
                <c:pt idx="170">
                  <c:v>PWS BCI Moderate FoF A</c:v>
                </c:pt>
                <c:pt idx="171">
                  <c:v>Quantum BCI Managed B</c:v>
                </c:pt>
                <c:pt idx="172">
                  <c:v>Quattro Ci Growth FoF B</c:v>
                </c:pt>
                <c:pt idx="173">
                  <c:v>Rebalance BCI Balanced FoF A</c:v>
                </c:pt>
                <c:pt idx="174">
                  <c:v>Red Oak BCI Balanced A</c:v>
                </c:pt>
                <c:pt idx="175">
                  <c:v>Rezco Managed Plus A</c:v>
                </c:pt>
                <c:pt idx="176">
                  <c:v>Rezco Value Trend A</c:v>
                </c:pt>
                <c:pt idx="177">
                  <c:v>Riscura High Equity Prescient FoF B1</c:v>
                </c:pt>
                <c:pt idx="178">
                  <c:v>Rowan Capital BCI Balanced FoF A</c:v>
                </c:pt>
                <c:pt idx="179">
                  <c:v>Roxburgh Ci Balanced Plus FoF B</c:v>
                </c:pt>
                <c:pt idx="180">
                  <c:v>RSA BCI Balanced B</c:v>
                </c:pt>
                <c:pt idx="181">
                  <c:v>SA Asset Management BCI Balanced FoF A</c:v>
                </c:pt>
                <c:pt idx="182">
                  <c:v>Sage BCI Long Term Solution FoF B1</c:v>
                </c:pt>
                <c:pt idx="183">
                  <c:v>Sanlam Living Planet B1</c:v>
                </c:pt>
                <c:pt idx="184">
                  <c:v>Sanlam Multi Mgd Aggressive FoF B1</c:v>
                </c:pt>
                <c:pt idx="185">
                  <c:v>Sanlam Multi Mgd Balanced FoF A</c:v>
                </c:pt>
                <c:pt idx="186">
                  <c:v>Sanlam Multi Mgd Moderate Aggr FoF B1</c:v>
                </c:pt>
                <c:pt idx="187">
                  <c:v>Sanlam Multi Mgd Moderate FoF B1</c:v>
                </c:pt>
                <c:pt idx="188">
                  <c:v>Sanlam Private Wealth Balanced</c:v>
                </c:pt>
                <c:pt idx="189">
                  <c:v>Sasfin BCI Horizon Multi Mng Dvrs Gr D</c:v>
                </c:pt>
                <c:pt idx="190">
                  <c:v>Sasfin BCI Prudential B</c:v>
                </c:pt>
                <c:pt idx="191">
                  <c:v>Satrix Balanced Index C</c:v>
                </c:pt>
                <c:pt idx="192">
                  <c:v>SBRO BCI Managed FoF A</c:v>
                </c:pt>
                <c:pt idx="193">
                  <c:v>Seed Balanced Prescient A1</c:v>
                </c:pt>
                <c:pt idx="194">
                  <c:v>Select BCI Balanced A</c:v>
                </c:pt>
                <c:pt idx="195">
                  <c:v>Select BCI Enhanced Core Balanced A</c:v>
                </c:pt>
                <c:pt idx="196">
                  <c:v>Select Manager BCI Balanced FoF A</c:v>
                </c:pt>
                <c:pt idx="197">
                  <c:v>Sentio SCI Balanced B1</c:v>
                </c:pt>
                <c:pt idx="198">
                  <c:v>Sentio SCI HIKMA Shariah Balanced B2</c:v>
                </c:pt>
                <c:pt idx="199">
                  <c:v>Sequoia BCI Managed Growth FoF A</c:v>
                </c:pt>
                <c:pt idx="200">
                  <c:v>Signature BCI Balanced FoF A</c:v>
                </c:pt>
                <c:pt idx="201">
                  <c:v>SIM Balanced R</c:v>
                </c:pt>
                <c:pt idx="202">
                  <c:v>SIM Mgd Aggressive FoF B1</c:v>
                </c:pt>
                <c:pt idx="203">
                  <c:v>SIM Mgd Moderate Aggr FoF B1</c:v>
                </c:pt>
                <c:pt idx="204">
                  <c:v>Simplisiti BCI Managed Protector FoF A</c:v>
                </c:pt>
                <c:pt idx="205">
                  <c:v>SIS Inflation Plus 3-5 Prudent FoF A</c:v>
                </c:pt>
                <c:pt idx="206">
                  <c:v>SIS Inflation Plus 4-6 FoF</c:v>
                </c:pt>
                <c:pt idx="207">
                  <c:v>Skyblue BCI Cumulus Moderate FoF A</c:v>
                </c:pt>
                <c:pt idx="208">
                  <c:v>SMMI Balanced One B1</c:v>
                </c:pt>
                <c:pt idx="209">
                  <c:v>SMMI Dynamic Balanced Fund B1</c:v>
                </c:pt>
                <c:pt idx="210">
                  <c:v>SMMI Moderate Balanced One B1</c:v>
                </c:pt>
                <c:pt idx="211">
                  <c:v>SMMI Prudential Balanced 1 B1</c:v>
                </c:pt>
                <c:pt idx="212">
                  <c:v>Southern Charter BCI Growth FoF A</c:v>
                </c:pt>
                <c:pt idx="213">
                  <c:v>Standard STANLIB GoalAdvancer FOF B2</c:v>
                </c:pt>
                <c:pt idx="214">
                  <c:v>STANLIB Balanced B1</c:v>
                </c:pt>
                <c:pt idx="215">
                  <c:v>STANLIB MM Balanced B1</c:v>
                </c:pt>
                <c:pt idx="216">
                  <c:v>STANLIB MM Medium-High Equity FoF B1</c:v>
                </c:pt>
                <c:pt idx="217">
                  <c:v>STANLIB MM Shari'ah Balanced FoF B4</c:v>
                </c:pt>
                <c:pt idx="218">
                  <c:v>Star BCI Balanced A</c:v>
                </c:pt>
                <c:pt idx="219">
                  <c:v>Starfunds.ai BCI Balanced FoF A</c:v>
                </c:pt>
                <c:pt idx="220">
                  <c:v>Stelburg BCI Balanced Fund of Funds A</c:v>
                </c:pt>
                <c:pt idx="221">
                  <c:v>Sygnia CPI + 6% B</c:v>
                </c:pt>
                <c:pt idx="222">
                  <c:v>Sygnia Skeleton Balanced 70 A</c:v>
                </c:pt>
                <c:pt idx="223">
                  <c:v>Synergy Ci Growth FoF B</c:v>
                </c:pt>
                <c:pt idx="224">
                  <c:v>Trésor SCI Balanced B1</c:v>
                </c:pt>
                <c:pt idx="225">
                  <c:v>TRG Balanced Prescient FoF A1</c:v>
                </c:pt>
                <c:pt idx="226">
                  <c:v>Visio BCI Balanced D</c:v>
                </c:pt>
                <c:pt idx="227">
                  <c:v>Visio BCI SA Balanced A</c:v>
                </c:pt>
                <c:pt idx="228">
                  <c:v>Wealth Associates BCI Balanced FoF A</c:v>
                </c:pt>
                <c:pt idx="229">
                  <c:v>Wealthworks Prime Managed FoF A</c:v>
                </c:pt>
              </c:strCache>
            </c:strRef>
          </c:xVal>
          <c:yVal>
            <c:numRef>
              <c:f>'ALL Correlation Scatter'!$FQ$3:$OL$3</c:f>
              <c:numCache>
                <c:formatCode>#,##0.00</c:formatCode>
                <c:ptCount val="230"/>
                <c:pt idx="0">
                  <c:v>0.82740496015451959</c:v>
                </c:pt>
                <c:pt idx="1">
                  <c:v>0.91416118265555346</c:v>
                </c:pt>
                <c:pt idx="2">
                  <c:v>0.85884325353413538</c:v>
                </c:pt>
                <c:pt idx="3">
                  <c:v>0.85281972881855916</c:v>
                </c:pt>
                <c:pt idx="4">
                  <c:v>0.7431992208026047</c:v>
                </c:pt>
                <c:pt idx="5">
                  <c:v>0.84679121139762348</c:v>
                </c:pt>
                <c:pt idx="6">
                  <c:v>0.88037806986016554</c:v>
                </c:pt>
                <c:pt idx="7">
                  <c:v>0.88148740536769166</c:v>
                </c:pt>
                <c:pt idx="8">
                  <c:v>0.75559727501008911</c:v>
                </c:pt>
                <c:pt idx="9">
                  <c:v>0.90144340729671635</c:v>
                </c:pt>
                <c:pt idx="10">
                  <c:v>0.78838465064730046</c:v>
                </c:pt>
                <c:pt idx="11">
                  <c:v>0.78341813522124126</c:v>
                </c:pt>
                <c:pt idx="12">
                  <c:v>0.7845645681880955</c:v>
                </c:pt>
                <c:pt idx="13">
                  <c:v>0.80019686872663143</c:v>
                </c:pt>
                <c:pt idx="14">
                  <c:v>0.91123856415362026</c:v>
                </c:pt>
                <c:pt idx="15">
                  <c:v>0.90919532359812294</c:v>
                </c:pt>
                <c:pt idx="16">
                  <c:v>0.88410498542487304</c:v>
                </c:pt>
                <c:pt idx="17">
                  <c:v>0.83934912655680349</c:v>
                </c:pt>
                <c:pt idx="18">
                  <c:v>0.87750525025227932</c:v>
                </c:pt>
                <c:pt idx="19">
                  <c:v>0.83359072460916039</c:v>
                </c:pt>
                <c:pt idx="20">
                  <c:v>0.7468477751418342</c:v>
                </c:pt>
                <c:pt idx="21">
                  <c:v>0.74902065907459725</c:v>
                </c:pt>
                <c:pt idx="23">
                  <c:v>0.85033621225038614</c:v>
                </c:pt>
                <c:pt idx="24">
                  <c:v>0.9094274452248895</c:v>
                </c:pt>
                <c:pt idx="25">
                  <c:v>0.81971883270263102</c:v>
                </c:pt>
                <c:pt idx="26">
                  <c:v>0.84815516309217576</c:v>
                </c:pt>
                <c:pt idx="27">
                  <c:v>0.74103115066081837</c:v>
                </c:pt>
                <c:pt idx="28">
                  <c:v>0.80908731497207165</c:v>
                </c:pt>
                <c:pt idx="29">
                  <c:v>0.77213566310035364</c:v>
                </c:pt>
                <c:pt idx="30">
                  <c:v>0.80273630197893941</c:v>
                </c:pt>
                <c:pt idx="31">
                  <c:v>0.90784807547281798</c:v>
                </c:pt>
                <c:pt idx="32">
                  <c:v>0.84213467052078594</c:v>
                </c:pt>
                <c:pt idx="33">
                  <c:v>0.87844127326718369</c:v>
                </c:pt>
                <c:pt idx="34">
                  <c:v>0.81375031870811643</c:v>
                </c:pt>
                <c:pt idx="35">
                  <c:v>0.7865864247655654</c:v>
                </c:pt>
                <c:pt idx="36">
                  <c:v>0.56455925546090213</c:v>
                </c:pt>
                <c:pt idx="37">
                  <c:v>0.77434469560003261</c:v>
                </c:pt>
                <c:pt idx="38">
                  <c:v>0.78387878416991441</c:v>
                </c:pt>
                <c:pt idx="39">
                  <c:v>0.85702853223855591</c:v>
                </c:pt>
                <c:pt idx="40">
                  <c:v>0.59893760834047582</c:v>
                </c:pt>
                <c:pt idx="41">
                  <c:v>0.56510107431152445</c:v>
                </c:pt>
                <c:pt idx="42">
                  <c:v>0.87171112707531506</c:v>
                </c:pt>
                <c:pt idx="43">
                  <c:v>0.80592075764879523</c:v>
                </c:pt>
                <c:pt idx="44">
                  <c:v>0.82029027329740778</c:v>
                </c:pt>
                <c:pt idx="45">
                  <c:v>0.88062935326246716</c:v>
                </c:pt>
                <c:pt idx="46">
                  <c:v>0.78720164831422246</c:v>
                </c:pt>
                <c:pt idx="47">
                  <c:v>0.89532546039512473</c:v>
                </c:pt>
                <c:pt idx="48">
                  <c:v>0.90617377522051556</c:v>
                </c:pt>
                <c:pt idx="49">
                  <c:v>0.62617110442784629</c:v>
                </c:pt>
                <c:pt idx="50">
                  <c:v>0.82418287431582016</c:v>
                </c:pt>
                <c:pt idx="51">
                  <c:v>0.79438428635548008</c:v>
                </c:pt>
                <c:pt idx="52">
                  <c:v>0.82818179916819923</c:v>
                </c:pt>
                <c:pt idx="53">
                  <c:v>0.94381451567778174</c:v>
                </c:pt>
                <c:pt idx="54">
                  <c:v>0.91276751541156065</c:v>
                </c:pt>
                <c:pt idx="55">
                  <c:v>0.77770487994412962</c:v>
                </c:pt>
                <c:pt idx="56">
                  <c:v>0.87292328307909195</c:v>
                </c:pt>
                <c:pt idx="57">
                  <c:v>0.90697922115268192</c:v>
                </c:pt>
                <c:pt idx="58">
                  <c:v>0.89423898765442578</c:v>
                </c:pt>
                <c:pt idx="59">
                  <c:v>0.88626681767222937</c:v>
                </c:pt>
                <c:pt idx="60">
                  <c:v>0.83393717036678505</c:v>
                </c:pt>
                <c:pt idx="61">
                  <c:v>0.81481328866551983</c:v>
                </c:pt>
                <c:pt idx="62">
                  <c:v>0.80581760575569628</c:v>
                </c:pt>
                <c:pt idx="63">
                  <c:v>0.82371924675944352</c:v>
                </c:pt>
                <c:pt idx="64">
                  <c:v>0.72268674083750728</c:v>
                </c:pt>
                <c:pt idx="65">
                  <c:v>0.79481090288743594</c:v>
                </c:pt>
                <c:pt idx="66">
                  <c:v>0.83514436433188344</c:v>
                </c:pt>
                <c:pt idx="67">
                  <c:v>0.80547590467634067</c:v>
                </c:pt>
                <c:pt idx="68">
                  <c:v>0.85887356858409114</c:v>
                </c:pt>
                <c:pt idx="69">
                  <c:v>0.89562824393240503</c:v>
                </c:pt>
                <c:pt idx="70">
                  <c:v>0.83832000373557791</c:v>
                </c:pt>
                <c:pt idx="71">
                  <c:v>0.71885306231058022</c:v>
                </c:pt>
                <c:pt idx="72">
                  <c:v>0.70346496184159413</c:v>
                </c:pt>
                <c:pt idx="73">
                  <c:v>0.63072247788598235</c:v>
                </c:pt>
                <c:pt idx="74">
                  <c:v>0.80170780951955156</c:v>
                </c:pt>
                <c:pt idx="75">
                  <c:v>0.84711469641501036</c:v>
                </c:pt>
                <c:pt idx="76">
                  <c:v>0.87358092960190525</c:v>
                </c:pt>
                <c:pt idx="77">
                  <c:v>0.64641540945521825</c:v>
                </c:pt>
                <c:pt idx="78">
                  <c:v>0.6762078720803999</c:v>
                </c:pt>
                <c:pt idx="80">
                  <c:v>0.88401351885978463</c:v>
                </c:pt>
                <c:pt idx="81">
                  <c:v>0.75636036098656179</c:v>
                </c:pt>
                <c:pt idx="82">
                  <c:v>0.81621944691075099</c:v>
                </c:pt>
                <c:pt idx="83">
                  <c:v>0.81165635252088908</c:v>
                </c:pt>
                <c:pt idx="84">
                  <c:v>0.88361420974670435</c:v>
                </c:pt>
                <c:pt idx="85">
                  <c:v>0.83294787955919114</c:v>
                </c:pt>
                <c:pt idx="86">
                  <c:v>0.74423273896889386</c:v>
                </c:pt>
                <c:pt idx="87">
                  <c:v>0.76615453787201393</c:v>
                </c:pt>
                <c:pt idx="88">
                  <c:v>0.79534416322268797</c:v>
                </c:pt>
                <c:pt idx="89">
                  <c:v>0.70966650687280275</c:v>
                </c:pt>
                <c:pt idx="90">
                  <c:v>0.87535688339791951</c:v>
                </c:pt>
                <c:pt idx="91">
                  <c:v>0.83620832428837621</c:v>
                </c:pt>
                <c:pt idx="92">
                  <c:v>-0.36545636355304761</c:v>
                </c:pt>
                <c:pt idx="93">
                  <c:v>0.83119001524874236</c:v>
                </c:pt>
                <c:pt idx="94">
                  <c:v>0.8698518570987398</c:v>
                </c:pt>
                <c:pt idx="95">
                  <c:v>0.18551306233745343</c:v>
                </c:pt>
                <c:pt idx="96">
                  <c:v>0.86624742260602439</c:v>
                </c:pt>
                <c:pt idx="97">
                  <c:v>0.8778991232113702</c:v>
                </c:pt>
                <c:pt idx="98">
                  <c:v>0.77853775465596864</c:v>
                </c:pt>
                <c:pt idx="99">
                  <c:v>0.86525165119256919</c:v>
                </c:pt>
                <c:pt idx="100">
                  <c:v>0.8941745034886337</c:v>
                </c:pt>
                <c:pt idx="101">
                  <c:v>0.8039979835401041</c:v>
                </c:pt>
                <c:pt idx="102">
                  <c:v>0.8118132299712415</c:v>
                </c:pt>
                <c:pt idx="103">
                  <c:v>0.72689535569673547</c:v>
                </c:pt>
                <c:pt idx="104">
                  <c:v>0.87883817698657429</c:v>
                </c:pt>
                <c:pt idx="105">
                  <c:v>0.71151755985905751</c:v>
                </c:pt>
                <c:pt idx="106">
                  <c:v>0.30021791212678434</c:v>
                </c:pt>
                <c:pt idx="107">
                  <c:v>0.86057201005640183</c:v>
                </c:pt>
                <c:pt idx="108">
                  <c:v>0.89286486782867924</c:v>
                </c:pt>
                <c:pt idx="109">
                  <c:v>0.72110804131524919</c:v>
                </c:pt>
                <c:pt idx="110">
                  <c:v>0.92624867070372707</c:v>
                </c:pt>
                <c:pt idx="111">
                  <c:v>0.86823725750857195</c:v>
                </c:pt>
                <c:pt idx="112">
                  <c:v>0.85084264842927004</c:v>
                </c:pt>
                <c:pt idx="113">
                  <c:v>0.89279049035753255</c:v>
                </c:pt>
                <c:pt idx="114">
                  <c:v>0.79703027159934026</c:v>
                </c:pt>
                <c:pt idx="115">
                  <c:v>0.75588025305541784</c:v>
                </c:pt>
                <c:pt idx="116">
                  <c:v>0.91784948183824266</c:v>
                </c:pt>
                <c:pt idx="117">
                  <c:v>0.91174030283307361</c:v>
                </c:pt>
                <c:pt idx="118">
                  <c:v>0.91803466013737123</c:v>
                </c:pt>
                <c:pt idx="119">
                  <c:v>0.92418700789231478</c:v>
                </c:pt>
                <c:pt idx="120">
                  <c:v>0.88541818762980995</c:v>
                </c:pt>
                <c:pt idx="121">
                  <c:v>0.8655935175089785</c:v>
                </c:pt>
                <c:pt idx="122">
                  <c:v>0.73517097086381233</c:v>
                </c:pt>
                <c:pt idx="123">
                  <c:v>0.77759038152312576</c:v>
                </c:pt>
                <c:pt idx="124">
                  <c:v>0.7985171677906302</c:v>
                </c:pt>
                <c:pt idx="125">
                  <c:v>0.90101708214107334</c:v>
                </c:pt>
                <c:pt idx="126">
                  <c:v>0.81678265442595965</c:v>
                </c:pt>
                <c:pt idx="127">
                  <c:v>0.83475810070887513</c:v>
                </c:pt>
                <c:pt idx="128">
                  <c:v>0.8528303875974742</c:v>
                </c:pt>
                <c:pt idx="129">
                  <c:v>0.91067801534560511</c:v>
                </c:pt>
                <c:pt idx="130">
                  <c:v>0.78934414454329183</c:v>
                </c:pt>
                <c:pt idx="131">
                  <c:v>0.82410901787000868</c:v>
                </c:pt>
                <c:pt idx="132">
                  <c:v>0.51335152786882865</c:v>
                </c:pt>
                <c:pt idx="133">
                  <c:v>0.61579555406977649</c:v>
                </c:pt>
                <c:pt idx="134">
                  <c:v>0.76047579491167183</c:v>
                </c:pt>
                <c:pt idx="135">
                  <c:v>0.90448355441240669</c:v>
                </c:pt>
                <c:pt idx="136">
                  <c:v>0.78780033525412108</c:v>
                </c:pt>
                <c:pt idx="137">
                  <c:v>0.62431093899174006</c:v>
                </c:pt>
                <c:pt idx="138">
                  <c:v>0.81962276885704222</c:v>
                </c:pt>
                <c:pt idx="139">
                  <c:v>0.79929367422555886</c:v>
                </c:pt>
                <c:pt idx="140">
                  <c:v>0.88074803006886548</c:v>
                </c:pt>
                <c:pt idx="141">
                  <c:v>0.86634940993143594</c:v>
                </c:pt>
                <c:pt idx="142">
                  <c:v>0.84380619723869954</c:v>
                </c:pt>
                <c:pt idx="143">
                  <c:v>0.83897148077326067</c:v>
                </c:pt>
                <c:pt idx="144">
                  <c:v>0.89199876379968834</c:v>
                </c:pt>
                <c:pt idx="145">
                  <c:v>0.91688884011273053</c:v>
                </c:pt>
                <c:pt idx="146">
                  <c:v>0.91191090471195091</c:v>
                </c:pt>
                <c:pt idx="147">
                  <c:v>0.84467085136947229</c:v>
                </c:pt>
                <c:pt idx="148">
                  <c:v>0.62832018100748011</c:v>
                </c:pt>
                <c:pt idx="149">
                  <c:v>0.79036156769980104</c:v>
                </c:pt>
                <c:pt idx="150">
                  <c:v>0.83623708128111751</c:v>
                </c:pt>
                <c:pt idx="151">
                  <c:v>0.7387682054049548</c:v>
                </c:pt>
                <c:pt idx="152">
                  <c:v>0.83477284007162289</c:v>
                </c:pt>
                <c:pt idx="153">
                  <c:v>0.71248111505497524</c:v>
                </c:pt>
                <c:pt idx="154">
                  <c:v>0.85285749148266876</c:v>
                </c:pt>
                <c:pt idx="156">
                  <c:v>0.79846293219020537</c:v>
                </c:pt>
                <c:pt idx="157">
                  <c:v>0.73503176586986751</c:v>
                </c:pt>
                <c:pt idx="158">
                  <c:v>0.91888732169307807</c:v>
                </c:pt>
                <c:pt idx="159">
                  <c:v>0.89044559064054174</c:v>
                </c:pt>
                <c:pt idx="160">
                  <c:v>0.68355222453625586</c:v>
                </c:pt>
                <c:pt idx="162">
                  <c:v>0.87857619127939623</c:v>
                </c:pt>
                <c:pt idx="163">
                  <c:v>0.8897858853708045</c:v>
                </c:pt>
                <c:pt idx="164">
                  <c:v>0.86632227524180572</c:v>
                </c:pt>
                <c:pt idx="165">
                  <c:v>0.98024243299058345</c:v>
                </c:pt>
                <c:pt idx="166">
                  <c:v>0.79569960286375896</c:v>
                </c:pt>
                <c:pt idx="167">
                  <c:v>0.85232276609017477</c:v>
                </c:pt>
                <c:pt idx="168">
                  <c:v>0.83422422650631145</c:v>
                </c:pt>
                <c:pt idx="169">
                  <c:v>0.88176730026728412</c:v>
                </c:pt>
                <c:pt idx="170">
                  <c:v>0.82577704414465902</c:v>
                </c:pt>
                <c:pt idx="171">
                  <c:v>0.83298494568403136</c:v>
                </c:pt>
                <c:pt idx="172">
                  <c:v>0.83222017477538079</c:v>
                </c:pt>
                <c:pt idx="173">
                  <c:v>0.83323003591572142</c:v>
                </c:pt>
                <c:pt idx="174">
                  <c:v>0.74882248088137493</c:v>
                </c:pt>
                <c:pt idx="175">
                  <c:v>7.1715884785243808E-2</c:v>
                </c:pt>
                <c:pt idx="176">
                  <c:v>-0.11672498531356941</c:v>
                </c:pt>
                <c:pt idx="177">
                  <c:v>0.81434828301904238</c:v>
                </c:pt>
                <c:pt idx="178">
                  <c:v>0.81362814529508376</c:v>
                </c:pt>
                <c:pt idx="179">
                  <c:v>0.85353595507548174</c:v>
                </c:pt>
                <c:pt idx="180">
                  <c:v>0.82162980538143182</c:v>
                </c:pt>
                <c:pt idx="181">
                  <c:v>0.82944694196624025</c:v>
                </c:pt>
                <c:pt idx="182">
                  <c:v>0.89369987257050332</c:v>
                </c:pt>
                <c:pt idx="183">
                  <c:v>0.78723232239191798</c:v>
                </c:pt>
                <c:pt idx="184">
                  <c:v>0.92684090879791137</c:v>
                </c:pt>
                <c:pt idx="185">
                  <c:v>0.85946068913771967</c:v>
                </c:pt>
                <c:pt idx="186">
                  <c:v>0.88546538762487637</c:v>
                </c:pt>
                <c:pt idx="187">
                  <c:v>0.88863192276542968</c:v>
                </c:pt>
                <c:pt idx="188">
                  <c:v>0.82303826010228387</c:v>
                </c:pt>
                <c:pt idx="189">
                  <c:v>0.81455010002503303</c:v>
                </c:pt>
                <c:pt idx="190">
                  <c:v>0.78465559477719038</c:v>
                </c:pt>
                <c:pt idx="191">
                  <c:v>0.90760247297372576</c:v>
                </c:pt>
                <c:pt idx="192">
                  <c:v>0.82424034854799422</c:v>
                </c:pt>
                <c:pt idx="193">
                  <c:v>0.80459406068421158</c:v>
                </c:pt>
                <c:pt idx="194">
                  <c:v>0.82017352090807583</c:v>
                </c:pt>
                <c:pt idx="195">
                  <c:v>0.83724049883915785</c:v>
                </c:pt>
                <c:pt idx="196">
                  <c:v>0.83126257730514186</c:v>
                </c:pt>
                <c:pt idx="197">
                  <c:v>0.91215438629707979</c:v>
                </c:pt>
                <c:pt idx="198">
                  <c:v>0.69987006545093577</c:v>
                </c:pt>
                <c:pt idx="199">
                  <c:v>0.8739148267939667</c:v>
                </c:pt>
                <c:pt idx="200">
                  <c:v>0.7828144325535803</c:v>
                </c:pt>
                <c:pt idx="201">
                  <c:v>0.88015912074400726</c:v>
                </c:pt>
                <c:pt idx="202">
                  <c:v>0.93429210281288855</c:v>
                </c:pt>
                <c:pt idx="203">
                  <c:v>0.92534645107083746</c:v>
                </c:pt>
                <c:pt idx="204">
                  <c:v>0.85935709637752955</c:v>
                </c:pt>
                <c:pt idx="205">
                  <c:v>0.83987373826611966</c:v>
                </c:pt>
                <c:pt idx="206">
                  <c:v>0.84724506770193686</c:v>
                </c:pt>
                <c:pt idx="207">
                  <c:v>0.83291185805186763</c:v>
                </c:pt>
                <c:pt idx="208">
                  <c:v>0.81357674058601726</c:v>
                </c:pt>
                <c:pt idx="209">
                  <c:v>-4.0896003557757521E-2</c:v>
                </c:pt>
                <c:pt idx="210">
                  <c:v>0.74828664982783366</c:v>
                </c:pt>
                <c:pt idx="211">
                  <c:v>0.8786117937106469</c:v>
                </c:pt>
                <c:pt idx="212">
                  <c:v>0.88514116457644165</c:v>
                </c:pt>
                <c:pt idx="213">
                  <c:v>0.87780217089020696</c:v>
                </c:pt>
                <c:pt idx="214">
                  <c:v>0.84103940595730886</c:v>
                </c:pt>
                <c:pt idx="215">
                  <c:v>0.84956655182817997</c:v>
                </c:pt>
                <c:pt idx="216">
                  <c:v>0.87306318318285348</c:v>
                </c:pt>
                <c:pt idx="217">
                  <c:v>0.79237958592093272</c:v>
                </c:pt>
                <c:pt idx="218">
                  <c:v>0.70967957150517191</c:v>
                </c:pt>
                <c:pt idx="219">
                  <c:v>0.88381453354590411</c:v>
                </c:pt>
                <c:pt idx="220">
                  <c:v>0.84798215466513871</c:v>
                </c:pt>
                <c:pt idx="221">
                  <c:v>0.85161333243644077</c:v>
                </c:pt>
                <c:pt idx="222">
                  <c:v>0.90409938909734822</c:v>
                </c:pt>
                <c:pt idx="223">
                  <c:v>0.78190703171022014</c:v>
                </c:pt>
                <c:pt idx="224">
                  <c:v>0.80017725458983568</c:v>
                </c:pt>
                <c:pt idx="225">
                  <c:v>0.8670115064564109</c:v>
                </c:pt>
                <c:pt idx="226">
                  <c:v>0.84623239461877875</c:v>
                </c:pt>
                <c:pt idx="227">
                  <c:v>0.90423905976838193</c:v>
                </c:pt>
                <c:pt idx="228">
                  <c:v>0.80224348903972131</c:v>
                </c:pt>
                <c:pt idx="229">
                  <c:v>0.8696390957254283</c:v>
                </c:pt>
              </c:numCache>
            </c:numRef>
          </c:yVal>
          <c:smooth val="0"/>
          <c:extLst>
            <c:ext xmlns:c16="http://schemas.microsoft.com/office/drawing/2014/chart" uri="{C3380CC4-5D6E-409C-BE32-E72D297353CC}">
              <c16:uniqueId val="{00000001-084B-AF4B-9B9C-D9B1FE3534D0}"/>
            </c:ext>
          </c:extLst>
        </c:ser>
        <c:ser>
          <c:idx val="2"/>
          <c:order val="2"/>
          <c:tx>
            <c:v>SA Equity General Funds</c:v>
          </c:tx>
          <c:spPr>
            <a:ln w="19050" cap="rnd">
              <a:noFill/>
              <a:round/>
            </a:ln>
            <a:effectLst>
              <a:outerShdw blurRad="50800" dist="38100" dir="2700000" algn="tl" rotWithShape="0">
                <a:prstClr val="black">
                  <a:alpha val="40000"/>
                </a:prstClr>
              </a:outerShdw>
            </a:effectLst>
          </c:spPr>
          <c:marker>
            <c:symbol val="circle"/>
            <c:size val="8"/>
            <c:spPr>
              <a:solidFill>
                <a:schemeClr val="accent1"/>
              </a:solidFill>
              <a:ln w="9525">
                <a:noFill/>
              </a:ln>
              <a:effectLst>
                <a:outerShdw blurRad="50800" dist="38100" dir="2700000" algn="tl" rotWithShape="0">
                  <a:prstClr val="black">
                    <a:alpha val="40000"/>
                  </a:prstClr>
                </a:outerShdw>
              </a:effectLst>
            </c:spPr>
          </c:marker>
          <c:xVal>
            <c:strRef>
              <c:f>'ALL Correlation Scatter'!$OM$2:$WJ$2</c:f>
              <c:strCache>
                <c:ptCount val="206"/>
                <c:pt idx="0">
                  <c:v>Weaver BCI Balanced FoF A</c:v>
                </c:pt>
                <c:pt idx="1">
                  <c:v>WellsFaber SCI Balanced FoF</c:v>
                </c:pt>
                <c:pt idx="2">
                  <c:v>1nvest Index R</c:v>
                </c:pt>
                <c:pt idx="3">
                  <c:v>27four Shari'ah Active Equity B3</c:v>
                </c:pt>
                <c:pt idx="4">
                  <c:v>36ONE BCI Equity A</c:v>
                </c:pt>
                <c:pt idx="5">
                  <c:v>36ONE BCI SA Equity C</c:v>
                </c:pt>
                <c:pt idx="6">
                  <c:v>3B BCI Equity A</c:v>
                </c:pt>
                <c:pt idx="7">
                  <c:v>ABAX Equity Prescient B3</c:v>
                </c:pt>
                <c:pt idx="8">
                  <c:v>ABSA Dividend Plus Index A</c:v>
                </c:pt>
                <c:pt idx="9">
                  <c:v>ABSA Multi-Managed Equity</c:v>
                </c:pt>
                <c:pt idx="10">
                  <c:v>ABSA Prime Equity A</c:v>
                </c:pt>
                <c:pt idx="11">
                  <c:v>ABSA Select Equity A</c:v>
                </c:pt>
                <c:pt idx="12">
                  <c:v>ABSA Smart Alpha Equity D</c:v>
                </c:pt>
                <c:pt idx="13">
                  <c:v>Accorn BCI Equity C</c:v>
                </c:pt>
                <c:pt idx="14">
                  <c:v>Aeon Active Equity Prescient B3</c:v>
                </c:pt>
                <c:pt idx="15">
                  <c:v>Aeon Smart Multi-Factor Eq Prescient B3</c:v>
                </c:pt>
                <c:pt idx="16">
                  <c:v>AF Investments Equity FoF A</c:v>
                </c:pt>
                <c:pt idx="17">
                  <c:v>AF Investments Institutional Equity B</c:v>
                </c:pt>
                <c:pt idx="18">
                  <c:v>African Alliance Equity Prescient B2</c:v>
                </c:pt>
                <c:pt idx="19">
                  <c:v>All Weather BCI Equity Fund B2</c:v>
                </c:pt>
                <c:pt idx="20">
                  <c:v>Allan Gray Equity A</c:v>
                </c:pt>
                <c:pt idx="21">
                  <c:v>Allan Gray SA Equity A</c:v>
                </c:pt>
                <c:pt idx="22">
                  <c:v>ALUWANI BCI Top 25 Equity Fd R</c:v>
                </c:pt>
                <c:pt idx="23">
                  <c:v>Amity BCI Equity Income A</c:v>
                </c:pt>
                <c:pt idx="24">
                  <c:v>Ampersand SCI Equity B</c:v>
                </c:pt>
                <c:pt idx="25">
                  <c:v>Amplify SCI Equity B4</c:v>
                </c:pt>
                <c:pt idx="26">
                  <c:v>Analytics Ci Managed Equity A</c:v>
                </c:pt>
                <c:pt idx="27">
                  <c:v>Anchor BCI Equity A</c:v>
                </c:pt>
                <c:pt idx="28">
                  <c:v>APS Ci Equity A1</c:v>
                </c:pt>
                <c:pt idx="29">
                  <c:v>Ashburton Equity A</c:v>
                </c:pt>
                <c:pt idx="30">
                  <c:v>Autus Prime Equity A</c:v>
                </c:pt>
                <c:pt idx="31">
                  <c:v>Aylett Equity Prescient B3</c:v>
                </c:pt>
                <c:pt idx="32">
                  <c:v>Bateleur Equity Prescient B3</c:v>
                </c:pt>
                <c:pt idx="33">
                  <c:v>Baymont SNN Equity Fund A2</c:v>
                </c:pt>
                <c:pt idx="34">
                  <c:v>BCI Best Blend Specialist Equity S</c:v>
                </c:pt>
                <c:pt idx="35">
                  <c:v>Benguela Equity 27Four A1</c:v>
                </c:pt>
                <c:pt idx="36">
                  <c:v>BlueAlpha BCI Equity A</c:v>
                </c:pt>
                <c:pt idx="37">
                  <c:v>Caleo BCI Equity B</c:v>
                </c:pt>
                <c:pt idx="38">
                  <c:v>Camissa Equity Alpha A</c:v>
                </c:pt>
                <c:pt idx="39">
                  <c:v>Camissa Islamic Equity A</c:v>
                </c:pt>
                <c:pt idx="40">
                  <c:v>Ci Alpha B</c:v>
                </c:pt>
                <c:pt idx="41">
                  <c:v>Ci Engineered Equity Core A</c:v>
                </c:pt>
                <c:pt idx="42">
                  <c:v>Ci Equity B</c:v>
                </c:pt>
                <c:pt idx="43">
                  <c:v>Citadel SA Multi-Factor Equity H4 B2</c:v>
                </c:pt>
                <c:pt idx="44">
                  <c:v>ClucasGray Equity Prescient B</c:v>
                </c:pt>
                <c:pt idx="45">
                  <c:v>Colourfield BCI Equity C</c:v>
                </c:pt>
                <c:pt idx="46">
                  <c:v>Community Growth Equity</c:v>
                </c:pt>
                <c:pt idx="47">
                  <c:v>Coreshares OUTAggressive Index O</c:v>
                </c:pt>
                <c:pt idx="48">
                  <c:v>CoreShares S&amp;P SA Top 50 B</c:v>
                </c:pt>
                <c:pt idx="49">
                  <c:v>Corion Prime Concentrated Equity A</c:v>
                </c:pt>
                <c:pt idx="50">
                  <c:v>Coronation Equity R</c:v>
                </c:pt>
                <c:pt idx="51">
                  <c:v>Coronation SA Equity P</c:v>
                </c:pt>
                <c:pt idx="52">
                  <c:v>Coronation Top 20 A</c:v>
                </c:pt>
                <c:pt idx="53">
                  <c:v>Denker SCI Equity</c:v>
                </c:pt>
                <c:pt idx="54">
                  <c:v>Denker SCI SA Equity B1</c:v>
                </c:pt>
                <c:pt idx="55">
                  <c:v>Differential Neural Equity Prescient B3</c:v>
                </c:pt>
                <c:pt idx="56">
                  <c:v>Discovery Equity</c:v>
                </c:pt>
                <c:pt idx="57">
                  <c:v>Dotport BCI Equity B</c:v>
                </c:pt>
                <c:pt idx="58">
                  <c:v>Dynasty Ci Wealth Accumulator A2</c:v>
                </c:pt>
                <c:pt idx="59">
                  <c:v>Edge BCI Equity B</c:v>
                </c:pt>
                <c:pt idx="60">
                  <c:v>Element Earth Equity SCI A</c:v>
                </c:pt>
                <c:pt idx="61">
                  <c:v>Element Islamic Equity SCI A</c:v>
                </c:pt>
                <c:pt idx="62">
                  <c:v>Excelsia Equity 27Four A1</c:v>
                </c:pt>
                <c:pt idx="63">
                  <c:v>Fairtree Equity Prescient B3</c:v>
                </c:pt>
                <c:pt idx="64">
                  <c:v>Fairtree Select Equity Prescient B4</c:v>
                </c:pt>
                <c:pt idx="65">
                  <c:v>FedGroup General Equity D</c:v>
                </c:pt>
                <c:pt idx="66">
                  <c:v>FG SCI Mercury Equity FoF A</c:v>
                </c:pt>
                <c:pt idx="67">
                  <c:v>First Avenue SCI Equity B2</c:v>
                </c:pt>
                <c:pt idx="68">
                  <c:v>First Avenue SCI Focused Quality Eq A</c:v>
                </c:pt>
                <c:pt idx="69">
                  <c:v>FNB Momentum Growth</c:v>
                </c:pt>
                <c:pt idx="70">
                  <c:v>FNB Multi Manager Equity B1</c:v>
                </c:pt>
                <c:pt idx="71">
                  <c:v>Foord Equity A</c:v>
                </c:pt>
                <c:pt idx="72">
                  <c:v>Foundation BCI Equity A</c:v>
                </c:pt>
                <c:pt idx="73">
                  <c:v>Gryphon All Share Tracker</c:v>
                </c:pt>
                <c:pt idx="74">
                  <c:v>GTC Absolute Equity D</c:v>
                </c:pt>
                <c:pt idx="75">
                  <c:v>GTC Active Equity C</c:v>
                </c:pt>
                <c:pt idx="76">
                  <c:v>GTC Passive Equity D</c:v>
                </c:pt>
                <c:pt idx="77">
                  <c:v>GTC Value C</c:v>
                </c:pt>
                <c:pt idx="78">
                  <c:v>GTC Wealth Accumulator FoF A</c:v>
                </c:pt>
                <c:pt idx="79">
                  <c:v>Harvard House BCI Equity A</c:v>
                </c:pt>
                <c:pt idx="80">
                  <c:v>Hollard Prime Equity D</c:v>
                </c:pt>
                <c:pt idx="81">
                  <c:v>IFM Equity Z</c:v>
                </c:pt>
                <c:pt idx="82">
                  <c:v>IFM Technical</c:v>
                </c:pt>
                <c:pt idx="83">
                  <c:v>Integral BCI Equity A</c:v>
                </c:pt>
                <c:pt idx="84">
                  <c:v>Integrity Equity Prescient B3</c:v>
                </c:pt>
                <c:pt idx="85">
                  <c:v>Investec BCI Dynamic Equity B</c:v>
                </c:pt>
                <c:pt idx="86">
                  <c:v>Investec BCI Equity Fund A</c:v>
                </c:pt>
                <c:pt idx="87">
                  <c:v>IP High Conviction Equity A</c:v>
                </c:pt>
                <c:pt idx="88">
                  <c:v>Kruger Ci Equity A</c:v>
                </c:pt>
                <c:pt idx="89">
                  <c:v>Lima Mbeu SCI Equity A1</c:v>
                </c:pt>
                <c:pt idx="90">
                  <c:v>Lynx Prime Opportunities FoF A1</c:v>
                </c:pt>
                <c:pt idx="91">
                  <c:v>M&amp;G Dividend Maximiser Fund A</c:v>
                </c:pt>
                <c:pt idx="92">
                  <c:v>M&amp;G Equity Fund A</c:v>
                </c:pt>
                <c:pt idx="93">
                  <c:v>M&amp;G SA Equity Fund B</c:v>
                </c:pt>
                <c:pt idx="94">
                  <c:v>M1 Capital Prescient Equity B3</c:v>
                </c:pt>
                <c:pt idx="95">
                  <c:v>Maestro Equity Prescient B3</c:v>
                </c:pt>
                <c:pt idx="96">
                  <c:v>Marriott Dividend Growth R</c:v>
                </c:pt>
                <c:pt idx="97">
                  <c:v>Matrix SCI SA Equity A2</c:v>
                </c:pt>
                <c:pt idx="98">
                  <c:v>Mazi Asset Management Prime Equity B3</c:v>
                </c:pt>
                <c:pt idx="99">
                  <c:v>Melville Douglas STANLIB High Alpha B1</c:v>
                </c:pt>
                <c:pt idx="100">
                  <c:v>Merchant West SCI Dividend Equity B</c:v>
                </c:pt>
                <c:pt idx="101">
                  <c:v>Merchant West SCI Value Fund A1</c:v>
                </c:pt>
                <c:pt idx="102">
                  <c:v>Mergence Equity Prime B3</c:v>
                </c:pt>
                <c:pt idx="103">
                  <c:v>Methodical BCI Equity B1</c:v>
                </c:pt>
                <c:pt idx="104">
                  <c:v>Mianzo Equity 27Four A1</c:v>
                </c:pt>
                <c:pt idx="105">
                  <c:v>MI-PLAN IP Beta Equity B2</c:v>
                </c:pt>
                <c:pt idx="106">
                  <c:v>Momentum Capped SWIX Index A2</c:v>
                </c:pt>
                <c:pt idx="107">
                  <c:v>Momentum Core Equity B</c:v>
                </c:pt>
                <c:pt idx="108">
                  <c:v>Momentum Emerg Mgr Growth B1</c:v>
                </c:pt>
                <c:pt idx="109">
                  <c:v>Momentum Equity A</c:v>
                </c:pt>
                <c:pt idx="110">
                  <c:v>Momentum High Growth B1</c:v>
                </c:pt>
                <c:pt idx="111">
                  <c:v>Momentum Macro Growth B1</c:v>
                </c:pt>
                <c:pt idx="112">
                  <c:v>Momentum Macro Value B1</c:v>
                </c:pt>
                <c:pt idx="113">
                  <c:v>Momentum Opportunistic Equity D</c:v>
                </c:pt>
                <c:pt idx="114">
                  <c:v>Momentum Trending Equity B1</c:v>
                </c:pt>
                <c:pt idx="115">
                  <c:v>Momentum Ultra Long-Term Value B1</c:v>
                </c:pt>
                <c:pt idx="116">
                  <c:v>Momentum Value Equity B1</c:v>
                </c:pt>
                <c:pt idx="117">
                  <c:v>Nedgroup Inv Private Wealth Equity A</c:v>
                </c:pt>
                <c:pt idx="118">
                  <c:v>Nedgroup Inv Rainmaker A</c:v>
                </c:pt>
                <c:pt idx="119">
                  <c:v>Nedgroup Inv SA Equity B3</c:v>
                </c:pt>
                <c:pt idx="120">
                  <c:v>Ninety One Active Quants R</c:v>
                </c:pt>
                <c:pt idx="121">
                  <c:v>Ninety One Equity R</c:v>
                </c:pt>
                <c:pt idx="122">
                  <c:v>Ninety One SA Equity Z</c:v>
                </c:pt>
                <c:pt idx="123">
                  <c:v>Ninety One Value R</c:v>
                </c:pt>
                <c:pt idx="124">
                  <c:v>Northstar SCI Equity B</c:v>
                </c:pt>
                <c:pt idx="125">
                  <c:v>Oasis Crescent Equity A</c:v>
                </c:pt>
                <c:pt idx="126">
                  <c:v>Oasis General Equity A</c:v>
                </c:pt>
                <c:pt idx="127">
                  <c:v>Obsidian SCI Equity B3</c:v>
                </c:pt>
                <c:pt idx="128">
                  <c:v>Old Mutual Albaraka Equity A</c:v>
                </c:pt>
                <c:pt idx="129">
                  <c:v>Old Mutual Capped SWIX Index B1</c:v>
                </c:pt>
                <c:pt idx="130">
                  <c:v>Old Mutual Equity B1</c:v>
                </c:pt>
                <c:pt idx="131">
                  <c:v>Old Mutual ESG Equity B1</c:v>
                </c:pt>
                <c:pt idx="132">
                  <c:v>Old Mutual Investors R</c:v>
                </c:pt>
                <c:pt idx="133">
                  <c:v>Old Mutual Managed Alpha Equity A</c:v>
                </c:pt>
                <c:pt idx="134">
                  <c:v>Old Mutual Multi Managed Equity B1</c:v>
                </c:pt>
                <c:pt idx="135">
                  <c:v>Old Mutual Multi-Managers Equity FoF A</c:v>
                </c:pt>
                <c:pt idx="136">
                  <c:v>Old Mutual RAFI 40 Index B1</c:v>
                </c:pt>
                <c:pt idx="137">
                  <c:v>Optimum BCI Equity C</c:v>
                </c:pt>
                <c:pt idx="138">
                  <c:v>Oyster Catcher Realfin Equity A</c:v>
                </c:pt>
                <c:pt idx="139">
                  <c:v>Palmyra BCI Equity A</c:v>
                </c:pt>
                <c:pt idx="140">
                  <c:v>Perpetua SCI Equity E</c:v>
                </c:pt>
                <c:pt idx="141">
                  <c:v>Perpetua SCI Institutional Relatv Eq</c:v>
                </c:pt>
                <c:pt idx="142">
                  <c:v>Personal Trust Equity</c:v>
                </c:pt>
                <c:pt idx="143">
                  <c:v>Perspective Executive Equity Prscnt A2</c:v>
                </c:pt>
                <c:pt idx="144">
                  <c:v>PortfolioMetrix BCI SA Equity Fund B1</c:v>
                </c:pt>
                <c:pt idx="145">
                  <c:v>PPS Equity A</c:v>
                </c:pt>
                <c:pt idx="146">
                  <c:v>Prescient Core All Share Equity B3</c:v>
                </c:pt>
                <c:pt idx="147">
                  <c:v>Prescient Core Capped Equity B4</c:v>
                </c:pt>
                <c:pt idx="148">
                  <c:v>Prescient Core Equity B3</c:v>
                </c:pt>
                <c:pt idx="149">
                  <c:v>Prime General Equity B</c:v>
                </c:pt>
                <c:pt idx="150">
                  <c:v>Prime SA Equity C</c:v>
                </c:pt>
                <c:pt idx="151">
                  <c:v>Prowess Capped SWIX 40 27fourTracker B3</c:v>
                </c:pt>
                <c:pt idx="152">
                  <c:v>PSG Equity A</c:v>
                </c:pt>
                <c:pt idx="153">
                  <c:v>PSG SA Equity F</c:v>
                </c:pt>
                <c:pt idx="154">
                  <c:v>PSG Wealth Creator FoF B</c:v>
                </c:pt>
                <c:pt idx="155">
                  <c:v>Quantum BCI Factor Equity B</c:v>
                </c:pt>
                <c:pt idx="156">
                  <c:v>Rezco Equity Z</c:v>
                </c:pt>
                <c:pt idx="157">
                  <c:v>Sanlam Growth Institutional B1</c:v>
                </c:pt>
                <c:pt idx="158">
                  <c:v>Sanlam Institutional Special Opps</c:v>
                </c:pt>
                <c:pt idx="159">
                  <c:v>Sanlam Private Wealth Equity A1</c:v>
                </c:pt>
                <c:pt idx="160">
                  <c:v>Sanlam Select Thematic Equity B3</c:v>
                </c:pt>
                <c:pt idx="161">
                  <c:v>Sasfin BCI Equity A</c:v>
                </c:pt>
                <c:pt idx="162">
                  <c:v>Satrix Alsi Index A3</c:v>
                </c:pt>
                <c:pt idx="163">
                  <c:v>Satrix Capped Swix All Share Index C</c:v>
                </c:pt>
                <c:pt idx="164">
                  <c:v>Satrix Dividend Plus Index C</c:v>
                </c:pt>
                <c:pt idx="165">
                  <c:v>Satrix Momentum Index B1</c:v>
                </c:pt>
                <c:pt idx="166">
                  <c:v>Satrix Quality Index C</c:v>
                </c:pt>
                <c:pt idx="167">
                  <c:v>Satrix Rafi 40 Index A3</c:v>
                </c:pt>
                <c:pt idx="168">
                  <c:v>Satrix Smartcore Index C</c:v>
                </c:pt>
                <c:pt idx="169">
                  <c:v>Select BCI Blended Equity Strategy B</c:v>
                </c:pt>
                <c:pt idx="170">
                  <c:v>Select BCI Enhanced Core Equity B</c:v>
                </c:pt>
                <c:pt idx="171">
                  <c:v>Select BCI Equity D</c:v>
                </c:pt>
                <c:pt idx="172">
                  <c:v>Select BCI ESG Equity B</c:v>
                </c:pt>
                <c:pt idx="173">
                  <c:v>Select Manager BCI Equity A</c:v>
                </c:pt>
                <c:pt idx="174">
                  <c:v>Sentio SCI General Equity B1</c:v>
                </c:pt>
                <c:pt idx="175">
                  <c:v>Sentio SCI HIKMA Shariah General Eq B2</c:v>
                </c:pt>
                <c:pt idx="176">
                  <c:v>SIM General Equity R</c:v>
                </c:pt>
                <c:pt idx="177">
                  <c:v>SIM Top Choice Equity B1</c:v>
                </c:pt>
                <c:pt idx="178">
                  <c:v>SIS Equity</c:v>
                </c:pt>
                <c:pt idx="179">
                  <c:v>SIS Equity FoF T</c:v>
                </c:pt>
                <c:pt idx="180">
                  <c:v>SMM Equity Index B1</c:v>
                </c:pt>
                <c:pt idx="181">
                  <c:v>SMM Institutional Momt Eq Fd B10</c:v>
                </c:pt>
                <c:pt idx="182">
                  <c:v>SMM Institutional Quality Equity Fund B1</c:v>
                </c:pt>
                <c:pt idx="183">
                  <c:v>SMM Institutional Value Equity Fund B3</c:v>
                </c:pt>
                <c:pt idx="184">
                  <c:v>SMMI Equity B1</c:v>
                </c:pt>
                <c:pt idx="185">
                  <c:v>Standard STANLIB Equity B2</c:v>
                </c:pt>
                <c:pt idx="186">
                  <c:v>STANLIB Core Multi Style Equity B2</c:v>
                </c:pt>
                <c:pt idx="187">
                  <c:v>STANLIB Diversified Equity B2</c:v>
                </c:pt>
                <c:pt idx="188">
                  <c:v>STANLIB Enhanced Multi Style Eq B1</c:v>
                </c:pt>
                <c:pt idx="189">
                  <c:v>STANLIB Equity R</c:v>
                </c:pt>
                <c:pt idx="190">
                  <c:v>STANLIB MM Diversified Eq FoF B1</c:v>
                </c:pt>
                <c:pt idx="191">
                  <c:v>STANLIB MM SA Equity B2</c:v>
                </c:pt>
                <c:pt idx="192">
                  <c:v>Steyn Capital Equity Prescient B3</c:v>
                </c:pt>
                <c:pt idx="193">
                  <c:v>Stonehage Fleming SCI Equity A3</c:v>
                </c:pt>
                <c:pt idx="194">
                  <c:v>Sygnia Divi A</c:v>
                </c:pt>
                <c:pt idx="195">
                  <c:v>Sygnia Equity A</c:v>
                </c:pt>
                <c:pt idx="196">
                  <c:v>Sygnia SWIX Index A</c:v>
                </c:pt>
                <c:pt idx="197">
                  <c:v>Taquanta Equity SNN I4</c:v>
                </c:pt>
                <c:pt idx="198">
                  <c:v>Trésor SCI Equity B2</c:v>
                </c:pt>
                <c:pt idx="199">
                  <c:v>Truffle SCI General Equity A</c:v>
                </c:pt>
                <c:pt idx="200">
                  <c:v>Truffle SCI SA Equity TW</c:v>
                </c:pt>
                <c:pt idx="201">
                  <c:v>Visio BCI General Equity A</c:v>
                </c:pt>
                <c:pt idx="202">
                  <c:v>Visio BCI SA Equity B10</c:v>
                </c:pt>
                <c:pt idx="203">
                  <c:v>Visio BCI Shari'ah Equity Fund C</c:v>
                </c:pt>
                <c:pt idx="204">
                  <c:v>Vunani BCI Equity B</c:v>
                </c:pt>
                <c:pt idx="205">
                  <c:v>Wealth Associates BCI Equity B</c:v>
                </c:pt>
              </c:strCache>
            </c:strRef>
          </c:xVal>
          <c:yVal>
            <c:numRef>
              <c:f>'ALL Correlation Scatter'!$OM$3:$WJ$3</c:f>
              <c:numCache>
                <c:formatCode>#,##0.00</c:formatCode>
                <c:ptCount val="206"/>
                <c:pt idx="0">
                  <c:v>0.87662919824700281</c:v>
                </c:pt>
                <c:pt idx="1">
                  <c:v>0.87680703615978106</c:v>
                </c:pt>
                <c:pt idx="2">
                  <c:v>0.99977628872169932</c:v>
                </c:pt>
                <c:pt idx="3">
                  <c:v>0.75697841400550414</c:v>
                </c:pt>
                <c:pt idx="4">
                  <c:v>0.65306050241929459</c:v>
                </c:pt>
                <c:pt idx="5">
                  <c:v>0.96419124050980498</c:v>
                </c:pt>
                <c:pt idx="6">
                  <c:v>0.90422395008394751</c:v>
                </c:pt>
                <c:pt idx="7">
                  <c:v>0.98994455041617702</c:v>
                </c:pt>
                <c:pt idx="8">
                  <c:v>0.77171017979672663</c:v>
                </c:pt>
                <c:pt idx="9">
                  <c:v>0.94296017891504591</c:v>
                </c:pt>
                <c:pt idx="10">
                  <c:v>0.96430282614726037</c:v>
                </c:pt>
                <c:pt idx="11">
                  <c:v>0.96105044758806968</c:v>
                </c:pt>
                <c:pt idx="13">
                  <c:v>0.89633222738086171</c:v>
                </c:pt>
                <c:pt idx="14">
                  <c:v>0.93476671860081861</c:v>
                </c:pt>
                <c:pt idx="15">
                  <c:v>0.97266043947133252</c:v>
                </c:pt>
                <c:pt idx="16">
                  <c:v>0.9671642068392724</c:v>
                </c:pt>
                <c:pt idx="17">
                  <c:v>0.99650625694353823</c:v>
                </c:pt>
                <c:pt idx="18">
                  <c:v>0.95407949470316289</c:v>
                </c:pt>
                <c:pt idx="19">
                  <c:v>0.97999927304393664</c:v>
                </c:pt>
                <c:pt idx="20">
                  <c:v>0.83245087164955778</c:v>
                </c:pt>
                <c:pt idx="21">
                  <c:v>0.92650059830058906</c:v>
                </c:pt>
                <c:pt idx="22">
                  <c:v>0.97055413216654185</c:v>
                </c:pt>
                <c:pt idx="23">
                  <c:v>0.72728983237528433</c:v>
                </c:pt>
                <c:pt idx="24">
                  <c:v>0.9248021912600648</c:v>
                </c:pt>
                <c:pt idx="25">
                  <c:v>0.95581810885986418</c:v>
                </c:pt>
                <c:pt idx="26">
                  <c:v>0.96463318524708985</c:v>
                </c:pt>
                <c:pt idx="27">
                  <c:v>0.84158296285399681</c:v>
                </c:pt>
                <c:pt idx="28">
                  <c:v>0.84140615174738131</c:v>
                </c:pt>
                <c:pt idx="29">
                  <c:v>0.97040774206539249</c:v>
                </c:pt>
                <c:pt idx="30">
                  <c:v>0.86133060387198856</c:v>
                </c:pt>
                <c:pt idx="31">
                  <c:v>0.81367553586179009</c:v>
                </c:pt>
                <c:pt idx="33">
                  <c:v>0.85235827544206411</c:v>
                </c:pt>
                <c:pt idx="34">
                  <c:v>0.96030025272074138</c:v>
                </c:pt>
                <c:pt idx="35">
                  <c:v>0.94754962032297019</c:v>
                </c:pt>
                <c:pt idx="36">
                  <c:v>0.79876216675568334</c:v>
                </c:pt>
                <c:pt idx="37">
                  <c:v>0.84607625543414633</c:v>
                </c:pt>
                <c:pt idx="38">
                  <c:v>0.85443717853853085</c:v>
                </c:pt>
                <c:pt idx="39">
                  <c:v>0.80125932428354618</c:v>
                </c:pt>
                <c:pt idx="40">
                  <c:v>0.84735947262907363</c:v>
                </c:pt>
                <c:pt idx="41">
                  <c:v>0.87534968455339746</c:v>
                </c:pt>
                <c:pt idx="42">
                  <c:v>0.99178060983336469</c:v>
                </c:pt>
                <c:pt idx="43">
                  <c:v>0.95722872076711019</c:v>
                </c:pt>
                <c:pt idx="44">
                  <c:v>0.87056731841689505</c:v>
                </c:pt>
                <c:pt idx="45">
                  <c:v>0.97284198086839402</c:v>
                </c:pt>
                <c:pt idx="46">
                  <c:v>0.94068472375162404</c:v>
                </c:pt>
                <c:pt idx="47">
                  <c:v>0.80723225700096291</c:v>
                </c:pt>
                <c:pt idx="48">
                  <c:v>0.95399422120804456</c:v>
                </c:pt>
                <c:pt idx="49">
                  <c:v>0.91647492288647825</c:v>
                </c:pt>
                <c:pt idx="50">
                  <c:v>0.79941818713760815</c:v>
                </c:pt>
                <c:pt idx="51">
                  <c:v>0.93960720546370458</c:v>
                </c:pt>
                <c:pt idx="52">
                  <c:v>0.95831922588068974</c:v>
                </c:pt>
                <c:pt idx="53">
                  <c:v>0.93441638045502917</c:v>
                </c:pt>
                <c:pt idx="54">
                  <c:v>0.95698283367727877</c:v>
                </c:pt>
                <c:pt idx="55">
                  <c:v>0.95908027213632752</c:v>
                </c:pt>
                <c:pt idx="56">
                  <c:v>0.86696456867638061</c:v>
                </c:pt>
                <c:pt idx="57">
                  <c:v>0.82297483290293172</c:v>
                </c:pt>
                <c:pt idx="58">
                  <c:v>0.78000120220018099</c:v>
                </c:pt>
                <c:pt idx="59">
                  <c:v>0.93484790680885965</c:v>
                </c:pt>
                <c:pt idx="60">
                  <c:v>0.88751845869468016</c:v>
                </c:pt>
                <c:pt idx="61">
                  <c:v>0.71665930081119456</c:v>
                </c:pt>
                <c:pt idx="62">
                  <c:v>0.94927763653482378</c:v>
                </c:pt>
                <c:pt idx="63">
                  <c:v>0.84189388977726642</c:v>
                </c:pt>
                <c:pt idx="64">
                  <c:v>0.708675944085011</c:v>
                </c:pt>
                <c:pt idx="65">
                  <c:v>0.90962792699089712</c:v>
                </c:pt>
                <c:pt idx="66">
                  <c:v>0.968502115450668</c:v>
                </c:pt>
                <c:pt idx="67">
                  <c:v>0.90248385840803447</c:v>
                </c:pt>
                <c:pt idx="68">
                  <c:v>0.89479951354615916</c:v>
                </c:pt>
                <c:pt idx="69">
                  <c:v>0.88296384846216669</c:v>
                </c:pt>
                <c:pt idx="70">
                  <c:v>0.97415172674993444</c:v>
                </c:pt>
                <c:pt idx="71">
                  <c:v>0.85123502796127937</c:v>
                </c:pt>
                <c:pt idx="72">
                  <c:v>0.93606063786713212</c:v>
                </c:pt>
                <c:pt idx="73">
                  <c:v>0.93475341610740137</c:v>
                </c:pt>
                <c:pt idx="74">
                  <c:v>0.82606824736180051</c:v>
                </c:pt>
                <c:pt idx="75">
                  <c:v>0.94769773469362484</c:v>
                </c:pt>
                <c:pt idx="76">
                  <c:v>0.9262780737235794</c:v>
                </c:pt>
                <c:pt idx="77">
                  <c:v>0.94093791137243932</c:v>
                </c:pt>
                <c:pt idx="78">
                  <c:v>0.97479071343395951</c:v>
                </c:pt>
                <c:pt idx="79">
                  <c:v>0.92930147447565514</c:v>
                </c:pt>
                <c:pt idx="80">
                  <c:v>0.97096426513471124</c:v>
                </c:pt>
                <c:pt idx="81">
                  <c:v>0.97556640053532429</c:v>
                </c:pt>
                <c:pt idx="82">
                  <c:v>0.24820948462196094</c:v>
                </c:pt>
                <c:pt idx="83">
                  <c:v>0.82233769044438532</c:v>
                </c:pt>
                <c:pt idx="84">
                  <c:v>0.87935460414962363</c:v>
                </c:pt>
                <c:pt idx="85">
                  <c:v>0.77543669740914933</c:v>
                </c:pt>
                <c:pt idx="86">
                  <c:v>0.91577098746833052</c:v>
                </c:pt>
                <c:pt idx="87">
                  <c:v>0.94884854516238504</c:v>
                </c:pt>
                <c:pt idx="88">
                  <c:v>0.80491664244691774</c:v>
                </c:pt>
                <c:pt idx="89">
                  <c:v>0.99220547289195693</c:v>
                </c:pt>
                <c:pt idx="90">
                  <c:v>0.94663017589655263</c:v>
                </c:pt>
                <c:pt idx="91">
                  <c:v>0.92785613144971324</c:v>
                </c:pt>
                <c:pt idx="92">
                  <c:v>0.93346113363299688</c:v>
                </c:pt>
                <c:pt idx="93">
                  <c:v>0.95820583707000906</c:v>
                </c:pt>
                <c:pt idx="94">
                  <c:v>0.83827267618985768</c:v>
                </c:pt>
                <c:pt idx="95">
                  <c:v>0.8210371764487232</c:v>
                </c:pt>
                <c:pt idx="96">
                  <c:v>0.63691966649946929</c:v>
                </c:pt>
                <c:pt idx="97">
                  <c:v>0.94930756389652926</c:v>
                </c:pt>
                <c:pt idx="98">
                  <c:v>0.97726034869891443</c:v>
                </c:pt>
                <c:pt idx="99">
                  <c:v>0.931594734099497</c:v>
                </c:pt>
                <c:pt idx="100">
                  <c:v>0.71540866078913978</c:v>
                </c:pt>
                <c:pt idx="101">
                  <c:v>0.80057123418519938</c:v>
                </c:pt>
                <c:pt idx="102">
                  <c:v>0.9760668245837314</c:v>
                </c:pt>
                <c:pt idx="103">
                  <c:v>0.81851023923092892</c:v>
                </c:pt>
                <c:pt idx="104">
                  <c:v>0.98979855831168018</c:v>
                </c:pt>
                <c:pt idx="105">
                  <c:v>0.97788565273341765</c:v>
                </c:pt>
                <c:pt idx="106">
                  <c:v>0.99919793936168277</c:v>
                </c:pt>
                <c:pt idx="107">
                  <c:v>0.98623935446248512</c:v>
                </c:pt>
                <c:pt idx="108">
                  <c:v>0.96733378274848159</c:v>
                </c:pt>
                <c:pt idx="109">
                  <c:v>0.96575326695281904</c:v>
                </c:pt>
                <c:pt idx="110">
                  <c:v>0.96896261723476607</c:v>
                </c:pt>
                <c:pt idx="111">
                  <c:v>0.99175775365750096</c:v>
                </c:pt>
                <c:pt idx="112">
                  <c:v>0.86287966051489295</c:v>
                </c:pt>
                <c:pt idx="113">
                  <c:v>0.96355792696949005</c:v>
                </c:pt>
                <c:pt idx="114">
                  <c:v>0.9577785222456332</c:v>
                </c:pt>
                <c:pt idx="115">
                  <c:v>0.96088606316741754</c:v>
                </c:pt>
                <c:pt idx="116">
                  <c:v>0.9531255436802768</c:v>
                </c:pt>
                <c:pt idx="117">
                  <c:v>0.84541824382218522</c:v>
                </c:pt>
                <c:pt idx="118">
                  <c:v>0.90814022813437989</c:v>
                </c:pt>
                <c:pt idx="119">
                  <c:v>0.95451816655394695</c:v>
                </c:pt>
                <c:pt idx="120">
                  <c:v>0.96070197045004957</c:v>
                </c:pt>
                <c:pt idx="121">
                  <c:v>0.95973852457706044</c:v>
                </c:pt>
                <c:pt idx="122">
                  <c:v>0.99039544598859885</c:v>
                </c:pt>
                <c:pt idx="123">
                  <c:v>0.66660334912672314</c:v>
                </c:pt>
                <c:pt idx="124">
                  <c:v>0.96044258667589644</c:v>
                </c:pt>
                <c:pt idx="125">
                  <c:v>0.72367062278123129</c:v>
                </c:pt>
                <c:pt idx="126">
                  <c:v>0.96870620730038115</c:v>
                </c:pt>
                <c:pt idx="127">
                  <c:v>0.85638479472368478</c:v>
                </c:pt>
                <c:pt idx="128">
                  <c:v>0.80334223444870345</c:v>
                </c:pt>
                <c:pt idx="129">
                  <c:v>0.99975451540793914</c:v>
                </c:pt>
                <c:pt idx="130">
                  <c:v>0.94673587730317443</c:v>
                </c:pt>
                <c:pt idx="131">
                  <c:v>0.98023100563082732</c:v>
                </c:pt>
                <c:pt idx="132">
                  <c:v>0.94235407047475073</c:v>
                </c:pt>
                <c:pt idx="133">
                  <c:v>0.9807278076608944</c:v>
                </c:pt>
                <c:pt idx="134">
                  <c:v>0.98538159577227757</c:v>
                </c:pt>
                <c:pt idx="135">
                  <c:v>0.97315625947007534</c:v>
                </c:pt>
                <c:pt idx="136">
                  <c:v>0.96487495350660335</c:v>
                </c:pt>
                <c:pt idx="137">
                  <c:v>0.95394845608338608</c:v>
                </c:pt>
                <c:pt idx="138">
                  <c:v>0.96340262412505018</c:v>
                </c:pt>
                <c:pt idx="139">
                  <c:v>0.94844357595952122</c:v>
                </c:pt>
                <c:pt idx="140">
                  <c:v>0.91455945765759261</c:v>
                </c:pt>
                <c:pt idx="141">
                  <c:v>0.97355528193095675</c:v>
                </c:pt>
                <c:pt idx="142">
                  <c:v>0.90176399383720152</c:v>
                </c:pt>
                <c:pt idx="143">
                  <c:v>0.78547223937832922</c:v>
                </c:pt>
                <c:pt idx="144">
                  <c:v>0.95451468946030216</c:v>
                </c:pt>
                <c:pt idx="145">
                  <c:v>0.97464009600368073</c:v>
                </c:pt>
                <c:pt idx="146">
                  <c:v>0.9422574578728703</c:v>
                </c:pt>
                <c:pt idx="147">
                  <c:v>0.99156645721217906</c:v>
                </c:pt>
                <c:pt idx="148">
                  <c:v>0.98716248297037901</c:v>
                </c:pt>
                <c:pt idx="149">
                  <c:v>0.91596160739868981</c:v>
                </c:pt>
                <c:pt idx="150">
                  <c:v>0.93046461279506487</c:v>
                </c:pt>
                <c:pt idx="151">
                  <c:v>0.98933954401931812</c:v>
                </c:pt>
                <c:pt idx="152">
                  <c:v>0.7784128694155581</c:v>
                </c:pt>
                <c:pt idx="153">
                  <c:v>0.84615039303937289</c:v>
                </c:pt>
                <c:pt idx="154">
                  <c:v>0.95931568359348462</c:v>
                </c:pt>
                <c:pt idx="155">
                  <c:v>0.94933073344217933</c:v>
                </c:pt>
                <c:pt idx="156">
                  <c:v>0.79271445148692932</c:v>
                </c:pt>
                <c:pt idx="157">
                  <c:v>0.92608898419460317</c:v>
                </c:pt>
                <c:pt idx="158">
                  <c:v>0.62673051123395274</c:v>
                </c:pt>
                <c:pt idx="159">
                  <c:v>0.92680908898643721</c:v>
                </c:pt>
                <c:pt idx="160">
                  <c:v>0.98147931809713773</c:v>
                </c:pt>
                <c:pt idx="161">
                  <c:v>0.68557257482292111</c:v>
                </c:pt>
                <c:pt idx="162">
                  <c:v>0.92880909230841857</c:v>
                </c:pt>
                <c:pt idx="163">
                  <c:v>0.99998610848231539</c:v>
                </c:pt>
                <c:pt idx="164">
                  <c:v>0.81730899456700612</c:v>
                </c:pt>
                <c:pt idx="165">
                  <c:v>0.96843630239466716</c:v>
                </c:pt>
                <c:pt idx="166">
                  <c:v>0.81245844874595796</c:v>
                </c:pt>
                <c:pt idx="167">
                  <c:v>0.96513284333281568</c:v>
                </c:pt>
                <c:pt idx="168">
                  <c:v>0.96501637922070782</c:v>
                </c:pt>
                <c:pt idx="169">
                  <c:v>0.88539369683730551</c:v>
                </c:pt>
                <c:pt idx="170">
                  <c:v>0.84895309547086151</c:v>
                </c:pt>
                <c:pt idx="171">
                  <c:v>0.82815996877099662</c:v>
                </c:pt>
                <c:pt idx="172">
                  <c:v>0.94101763490656343</c:v>
                </c:pt>
                <c:pt idx="173">
                  <c:v>0.92592298046645249</c:v>
                </c:pt>
                <c:pt idx="174">
                  <c:v>0.98277635991801049</c:v>
                </c:pt>
                <c:pt idx="175">
                  <c:v>0.80360823479627141</c:v>
                </c:pt>
                <c:pt idx="176">
                  <c:v>0.96481056501037199</c:v>
                </c:pt>
                <c:pt idx="177">
                  <c:v>0.96344856363609988</c:v>
                </c:pt>
                <c:pt idx="178">
                  <c:v>0.91323035460319824</c:v>
                </c:pt>
                <c:pt idx="179">
                  <c:v>0.9778848666635197</c:v>
                </c:pt>
                <c:pt idx="180">
                  <c:v>0.99440886230418757</c:v>
                </c:pt>
                <c:pt idx="181">
                  <c:v>0.9902582877844186</c:v>
                </c:pt>
                <c:pt idx="182">
                  <c:v>0.95861048440990515</c:v>
                </c:pt>
                <c:pt idx="183">
                  <c:v>0.98348878845952292</c:v>
                </c:pt>
                <c:pt idx="184">
                  <c:v>0.98499032722981206</c:v>
                </c:pt>
                <c:pt idx="185">
                  <c:v>0.982350035034255</c:v>
                </c:pt>
                <c:pt idx="186">
                  <c:v>0.98587613401141916</c:v>
                </c:pt>
                <c:pt idx="187">
                  <c:v>0.98540152722291607</c:v>
                </c:pt>
                <c:pt idx="188">
                  <c:v>0.95442535555485442</c:v>
                </c:pt>
                <c:pt idx="189">
                  <c:v>0.85482316177409912</c:v>
                </c:pt>
                <c:pt idx="190">
                  <c:v>0.90889766638041458</c:v>
                </c:pt>
                <c:pt idx="191">
                  <c:v>0.98548425254707661</c:v>
                </c:pt>
                <c:pt idx="192">
                  <c:v>0.8741631470221134</c:v>
                </c:pt>
                <c:pt idx="193">
                  <c:v>0.71908856964808943</c:v>
                </c:pt>
                <c:pt idx="194">
                  <c:v>0.81932195730145663</c:v>
                </c:pt>
                <c:pt idx="195">
                  <c:v>0.9660645638752513</c:v>
                </c:pt>
                <c:pt idx="196">
                  <c:v>0.98405206335761197</c:v>
                </c:pt>
                <c:pt idx="197">
                  <c:v>0.96184963564264447</c:v>
                </c:pt>
                <c:pt idx="198">
                  <c:v>0.90239970545763692</c:v>
                </c:pt>
                <c:pt idx="199">
                  <c:v>0.95139575715734759</c:v>
                </c:pt>
                <c:pt idx="200">
                  <c:v>0.95145534146472022</c:v>
                </c:pt>
                <c:pt idx="201">
                  <c:v>0.94837663279630458</c:v>
                </c:pt>
                <c:pt idx="202">
                  <c:v>0.96890960131886683</c:v>
                </c:pt>
                <c:pt idx="203">
                  <c:v>0.67804198223968937</c:v>
                </c:pt>
                <c:pt idx="204">
                  <c:v>0.92534223593009135</c:v>
                </c:pt>
                <c:pt idx="205">
                  <c:v>0.87228492555787729</c:v>
                </c:pt>
              </c:numCache>
            </c:numRef>
          </c:yVal>
          <c:smooth val="0"/>
          <c:extLst>
            <c:ext xmlns:c16="http://schemas.microsoft.com/office/drawing/2014/chart" uri="{C3380CC4-5D6E-409C-BE32-E72D297353CC}">
              <c16:uniqueId val="{00000002-084B-AF4B-9B9C-D9B1FE3534D0}"/>
            </c:ext>
          </c:extLst>
        </c:ser>
        <c:ser>
          <c:idx val="3"/>
          <c:order val="3"/>
          <c:tx>
            <c:v>High Growth Fund</c:v>
          </c:tx>
          <c:spPr>
            <a:ln w="19050" cap="rnd">
              <a:solidFill>
                <a:schemeClr val="accent4"/>
              </a:solidFill>
              <a:round/>
            </a:ln>
            <a:effectLst/>
          </c:spPr>
          <c:marker>
            <c:symbol val="circle"/>
            <c:size val="5"/>
            <c:spPr>
              <a:solidFill>
                <a:schemeClr val="accent4"/>
              </a:solidFill>
              <a:ln w="9525">
                <a:solidFill>
                  <a:schemeClr val="accent4"/>
                </a:solidFill>
              </a:ln>
              <a:effectLst/>
            </c:spPr>
          </c:marker>
          <c:dPt>
            <c:idx val="109"/>
            <c:marker>
              <c:symbol val="circle"/>
              <c:size val="17"/>
              <c:spPr>
                <a:solidFill>
                  <a:schemeClr val="accent4">
                    <a:lumMod val="75000"/>
                  </a:schemeClr>
                </a:solidFill>
                <a:ln w="38100">
                  <a:solidFill>
                    <a:schemeClr val="bg1">
                      <a:lumMod val="50000"/>
                    </a:schemeClr>
                  </a:solidFill>
                </a:ln>
                <a:effectLst>
                  <a:outerShdw blurRad="50800" dist="38100" dir="2700000" algn="tl" rotWithShape="0">
                    <a:prstClr val="black">
                      <a:alpha val="40000"/>
                    </a:prstClr>
                  </a:outerShdw>
                </a:effectLst>
              </c:spPr>
            </c:marker>
            <c:bubble3D val="0"/>
            <c:spPr>
              <a:ln w="19050" cap="rnd">
                <a:solidFill>
                  <a:schemeClr val="bg1">
                    <a:lumMod val="50000"/>
                  </a:schemeClr>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4-084B-AF4B-9B9C-D9B1FE3534D0}"/>
              </c:ext>
            </c:extLst>
          </c:dPt>
          <c:dLbls>
            <c:dLbl>
              <c:idx val="109"/>
              <c:layout>
                <c:manualLayout>
                  <c:x val="4.4979166666666666E-3"/>
                  <c:y val="5.824527393517979E-4"/>
                </c:manualLayout>
              </c:layout>
              <c:tx>
                <c:rich>
                  <a:bodyPr/>
                  <a:lstStyle/>
                  <a:p>
                    <a:fld id="{8636B8B8-4D9D-438C-BF55-950900B44612}" type="SERIESNAME">
                      <a:rPr lang="en-US"/>
                      <a:pPr/>
                      <a:t>[SERIES NAME]</a:t>
                    </a:fld>
                    <a:endParaRPr lang="en-ZA"/>
                  </a:p>
                </c:rich>
              </c:tx>
              <c:dLblPos val="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84B-AF4B-9B9C-D9B1FE3534D0}"/>
                </c:ext>
              </c:extLst>
            </c:dLbl>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strRef>
              <c:f>'ALL Correlation Scatter'!$WL$2:$AAQ$2</c:f>
              <c:strCache>
                <c:ptCount val="110"/>
                <c:pt idx="109">
                  <c:v>Peregrine Capital High Growth H4 RHF</c:v>
                </c:pt>
              </c:strCache>
            </c:strRef>
          </c:xVal>
          <c:yVal>
            <c:numRef>
              <c:f>'ALL Correlation Scatter'!$WL$3:$AAQ$3</c:f>
              <c:numCache>
                <c:formatCode>General</c:formatCode>
                <c:ptCount val="110"/>
                <c:pt idx="109" formatCode="#,##0.00">
                  <c:v>0.41776604183606147</c:v>
                </c:pt>
              </c:numCache>
            </c:numRef>
          </c:yVal>
          <c:smooth val="0"/>
          <c:extLst>
            <c:ext xmlns:c16="http://schemas.microsoft.com/office/drawing/2014/chart" uri="{C3380CC4-5D6E-409C-BE32-E72D297353CC}">
              <c16:uniqueId val="{00000005-084B-AF4B-9B9C-D9B1FE3534D0}"/>
            </c:ext>
          </c:extLst>
        </c:ser>
        <c:ser>
          <c:idx val="4"/>
          <c:order val="4"/>
          <c:tx>
            <c:v>Pure Hedge Fund</c:v>
          </c:tx>
          <c:spPr>
            <a:ln w="19050" cap="rnd">
              <a:solidFill>
                <a:schemeClr val="accent5"/>
              </a:solidFill>
              <a:round/>
            </a:ln>
            <a:effectLst/>
          </c:spPr>
          <c:marker>
            <c:symbol val="circle"/>
            <c:size val="5"/>
            <c:spPr>
              <a:solidFill>
                <a:schemeClr val="accent2"/>
              </a:solidFill>
              <a:ln w="9525">
                <a:solidFill>
                  <a:schemeClr val="accent5"/>
                </a:solidFill>
              </a:ln>
              <a:effectLst/>
            </c:spPr>
          </c:marker>
          <c:dPt>
            <c:idx val="110"/>
            <c:marker>
              <c:symbol val="circle"/>
              <c:size val="17"/>
              <c:spPr>
                <a:solidFill>
                  <a:schemeClr val="accent2"/>
                </a:solidFill>
                <a:ln w="38100">
                  <a:solidFill>
                    <a:schemeClr val="bg1">
                      <a:lumMod val="50000"/>
                    </a:schemeClr>
                  </a:solidFill>
                </a:ln>
                <a:effectLst>
                  <a:outerShdw blurRad="50800" dist="38100" dir="2700000" algn="tl" rotWithShape="0">
                    <a:prstClr val="black">
                      <a:alpha val="40000"/>
                    </a:prstClr>
                  </a:outerShdw>
                </a:effectLst>
              </c:spPr>
            </c:marker>
            <c:bubble3D val="0"/>
            <c:spPr>
              <a:ln w="19050" cap="rnd">
                <a:solidFill>
                  <a:schemeClr val="bg1">
                    <a:lumMod val="50000"/>
                  </a:schemeClr>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7-084B-AF4B-9B9C-D9B1FE3534D0}"/>
              </c:ext>
            </c:extLst>
          </c:dPt>
          <c:dLbls>
            <c:dLbl>
              <c:idx val="110"/>
              <c:layout>
                <c:manualLayout>
                  <c:x val="7.6067708333325248E-4"/>
                  <c:y val="-1.4010132994043589E-3"/>
                </c:manualLayout>
              </c:layout>
              <c:tx>
                <c:rich>
                  <a:bodyPr/>
                  <a:lstStyle/>
                  <a:p>
                    <a:fld id="{3D8A126D-5ED2-48AB-B29C-61083A70438F}" type="SERIESNAME">
                      <a:rPr lang="en-US"/>
                      <a:pPr/>
                      <a:t>[SERIES NAME]</a:t>
                    </a:fld>
                    <a:endParaRPr lang="en-ZA"/>
                  </a:p>
                </c:rich>
              </c:tx>
              <c:dLblPos val="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84B-AF4B-9B9C-D9B1FE3534D0}"/>
                </c:ext>
              </c:extLst>
            </c:dLbl>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strRef>
              <c:f>'ALL Correlation Scatter'!$AAS$2:$AEY$2</c:f>
              <c:strCache>
                <c:ptCount val="111"/>
                <c:pt idx="110">
                  <c:v>Peregrine Capital Pure Hedge H4 RHF</c:v>
                </c:pt>
              </c:strCache>
            </c:strRef>
          </c:xVal>
          <c:yVal>
            <c:numRef>
              <c:f>'ALL Correlation Scatter'!$AAS$3:$AEY$3</c:f>
              <c:numCache>
                <c:formatCode>General</c:formatCode>
                <c:ptCount val="111"/>
                <c:pt idx="110" formatCode="#,##0.00">
                  <c:v>1.9178289641230584E-2</c:v>
                </c:pt>
              </c:numCache>
            </c:numRef>
          </c:yVal>
          <c:smooth val="0"/>
          <c:extLst>
            <c:ext xmlns:c16="http://schemas.microsoft.com/office/drawing/2014/chart" uri="{C3380CC4-5D6E-409C-BE32-E72D297353CC}">
              <c16:uniqueId val="{00000008-084B-AF4B-9B9C-D9B1FE3534D0}"/>
            </c:ext>
          </c:extLst>
        </c:ser>
        <c:dLbls>
          <c:showLegendKey val="0"/>
          <c:showVal val="0"/>
          <c:showCatName val="0"/>
          <c:showSerName val="0"/>
          <c:showPercent val="0"/>
          <c:showBubbleSize val="0"/>
        </c:dLbls>
        <c:axId val="63972528"/>
        <c:axId val="63973488"/>
      </c:scatterChart>
      <c:valAx>
        <c:axId val="63972528"/>
        <c:scaling>
          <c:orientation val="minMax"/>
        </c:scaling>
        <c:delete val="1"/>
        <c:axPos val="b"/>
        <c:majorGridlines>
          <c:spPr>
            <a:ln w="9525" cap="flat" cmpd="sng" algn="ctr">
              <a:solidFill>
                <a:schemeClr val="tx1">
                  <a:lumMod val="15000"/>
                  <a:lumOff val="85000"/>
                </a:schemeClr>
              </a:solidFill>
              <a:round/>
            </a:ln>
            <a:effectLst/>
          </c:spPr>
        </c:majorGridlines>
        <c:majorTickMark val="none"/>
        <c:minorTickMark val="none"/>
        <c:tickLblPos val="nextTo"/>
        <c:crossAx val="63973488"/>
        <c:crosses val="autoZero"/>
        <c:crossBetween val="midCat"/>
      </c:valAx>
      <c:valAx>
        <c:axId val="63973488"/>
        <c:scaling>
          <c:orientation val="minMax"/>
          <c:max val="1"/>
          <c:min val="-0.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63972528"/>
        <c:crosses val="autoZero"/>
        <c:crossBetween val="midCat"/>
      </c:val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2"/>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r>
              <a:rPr lang="en-US"/>
              <a:t>Max Drawdown</a:t>
            </a:r>
          </a:p>
        </c:rich>
      </c:tx>
      <c:layout>
        <c:manualLayout>
          <c:xMode val="edge"/>
          <c:yMode val="edge"/>
          <c:x val="0.37673015906687962"/>
          <c:y val="0.78078611431351885"/>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7.1057644679662774E-2"/>
          <c:y val="5.5472649102876276E-2"/>
          <c:w val="0.8499187997814136"/>
          <c:h val="0.86236115942455449"/>
        </c:manualLayout>
      </c:layout>
      <c:lineChart>
        <c:grouping val="standard"/>
        <c:varyColors val="0"/>
        <c:dLbls>
          <c:showLegendKey val="0"/>
          <c:showVal val="0"/>
          <c:showCatName val="0"/>
          <c:showSerName val="0"/>
          <c:showPercent val="0"/>
          <c:showBubbleSize val="0"/>
        </c:dLbls>
        <c:marker val="1"/>
        <c:smooth val="0"/>
        <c:axId val="869614943"/>
        <c:axId val="869619263"/>
        <c:extLst>
          <c:ext xmlns:c15="http://schemas.microsoft.com/office/drawing/2012/chart" uri="{02D57815-91ED-43cb-92C2-25804820EDAC}">
            <c15:filteredLineSeries>
              <c15:ser>
                <c:idx val="1"/>
                <c:order val="1"/>
                <c:tx>
                  <c:strRef>
                    <c:extLst>
                      <c:ext uri="{02D57815-91ED-43cb-92C2-25804820EDAC}">
                        <c15:formulaRef>
                          <c15:sqref>'10 yr Risk metrics'!$BT$313</c15:sqref>
                        </c15:formulaRef>
                      </c:ext>
                    </c:extLst>
                    <c:strCache>
                      <c:ptCount val="1"/>
                    </c:strCache>
                  </c:strRef>
                </c:tx>
                <c:spPr>
                  <a:ln w="28575" cap="rnd">
                    <a:solidFill>
                      <a:schemeClr val="accent2"/>
                    </a:solidFill>
                    <a:round/>
                  </a:ln>
                  <a:effectLst/>
                </c:spPr>
                <c:marker>
                  <c:symbol val="circle"/>
                  <c:size val="8"/>
                  <c:spPr>
                    <a:solidFill>
                      <a:schemeClr val="accent2"/>
                    </a:solidFill>
                    <a:ln w="9525">
                      <a:solidFill>
                        <a:schemeClr val="accent2"/>
                      </a:solidFill>
                    </a:ln>
                    <a:effectLst/>
                  </c:spPr>
                </c:marker>
                <c:cat>
                  <c:numRef>
                    <c:extLst>
                      <c:ext uri="{02D57815-91ED-43cb-92C2-25804820EDAC}">
                        <c15:formulaRef>
                          <c15:sqref>'10 yr Risk metrics'!$BU$310:$CE$310</c15:sqref>
                        </c15:formulaRef>
                      </c:ext>
                    </c:extLst>
                    <c:numCache>
                      <c:formatCode>General</c:formatCode>
                      <c:ptCount val="8"/>
                    </c:numCache>
                  </c:numRef>
                </c:cat>
                <c:val>
                  <c:numRef>
                    <c:extLst>
                      <c:ext uri="{02D57815-91ED-43cb-92C2-25804820EDAC}">
                        <c15:formulaRef>
                          <c15:sqref>'10 yr Risk metrics'!$BU$313:$CE$313</c15:sqref>
                        </c15:formulaRef>
                      </c:ext>
                    </c:extLst>
                    <c:numCache>
                      <c:formatCode>0%</c:formatCode>
                      <c:ptCount val="8"/>
                      <c:pt idx="0" formatCode="General">
                        <c:v>0</c:v>
                      </c:pt>
                      <c:pt idx="1">
                        <c:v>0.1</c:v>
                      </c:pt>
                      <c:pt idx="2">
                        <c:v>0.2</c:v>
                      </c:pt>
                      <c:pt idx="3">
                        <c:v>0.3</c:v>
                      </c:pt>
                      <c:pt idx="4">
                        <c:v>0.4</c:v>
                      </c:pt>
                      <c:pt idx="5">
                        <c:v>0.5</c:v>
                      </c:pt>
                      <c:pt idx="6">
                        <c:v>0.6</c:v>
                      </c:pt>
                      <c:pt idx="7">
                        <c:v>0.7</c:v>
                      </c:pt>
                    </c:numCache>
                  </c:numRef>
                </c:val>
                <c:smooth val="0"/>
                <c:extLst>
                  <c:ext xmlns:c16="http://schemas.microsoft.com/office/drawing/2014/chart" uri="{C3380CC4-5D6E-409C-BE32-E72D297353CC}">
                    <c16:uniqueId val="{00000008-2A2C-3D47-91AE-1E7CF8A39B85}"/>
                  </c:ext>
                </c:extLst>
              </c15:ser>
            </c15:filteredLineSeries>
          </c:ext>
        </c:extLst>
      </c:lineChart>
      <c:lineChart>
        <c:grouping val="standard"/>
        <c:varyColors val="0"/>
        <c:ser>
          <c:idx val="0"/>
          <c:order val="0"/>
          <c:tx>
            <c:strRef>
              <c:f>'10 yr Risk metrics'!$BT$315</c:f>
              <c:strCache>
                <c:ptCount val="1"/>
                <c:pt idx="0">
                  <c:v>Max Drawdown</c:v>
                </c:pt>
              </c:strCache>
            </c:strRef>
          </c:tx>
          <c:spPr>
            <a:ln w="25400" cap="rnd">
              <a:noFill/>
              <a:round/>
            </a:ln>
            <a:effectLst/>
          </c:spPr>
          <c:marker>
            <c:symbol val="circle"/>
            <c:size val="30"/>
            <c:spPr>
              <a:solidFill>
                <a:schemeClr val="accent1"/>
              </a:solidFill>
              <a:ln w="9525">
                <a:noFill/>
              </a:ln>
              <a:effectLst>
                <a:outerShdw blurRad="50800" dist="38100" dir="2700000" algn="tl" rotWithShape="0">
                  <a:prstClr val="black">
                    <a:alpha val="40000"/>
                  </a:prstClr>
                </a:outerShdw>
              </a:effectLst>
            </c:spPr>
          </c:marker>
          <c:dPt>
            <c:idx val="0"/>
            <c:marker>
              <c:symbol val="circle"/>
              <c:size val="30"/>
              <c:spPr>
                <a:solidFill>
                  <a:schemeClr val="accent1">
                    <a:lumMod val="75000"/>
                  </a:schemeClr>
                </a:solidFill>
                <a:ln w="9525">
                  <a:no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9-2A2C-3D47-91AE-1E7CF8A39B85}"/>
              </c:ext>
            </c:extLst>
          </c:dPt>
          <c:dPt>
            <c:idx val="1"/>
            <c:marker>
              <c:symbol val="circle"/>
              <c:size val="30"/>
              <c:spPr>
                <a:solidFill>
                  <a:schemeClr val="accent1"/>
                </a:solidFill>
                <a:ln w="9525">
                  <a:no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0-2A2C-3D47-91AE-1E7CF8A39B85}"/>
              </c:ext>
            </c:extLst>
          </c:dPt>
          <c:dPt>
            <c:idx val="2"/>
            <c:marker>
              <c:symbol val="circle"/>
              <c:size val="30"/>
              <c:spPr>
                <a:solidFill>
                  <a:schemeClr val="accent2">
                    <a:lumMod val="60000"/>
                    <a:lumOff val="40000"/>
                  </a:schemeClr>
                </a:solidFill>
                <a:ln w="9525">
                  <a:no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1-2A2C-3D47-91AE-1E7CF8A39B85}"/>
              </c:ext>
            </c:extLst>
          </c:dPt>
          <c:dPt>
            <c:idx val="3"/>
            <c:marker>
              <c:symbol val="circle"/>
              <c:size val="30"/>
              <c:spPr>
                <a:solidFill>
                  <a:schemeClr val="accent2"/>
                </a:solidFill>
                <a:ln w="9525">
                  <a:no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2-2A2C-3D47-91AE-1E7CF8A39B85}"/>
              </c:ext>
            </c:extLst>
          </c:dPt>
          <c:dPt>
            <c:idx val="4"/>
            <c:marker>
              <c:symbol val="circle"/>
              <c:size val="30"/>
              <c:spPr>
                <a:solidFill>
                  <a:schemeClr val="accent4"/>
                </a:solidFill>
                <a:ln w="9525">
                  <a:no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3-2A2C-3D47-91AE-1E7CF8A39B85}"/>
              </c:ext>
            </c:extLst>
          </c:dPt>
          <c:dPt>
            <c:idx val="5"/>
            <c:marker>
              <c:symbol val="circle"/>
              <c:size val="30"/>
              <c:spPr>
                <a:solidFill>
                  <a:schemeClr val="accent4">
                    <a:lumMod val="25000"/>
                  </a:schemeClr>
                </a:solidFill>
                <a:ln w="9525">
                  <a:no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4-2A2C-3D47-91AE-1E7CF8A39B85}"/>
              </c:ext>
            </c:extLst>
          </c:dPt>
          <c:dPt>
            <c:idx val="6"/>
            <c:marker>
              <c:symbol val="circle"/>
              <c:size val="30"/>
              <c:spPr>
                <a:solidFill>
                  <a:schemeClr val="accent3">
                    <a:lumMod val="75000"/>
                  </a:schemeClr>
                </a:solidFill>
                <a:ln w="9525">
                  <a:no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5-2A2C-3D47-91AE-1E7CF8A39B85}"/>
              </c:ext>
            </c:extLst>
          </c:dPt>
          <c:dPt>
            <c:idx val="7"/>
            <c:marker>
              <c:symbol val="circle"/>
              <c:size val="30"/>
              <c:spPr>
                <a:solidFill>
                  <a:srgbClr val="56697C"/>
                </a:solidFill>
                <a:ln w="9525">
                  <a:no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6-2A2C-3D47-91AE-1E7CF8A39B85}"/>
              </c:ext>
            </c:extLst>
          </c:dPt>
          <c:cat>
            <c:numRef>
              <c:f>'10 yr Risk metrics'!$BU$310:$CE$310</c:f>
              <c:numCache>
                <c:formatCode>General</c:formatCode>
                <c:ptCount val="8"/>
              </c:numCache>
            </c:numRef>
          </c:cat>
          <c:val>
            <c:numRef>
              <c:f>'10 yr Risk metrics'!$BU$315:$CB$315</c:f>
              <c:numCache>
                <c:formatCode>0.00%</c:formatCode>
                <c:ptCount val="8"/>
                <c:pt idx="0">
                  <c:v>-0.19722413450439957</c:v>
                </c:pt>
                <c:pt idx="1">
                  <c:v>-0.18090538932448041</c:v>
                </c:pt>
                <c:pt idx="2">
                  <c:v>-0.16447667252088127</c:v>
                </c:pt>
                <c:pt idx="3">
                  <c:v>-0.14793769146613434</c:v>
                </c:pt>
                <c:pt idx="4">
                  <c:v>-0.13128815353277212</c:v>
                </c:pt>
                <c:pt idx="5">
                  <c:v>-0.11452776609332693</c:v>
                </c:pt>
                <c:pt idx="6">
                  <c:v>-9.7656236520331396E-2</c:v>
                </c:pt>
                <c:pt idx="7">
                  <c:v>-8.0673272186317702E-2</c:v>
                </c:pt>
              </c:numCache>
            </c:numRef>
          </c:val>
          <c:smooth val="0"/>
          <c:extLst>
            <c:ext xmlns:c16="http://schemas.microsoft.com/office/drawing/2014/chart" uri="{C3380CC4-5D6E-409C-BE32-E72D297353CC}">
              <c16:uniqueId val="{00000007-2A2C-3D47-91AE-1E7CF8A39B85}"/>
            </c:ext>
          </c:extLst>
        </c:ser>
        <c:dLbls>
          <c:showLegendKey val="0"/>
          <c:showVal val="0"/>
          <c:showCatName val="0"/>
          <c:showSerName val="0"/>
          <c:showPercent val="0"/>
          <c:showBubbleSize val="0"/>
        </c:dLbls>
        <c:marker val="1"/>
        <c:smooth val="0"/>
        <c:axId val="1229960719"/>
        <c:axId val="1229943439"/>
      </c:lineChart>
      <c:catAx>
        <c:axId val="869614943"/>
        <c:scaling>
          <c:orientation val="minMax"/>
        </c:scaling>
        <c:delete val="1"/>
        <c:axPos val="b"/>
        <c:numFmt formatCode="General" sourceLinked="1"/>
        <c:majorTickMark val="none"/>
        <c:minorTickMark val="none"/>
        <c:tickLblPos val="nextTo"/>
        <c:crossAx val="869619263"/>
        <c:crosses val="autoZero"/>
        <c:auto val="1"/>
        <c:lblAlgn val="ctr"/>
        <c:lblOffset val="100"/>
        <c:noMultiLvlLbl val="0"/>
      </c:catAx>
      <c:valAx>
        <c:axId val="869619263"/>
        <c:scaling>
          <c:orientation val="minMax"/>
          <c:max val="0.1"/>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869614943"/>
        <c:crosses val="autoZero"/>
        <c:crossBetween val="between"/>
        <c:majorUnit val="2.0000000000000004E-2"/>
      </c:valAx>
      <c:valAx>
        <c:axId val="1229943439"/>
        <c:scaling>
          <c:orientation val="minMax"/>
          <c:max val="-6.0000000000000012E-2"/>
          <c:min val="-0.21000000000000002"/>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29960719"/>
        <c:crosses val="max"/>
        <c:crossBetween val="between"/>
        <c:majorUnit val="5.000000000000001E-2"/>
        <c:minorUnit val="2.0000000000000004E-2"/>
      </c:valAx>
      <c:catAx>
        <c:axId val="1229960719"/>
        <c:scaling>
          <c:orientation val="minMax"/>
        </c:scaling>
        <c:delete val="1"/>
        <c:axPos val="b"/>
        <c:numFmt formatCode="General" sourceLinked="1"/>
        <c:majorTickMark val="out"/>
        <c:minorTickMark val="none"/>
        <c:tickLblPos val="nextTo"/>
        <c:crossAx val="1229943439"/>
        <c:crossesAt val="-5.000000000000001E-2"/>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r>
              <a:rPr lang="en-ZA"/>
              <a:t>Total 10Yr Return</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6.4450336366288774E-2"/>
          <c:y val="0.15616461889970426"/>
          <c:w val="0.91701412508874702"/>
          <c:h val="0.7235804966428756"/>
        </c:manualLayout>
      </c:layout>
      <c:lineChart>
        <c:grouping val="standard"/>
        <c:varyColors val="0"/>
        <c:ser>
          <c:idx val="0"/>
          <c:order val="0"/>
          <c:tx>
            <c:strRef>
              <c:f>'10 yr Risk metrics'!$BT$314</c:f>
              <c:strCache>
                <c:ptCount val="1"/>
                <c:pt idx="0">
                  <c:v>Total 10Yr Return</c:v>
                </c:pt>
              </c:strCache>
            </c:strRef>
          </c:tx>
          <c:spPr>
            <a:ln w="28575" cap="rnd">
              <a:noFill/>
              <a:round/>
            </a:ln>
            <a:effectLst>
              <a:outerShdw blurRad="50800" dist="38100" dir="2700000" algn="tl" rotWithShape="0">
                <a:prstClr val="black">
                  <a:alpha val="40000"/>
                </a:prstClr>
              </a:outerShdw>
            </a:effectLst>
          </c:spPr>
          <c:marker>
            <c:symbol val="circle"/>
            <c:size val="30"/>
            <c:spPr>
              <a:solidFill>
                <a:schemeClr val="accent1"/>
              </a:solidFill>
              <a:ln w="9525">
                <a:noFill/>
              </a:ln>
              <a:effectLst>
                <a:outerShdw blurRad="50800" dist="38100" dir="2700000" algn="tl" rotWithShape="0">
                  <a:prstClr val="black">
                    <a:alpha val="40000"/>
                  </a:prstClr>
                </a:outerShdw>
              </a:effectLst>
            </c:spPr>
          </c:marker>
          <c:dPt>
            <c:idx val="0"/>
            <c:marker>
              <c:symbol val="circle"/>
              <c:size val="30"/>
              <c:spPr>
                <a:solidFill>
                  <a:schemeClr val="accent1">
                    <a:lumMod val="75000"/>
                  </a:schemeClr>
                </a:solidFill>
                <a:ln w="9525">
                  <a:no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8-0A18-D44D-99AD-D5C1679B69E2}"/>
              </c:ext>
            </c:extLst>
          </c:dPt>
          <c:dPt>
            <c:idx val="1"/>
            <c:marker>
              <c:symbol val="circle"/>
              <c:size val="30"/>
              <c:spPr>
                <a:solidFill>
                  <a:schemeClr val="accent1"/>
                </a:solidFill>
                <a:ln w="9525">
                  <a:no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0-0A18-D44D-99AD-D5C1679B69E2}"/>
              </c:ext>
            </c:extLst>
          </c:dPt>
          <c:dPt>
            <c:idx val="2"/>
            <c:marker>
              <c:symbol val="circle"/>
              <c:size val="30"/>
              <c:spPr>
                <a:solidFill>
                  <a:schemeClr val="accent2">
                    <a:lumMod val="60000"/>
                    <a:lumOff val="40000"/>
                  </a:schemeClr>
                </a:solidFill>
                <a:ln w="9525">
                  <a:no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1-0A18-D44D-99AD-D5C1679B69E2}"/>
              </c:ext>
            </c:extLst>
          </c:dPt>
          <c:dPt>
            <c:idx val="3"/>
            <c:marker>
              <c:symbol val="circle"/>
              <c:size val="30"/>
              <c:spPr>
                <a:solidFill>
                  <a:schemeClr val="accent2">
                    <a:alpha val="80000"/>
                  </a:schemeClr>
                </a:solidFill>
                <a:ln w="9525">
                  <a:no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2-0A18-D44D-99AD-D5C1679B69E2}"/>
              </c:ext>
            </c:extLst>
          </c:dPt>
          <c:dPt>
            <c:idx val="4"/>
            <c:marker>
              <c:symbol val="circle"/>
              <c:size val="30"/>
              <c:spPr>
                <a:solidFill>
                  <a:schemeClr val="accent4">
                    <a:alpha val="69804"/>
                  </a:schemeClr>
                </a:solidFill>
                <a:ln w="9525">
                  <a:no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3-0A18-D44D-99AD-D5C1679B69E2}"/>
              </c:ext>
            </c:extLst>
          </c:dPt>
          <c:dPt>
            <c:idx val="5"/>
            <c:marker>
              <c:symbol val="circle"/>
              <c:size val="30"/>
              <c:spPr>
                <a:solidFill>
                  <a:schemeClr val="accent4">
                    <a:lumMod val="25000"/>
                  </a:schemeClr>
                </a:solidFill>
                <a:ln w="9525">
                  <a:no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4-0A18-D44D-99AD-D5C1679B69E2}"/>
              </c:ext>
            </c:extLst>
          </c:dPt>
          <c:dPt>
            <c:idx val="6"/>
            <c:marker>
              <c:symbol val="circle"/>
              <c:size val="30"/>
              <c:spPr>
                <a:solidFill>
                  <a:schemeClr val="accent3">
                    <a:lumMod val="75000"/>
                  </a:schemeClr>
                </a:solidFill>
                <a:ln w="9525">
                  <a:no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5-0A18-D44D-99AD-D5C1679B69E2}"/>
              </c:ext>
            </c:extLst>
          </c:dPt>
          <c:dPt>
            <c:idx val="7"/>
            <c:marker>
              <c:symbol val="circle"/>
              <c:size val="30"/>
              <c:spPr>
                <a:solidFill>
                  <a:schemeClr val="accent3"/>
                </a:solidFill>
                <a:ln w="9525">
                  <a:no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6-0A18-D44D-99AD-D5C1679B69E2}"/>
              </c:ext>
            </c:extLst>
          </c:dPt>
          <c:cat>
            <c:strRef>
              <c:f>'10 yr Risk metrics'!$BU$313:$CB$313</c:f>
              <c:strCache>
                <c:ptCount val="8"/>
                <c:pt idx="0">
                  <c:v>Full Balanced</c:v>
                </c:pt>
                <c:pt idx="1">
                  <c:v>10%</c:v>
                </c:pt>
                <c:pt idx="2">
                  <c:v>20%</c:v>
                </c:pt>
                <c:pt idx="3">
                  <c:v>30%</c:v>
                </c:pt>
                <c:pt idx="4">
                  <c:v>40%</c:v>
                </c:pt>
                <c:pt idx="5">
                  <c:v>50%</c:v>
                </c:pt>
                <c:pt idx="6">
                  <c:v>60%</c:v>
                </c:pt>
                <c:pt idx="7">
                  <c:v>70%</c:v>
                </c:pt>
              </c:strCache>
            </c:strRef>
          </c:cat>
          <c:val>
            <c:numRef>
              <c:f>'10 yr Risk metrics'!$BU$314:$CB$314</c:f>
              <c:numCache>
                <c:formatCode>0.00%</c:formatCode>
                <c:ptCount val="8"/>
                <c:pt idx="0">
                  <c:v>1.1785827764452224</c:v>
                </c:pt>
                <c:pt idx="1">
                  <c:v>1.2922290800905571</c:v>
                </c:pt>
                <c:pt idx="2">
                  <c:v>1.4094300281735488</c:v>
                </c:pt>
                <c:pt idx="3">
                  <c:v>1.5301554959240415</c:v>
                </c:pt>
                <c:pt idx="4">
                  <c:v>1.654365613703118</c:v>
                </c:pt>
                <c:pt idx="5">
                  <c:v>1.7820104739587115</c:v>
                </c:pt>
                <c:pt idx="6">
                  <c:v>1.9130298630597729</c:v>
                </c:pt>
                <c:pt idx="7">
                  <c:v>2.0473530201453141</c:v>
                </c:pt>
              </c:numCache>
            </c:numRef>
          </c:val>
          <c:smooth val="0"/>
          <c:extLst>
            <c:ext xmlns:c16="http://schemas.microsoft.com/office/drawing/2014/chart" uri="{C3380CC4-5D6E-409C-BE32-E72D297353CC}">
              <c16:uniqueId val="{00000007-0A18-D44D-99AD-D5C1679B69E2}"/>
            </c:ext>
          </c:extLst>
        </c:ser>
        <c:dLbls>
          <c:showLegendKey val="0"/>
          <c:showVal val="0"/>
          <c:showCatName val="0"/>
          <c:showSerName val="0"/>
          <c:showPercent val="0"/>
          <c:showBubbleSize val="0"/>
        </c:dLbls>
        <c:marker val="1"/>
        <c:smooth val="0"/>
        <c:axId val="442917167"/>
        <c:axId val="442914287"/>
      </c:lineChart>
      <c:catAx>
        <c:axId val="442917167"/>
        <c:scaling>
          <c:orientation val="minMax"/>
        </c:scaling>
        <c:delete val="1"/>
        <c:axPos val="b"/>
        <c:numFmt formatCode="General" sourceLinked="1"/>
        <c:majorTickMark val="none"/>
        <c:minorTickMark val="none"/>
        <c:tickLblPos val="nextTo"/>
        <c:crossAx val="442914287"/>
        <c:crosses val="autoZero"/>
        <c:auto val="1"/>
        <c:lblAlgn val="ctr"/>
        <c:lblOffset val="100"/>
        <c:noMultiLvlLbl val="0"/>
      </c:catAx>
      <c:valAx>
        <c:axId val="442914287"/>
        <c:scaling>
          <c:orientation val="minMax"/>
          <c:max val="2.2999999999999998"/>
          <c:min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42917167"/>
        <c:crosses val="autoZero"/>
        <c:crossBetween val="between"/>
        <c:majorUnit val="0.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790628145062116E-2"/>
          <c:y val="6.4561150432985104E-2"/>
          <c:w val="0.96257450702632774"/>
          <c:h val="0.78316622435686634"/>
        </c:manualLayout>
      </c:layout>
      <c:lineChart>
        <c:grouping val="standard"/>
        <c:varyColors val="0"/>
        <c:ser>
          <c:idx val="9"/>
          <c:order val="1"/>
          <c:tx>
            <c:strRef>
              <c:f>[Factsheets9.xlsx]FS_Growth!$A$10</c:f>
              <c:strCache>
                <c:ptCount val="1"/>
                <c:pt idx="0">
                  <c:v>High Growth Fund</c:v>
                </c:pt>
              </c:strCache>
            </c:strRef>
          </c:tx>
          <c:spPr>
            <a:ln w="28575">
              <a:solidFill>
                <a:srgbClr val="000000"/>
              </a:solidFill>
            </a:ln>
          </c:spPr>
          <c:marker>
            <c:symbol val="none"/>
          </c:marker>
          <c:cat>
            <c:numRef>
              <c:f>[Factsheets9.xlsx]Data_Growth!$B$3:$B$280</c:f>
              <c:numCache>
                <c:formatCode>d\-mmm\-yy</c:formatCode>
                <c:ptCount val="278"/>
                <c:pt idx="0">
                  <c:v>36557</c:v>
                </c:pt>
                <c:pt idx="1">
                  <c:v>36584</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38045</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39506</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40967</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42428</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43889</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numCache>
            </c:numRef>
          </c:cat>
          <c:val>
            <c:numRef>
              <c:f>[Factsheets9.xlsx]Data_Growth!$M$3:$M$280</c:f>
              <c:numCache>
                <c:formatCode>#,##0.00</c:formatCode>
                <c:ptCount val="278"/>
                <c:pt idx="0" formatCode="General">
                  <c:v>1</c:v>
                </c:pt>
                <c:pt idx="1">
                  <c:v>1.0327</c:v>
                </c:pt>
                <c:pt idx="2">
                  <c:v>1.0406517900000001</c:v>
                </c:pt>
                <c:pt idx="3">
                  <c:v>1.0577101785167942</c:v>
                </c:pt>
                <c:pt idx="4">
                  <c:v>0.98285562209573207</c:v>
                </c:pt>
                <c:pt idx="5">
                  <c:v>1.1549958137319545</c:v>
                </c:pt>
                <c:pt idx="6">
                  <c:v>1.1945576595673266</c:v>
                </c:pt>
                <c:pt idx="7">
                  <c:v>1.2013267483295549</c:v>
                </c:pt>
                <c:pt idx="8">
                  <c:v>1.2761955219103558</c:v>
                </c:pt>
                <c:pt idx="9">
                  <c:v>1.2968100962446847</c:v>
                </c:pt>
                <c:pt idx="10">
                  <c:v>1.2960395429930862</c:v>
                </c:pt>
                <c:pt idx="11">
                  <c:v>1.3740023426578101</c:v>
                </c:pt>
                <c:pt idx="12">
                  <c:v>1.5417867113067956</c:v>
                </c:pt>
                <c:pt idx="13">
                  <c:v>1.4931669152247575</c:v>
                </c:pt>
                <c:pt idx="14">
                  <c:v>1.4768451784504373</c:v>
                </c:pt>
                <c:pt idx="15">
                  <c:v>1.4867620812055924</c:v>
                </c:pt>
                <c:pt idx="16">
                  <c:v>1.6866604604761859</c:v>
                </c:pt>
                <c:pt idx="17">
                  <c:v>1.7746967997219023</c:v>
                </c:pt>
                <c:pt idx="18">
                  <c:v>1.7639230304272528</c:v>
                </c:pt>
                <c:pt idx="19">
                  <c:v>1.9136643029214195</c:v>
                </c:pt>
                <c:pt idx="20">
                  <c:v>1.9107835779950146</c:v>
                </c:pt>
                <c:pt idx="21">
                  <c:v>1.8189456292238417</c:v>
                </c:pt>
                <c:pt idx="22">
                  <c:v>1.8325464428892437</c:v>
                </c:pt>
                <c:pt idx="23">
                  <c:v>1.806291182055606</c:v>
                </c:pt>
                <c:pt idx="24">
                  <c:v>1.8087782721989065</c:v>
                </c:pt>
                <c:pt idx="25">
                  <c:v>1.723866427906688</c:v>
                </c:pt>
                <c:pt idx="26">
                  <c:v>1.7302237583788684</c:v>
                </c:pt>
                <c:pt idx="27">
                  <c:v>1.8478986734158112</c:v>
                </c:pt>
                <c:pt idx="28">
                  <c:v>1.9760511244764292</c:v>
                </c:pt>
                <c:pt idx="29">
                  <c:v>2.0159853893286552</c:v>
                </c:pt>
                <c:pt idx="30">
                  <c:v>1.9857026686117409</c:v>
                </c:pt>
                <c:pt idx="31">
                  <c:v>2.0893645551803974</c:v>
                </c:pt>
                <c:pt idx="32">
                  <c:v>2.1574038320886744</c:v>
                </c:pt>
                <c:pt idx="33">
                  <c:v>2.2606585830063364</c:v>
                </c:pt>
                <c:pt idx="34">
                  <c:v>2.3406792963669525</c:v>
                </c:pt>
                <c:pt idx="35">
                  <c:v>2.3825768247213097</c:v>
                </c:pt>
                <c:pt idx="36">
                  <c:v>2.3786532242813823</c:v>
                </c:pt>
                <c:pt idx="37">
                  <c:v>2.3609494504185524</c:v>
                </c:pt>
                <c:pt idx="38">
                  <c:v>2.3436554889159518</c:v>
                </c:pt>
                <c:pt idx="39">
                  <c:v>2.4294832104262385</c:v>
                </c:pt>
                <c:pt idx="40">
                  <c:v>2.6064280982243617</c:v>
                </c:pt>
                <c:pt idx="41">
                  <c:v>2.7204169264037175</c:v>
                </c:pt>
                <c:pt idx="42">
                  <c:v>2.9409507179315186</c:v>
                </c:pt>
                <c:pt idx="43">
                  <c:v>3.0346409700760528</c:v>
                </c:pt>
                <c:pt idx="44">
                  <c:v>3.0707986987915779</c:v>
                </c:pt>
                <c:pt idx="45">
                  <c:v>3.2196362005519328</c:v>
                </c:pt>
                <c:pt idx="46">
                  <c:v>3.3723080647521777</c:v>
                </c:pt>
                <c:pt idx="47">
                  <c:v>3.4910998404728892</c:v>
                </c:pt>
                <c:pt idx="48">
                  <c:v>3.6111784819608559</c:v>
                </c:pt>
                <c:pt idx="49">
                  <c:v>3.7360768162480436</c:v>
                </c:pt>
                <c:pt idx="50">
                  <c:v>3.875677711948303</c:v>
                </c:pt>
                <c:pt idx="51">
                  <c:v>3.8840056132841951</c:v>
                </c:pt>
                <c:pt idx="52">
                  <c:v>3.9235419121928556</c:v>
                </c:pt>
                <c:pt idx="53">
                  <c:v>4.1631865334316878</c:v>
                </c:pt>
                <c:pt idx="54">
                  <c:v>4.3193623823118008</c:v>
                </c:pt>
                <c:pt idx="55">
                  <c:v>4.3963310670723601</c:v>
                </c:pt>
                <c:pt idx="56">
                  <c:v>4.6307212341308164</c:v>
                </c:pt>
                <c:pt idx="57">
                  <c:v>4.8628961857471165</c:v>
                </c:pt>
                <c:pt idx="58">
                  <c:v>5.1258945561895404</c:v>
                </c:pt>
                <c:pt idx="59">
                  <c:v>5.3417769222419391</c:v>
                </c:pt>
                <c:pt idx="60">
                  <c:v>5.4436345475080117</c:v>
                </c:pt>
                <c:pt idx="61">
                  <c:v>5.5272421636181477</c:v>
                </c:pt>
                <c:pt idx="62">
                  <c:v>5.4920596364908949</c:v>
                </c:pt>
                <c:pt idx="63">
                  <c:v>5.4639646512290554</c:v>
                </c:pt>
                <c:pt idx="64">
                  <c:v>5.6556589043850725</c:v>
                </c:pt>
                <c:pt idx="65">
                  <c:v>5.8437702650805399</c:v>
                </c:pt>
                <c:pt idx="66">
                  <c:v>6.1720236638892025</c:v>
                </c:pt>
                <c:pt idx="67">
                  <c:v>6.4066224853833775</c:v>
                </c:pt>
                <c:pt idx="68">
                  <c:v>6.5458821214138938</c:v>
                </c:pt>
                <c:pt idx="69">
                  <c:v>6.5587157746375171</c:v>
                </c:pt>
                <c:pt idx="70">
                  <c:v>7.0111240665016386</c:v>
                </c:pt>
                <c:pt idx="71">
                  <c:v>7.4031809550515417</c:v>
                </c:pt>
                <c:pt idx="72">
                  <c:v>7.9407794218554981</c:v>
                </c:pt>
                <c:pt idx="73">
                  <c:v>8.259495143773794</c:v>
                </c:pt>
                <c:pt idx="74">
                  <c:v>8.6380279487532281</c:v>
                </c:pt>
                <c:pt idx="75">
                  <c:v>8.9664945355481631</c:v>
                </c:pt>
                <c:pt idx="76">
                  <c:v>8.8990146108678285</c:v>
                </c:pt>
                <c:pt idx="77">
                  <c:v>8.8204564512019914</c:v>
                </c:pt>
                <c:pt idx="78">
                  <c:v>8.805900112147393</c:v>
                </c:pt>
                <c:pt idx="79">
                  <c:v>8.9807087583269656</c:v>
                </c:pt>
                <c:pt idx="80">
                  <c:v>9.1093474225840936</c:v>
                </c:pt>
                <c:pt idx="81">
                  <c:v>9.5534644249707306</c:v>
                </c:pt>
                <c:pt idx="82">
                  <c:v>9.994502211610568</c:v>
                </c:pt>
                <c:pt idx="83">
                  <c:v>10.373176083718931</c:v>
                </c:pt>
                <c:pt idx="84">
                  <c:v>10.878443746652342</c:v>
                </c:pt>
                <c:pt idx="85">
                  <c:v>11.081846510985374</c:v>
                </c:pt>
                <c:pt idx="86">
                  <c:v>11.709476350598658</c:v>
                </c:pt>
                <c:pt idx="87">
                  <c:v>12.577595403746544</c:v>
                </c:pt>
                <c:pt idx="88">
                  <c:v>13.236455087900342</c:v>
                </c:pt>
                <c:pt idx="89">
                  <c:v>13.281576625543886</c:v>
                </c:pt>
                <c:pt idx="90">
                  <c:v>13.580454052143828</c:v>
                </c:pt>
                <c:pt idx="91">
                  <c:v>13.991260277999652</c:v>
                </c:pt>
                <c:pt idx="92">
                  <c:v>14.751082739363506</c:v>
                </c:pt>
                <c:pt idx="93">
                  <c:v>14.784158035495391</c:v>
                </c:pt>
                <c:pt idx="94">
                  <c:v>15.095787209711697</c:v>
                </c:pt>
                <c:pt idx="95">
                  <c:v>15.242025354032906</c:v>
                </c:pt>
                <c:pt idx="96">
                  <c:v>14.824244512051038</c:v>
                </c:pt>
                <c:pt idx="97">
                  <c:v>15.690445648179617</c:v>
                </c:pt>
                <c:pt idx="98">
                  <c:v>15.557930955648075</c:v>
                </c:pt>
                <c:pt idx="99">
                  <c:v>15.671713753893505</c:v>
                </c:pt>
                <c:pt idx="100">
                  <c:v>15.894591185652446</c:v>
                </c:pt>
                <c:pt idx="101">
                  <c:v>15.416039056427129</c:v>
                </c:pt>
                <c:pt idx="102">
                  <c:v>14.198251144284836</c:v>
                </c:pt>
                <c:pt idx="103">
                  <c:v>15.017440924498636</c:v>
                </c:pt>
                <c:pt idx="104">
                  <c:v>14.242666656024097</c:v>
                </c:pt>
                <c:pt idx="105">
                  <c:v>14.179467401762421</c:v>
                </c:pt>
                <c:pt idx="106">
                  <c:v>13.519157406768183</c:v>
                </c:pt>
                <c:pt idx="107">
                  <c:v>13.416319812394825</c:v>
                </c:pt>
                <c:pt idx="108">
                  <c:v>13.454155199963527</c:v>
                </c:pt>
                <c:pt idx="109">
                  <c:v>13.1490967657945</c:v>
                </c:pt>
                <c:pt idx="110">
                  <c:v>13.256102179066811</c:v>
                </c:pt>
                <c:pt idx="111">
                  <c:v>13.875716423917178</c:v>
                </c:pt>
                <c:pt idx="112">
                  <c:v>14.207478713359833</c:v>
                </c:pt>
                <c:pt idx="113">
                  <c:v>14.74474189372194</c:v>
                </c:pt>
                <c:pt idx="114">
                  <c:v>15.351887052604605</c:v>
                </c:pt>
                <c:pt idx="115">
                  <c:v>15.538875128460377</c:v>
                </c:pt>
                <c:pt idx="116">
                  <c:v>15.774958139006495</c:v>
                </c:pt>
                <c:pt idx="117">
                  <c:v>16.120995786283292</c:v>
                </c:pt>
                <c:pt idx="118">
                  <c:v>16.008674435810306</c:v>
                </c:pt>
                <c:pt idx="119">
                  <c:v>16.510859290923459</c:v>
                </c:pt>
                <c:pt idx="120">
                  <c:v>16.720122892677288</c:v>
                </c:pt>
                <c:pt idx="121">
                  <c:v>16.994914241532761</c:v>
                </c:pt>
                <c:pt idx="122">
                  <c:v>17.204337115871649</c:v>
                </c:pt>
                <c:pt idx="123">
                  <c:v>17.352954002185715</c:v>
                </c:pt>
                <c:pt idx="124">
                  <c:v>17.219960575532941</c:v>
                </c:pt>
                <c:pt idx="125">
                  <c:v>17.556658977264433</c:v>
                </c:pt>
                <c:pt idx="126">
                  <c:v>17.771765964200426</c:v>
                </c:pt>
                <c:pt idx="127">
                  <c:v>17.982579163091515</c:v>
                </c:pt>
                <c:pt idx="128">
                  <c:v>18.446049624279805</c:v>
                </c:pt>
                <c:pt idx="129">
                  <c:v>18.887434894921956</c:v>
                </c:pt>
                <c:pt idx="130">
                  <c:v>19.003180794711536</c:v>
                </c:pt>
                <c:pt idx="131">
                  <c:v>19.285832028859243</c:v>
                </c:pt>
                <c:pt idx="132">
                  <c:v>19.399943934825593</c:v>
                </c:pt>
                <c:pt idx="133">
                  <c:v>19.494034244586096</c:v>
                </c:pt>
                <c:pt idx="134">
                  <c:v>19.477794591986697</c:v>
                </c:pt>
                <c:pt idx="135">
                  <c:v>19.821854956929418</c:v>
                </c:pt>
                <c:pt idx="136">
                  <c:v>20.081550455183415</c:v>
                </c:pt>
                <c:pt idx="137">
                  <c:v>20.08036803810942</c:v>
                </c:pt>
                <c:pt idx="138">
                  <c:v>20.14815134118027</c:v>
                </c:pt>
                <c:pt idx="139">
                  <c:v>20.187564604658711</c:v>
                </c:pt>
                <c:pt idx="140">
                  <c:v>20.61438115047471</c:v>
                </c:pt>
                <c:pt idx="141">
                  <c:v>21.395356192752544</c:v>
                </c:pt>
                <c:pt idx="142">
                  <c:v>21.586206378612523</c:v>
                </c:pt>
                <c:pt idx="143">
                  <c:v>22.009627221830087</c:v>
                </c:pt>
                <c:pt idx="144">
                  <c:v>23.010765838531878</c:v>
                </c:pt>
                <c:pt idx="145">
                  <c:v>23.610704059843087</c:v>
                </c:pt>
                <c:pt idx="146">
                  <c:v>24.593523856656887</c:v>
                </c:pt>
                <c:pt idx="147">
                  <c:v>25.139008215797539</c:v>
                </c:pt>
                <c:pt idx="148">
                  <c:v>25.42810681027921</c:v>
                </c:pt>
                <c:pt idx="149">
                  <c:v>26.191204295655691</c:v>
                </c:pt>
                <c:pt idx="150">
                  <c:v>27.336283747461756</c:v>
                </c:pt>
                <c:pt idx="151">
                  <c:v>27.900176608604401</c:v>
                </c:pt>
                <c:pt idx="152">
                  <c:v>28.798562295401464</c:v>
                </c:pt>
                <c:pt idx="153">
                  <c:v>29.276618429505127</c:v>
                </c:pt>
                <c:pt idx="154">
                  <c:v>29.9763296099703</c:v>
                </c:pt>
                <c:pt idx="155">
                  <c:v>30.193006594688853</c:v>
                </c:pt>
                <c:pt idx="156">
                  <c:v>31.695751639752185</c:v>
                </c:pt>
                <c:pt idx="157">
                  <c:v>31.817467484435184</c:v>
                </c:pt>
                <c:pt idx="158">
                  <c:v>33.232289698380335</c:v>
                </c:pt>
                <c:pt idx="159">
                  <c:v>33.427340074778122</c:v>
                </c:pt>
                <c:pt idx="160">
                  <c:v>34.009105463746252</c:v>
                </c:pt>
                <c:pt idx="161">
                  <c:v>34.888283993270427</c:v>
                </c:pt>
                <c:pt idx="162">
                  <c:v>35.11502730552219</c:v>
                </c:pt>
                <c:pt idx="163">
                  <c:v>35.534304899421223</c:v>
                </c:pt>
                <c:pt idx="164">
                  <c:v>36.684199708913056</c:v>
                </c:pt>
                <c:pt idx="165">
                  <c:v>37.655520538108213</c:v>
                </c:pt>
                <c:pt idx="166">
                  <c:v>37.714937347125087</c:v>
                </c:pt>
                <c:pt idx="167">
                  <c:v>38.812006249073264</c:v>
                </c:pt>
                <c:pt idx="168">
                  <c:v>37.27154460140283</c:v>
                </c:pt>
                <c:pt idx="169">
                  <c:v>39.045117810094361</c:v>
                </c:pt>
                <c:pt idx="170">
                  <c:v>39.770013074983126</c:v>
                </c:pt>
                <c:pt idx="171">
                  <c:v>40.860891286513329</c:v>
                </c:pt>
                <c:pt idx="172">
                  <c:v>42.22545616824052</c:v>
                </c:pt>
                <c:pt idx="173">
                  <c:v>42.661340982172966</c:v>
                </c:pt>
                <c:pt idx="174">
                  <c:v>42.995927172563349</c:v>
                </c:pt>
                <c:pt idx="175">
                  <c:v>44.636020190659643</c:v>
                </c:pt>
                <c:pt idx="176">
                  <c:v>46.18233216392639</c:v>
                </c:pt>
                <c:pt idx="177">
                  <c:v>48.547428369204951</c:v>
                </c:pt>
                <c:pt idx="178">
                  <c:v>49.711038819265255</c:v>
                </c:pt>
                <c:pt idx="179">
                  <c:v>51.283576326340906</c:v>
                </c:pt>
                <c:pt idx="180">
                  <c:v>52.280208932332307</c:v>
                </c:pt>
                <c:pt idx="181">
                  <c:v>55.467048642585389</c:v>
                </c:pt>
                <c:pt idx="182">
                  <c:v>58.616364393895978</c:v>
                </c:pt>
                <c:pt idx="183">
                  <c:v>60.021666031878596</c:v>
                </c:pt>
                <c:pt idx="184">
                  <c:v>60.647590628789281</c:v>
                </c:pt>
                <c:pt idx="185">
                  <c:v>60.094499098970125</c:v>
                </c:pt>
                <c:pt idx="186">
                  <c:v>60.564552838933466</c:v>
                </c:pt>
                <c:pt idx="187">
                  <c:v>61.344342431852354</c:v>
                </c:pt>
                <c:pt idx="188">
                  <c:v>61.331708142065281</c:v>
                </c:pt>
                <c:pt idx="189">
                  <c:v>64.751473604641419</c:v>
                </c:pt>
                <c:pt idx="190">
                  <c:v>65.647051398986491</c:v>
                </c:pt>
                <c:pt idx="191">
                  <c:v>65.691391662392888</c:v>
                </c:pt>
                <c:pt idx="192">
                  <c:v>62.035314114050699</c:v>
                </c:pt>
                <c:pt idx="193">
                  <c:v>60.606611296907218</c:v>
                </c:pt>
                <c:pt idx="194">
                  <c:v>63.032621564597235</c:v>
                </c:pt>
                <c:pt idx="195">
                  <c:v>64.847835172439417</c:v>
                </c:pt>
                <c:pt idx="196">
                  <c:v>67.0066891773332</c:v>
                </c:pt>
                <c:pt idx="197">
                  <c:v>66.533525888419163</c:v>
                </c:pt>
                <c:pt idx="198">
                  <c:v>67.760249686582981</c:v>
                </c:pt>
                <c:pt idx="199">
                  <c:v>68.610827418748684</c:v>
                </c:pt>
                <c:pt idx="200">
                  <c:v>68.361714506453055</c:v>
                </c:pt>
                <c:pt idx="201">
                  <c:v>69.099825213232052</c:v>
                </c:pt>
                <c:pt idx="202">
                  <c:v>67.81150440841418</c:v>
                </c:pt>
                <c:pt idx="203">
                  <c:v>68.658004090382448</c:v>
                </c:pt>
                <c:pt idx="204">
                  <c:v>70.372728827845947</c:v>
                </c:pt>
                <c:pt idx="205">
                  <c:v>70.657192724563643</c:v>
                </c:pt>
                <c:pt idx="206">
                  <c:v>70.976478981133297</c:v>
                </c:pt>
                <c:pt idx="207">
                  <c:v>72.286973408840126</c:v>
                </c:pt>
                <c:pt idx="208">
                  <c:v>74.902016926894788</c:v>
                </c:pt>
                <c:pt idx="209">
                  <c:v>74.667108646273178</c:v>
                </c:pt>
                <c:pt idx="210">
                  <c:v>76.675771556593034</c:v>
                </c:pt>
                <c:pt idx="211">
                  <c:v>76.96943927534474</c:v>
                </c:pt>
                <c:pt idx="212">
                  <c:v>76.889021135724747</c:v>
                </c:pt>
                <c:pt idx="213">
                  <c:v>81.360003676066583</c:v>
                </c:pt>
                <c:pt idx="214">
                  <c:v>81.869496722063317</c:v>
                </c:pt>
                <c:pt idx="215">
                  <c:v>79.999304634272221</c:v>
                </c:pt>
                <c:pt idx="216">
                  <c:v>79.124088826003742</c:v>
                </c:pt>
                <c:pt idx="217">
                  <c:v>76.77393208044623</c:v>
                </c:pt>
                <c:pt idx="218">
                  <c:v>74.069058999729293</c:v>
                </c:pt>
                <c:pt idx="219">
                  <c:v>77.578134208212205</c:v>
                </c:pt>
                <c:pt idx="220">
                  <c:v>76.235861060712423</c:v>
                </c:pt>
                <c:pt idx="221">
                  <c:v>77.699667152196611</c:v>
                </c:pt>
                <c:pt idx="222">
                  <c:v>77.219593010795577</c:v>
                </c:pt>
                <c:pt idx="223">
                  <c:v>80.295023302266316</c:v>
                </c:pt>
                <c:pt idx="224">
                  <c:v>79.033959808427511</c:v>
                </c:pt>
                <c:pt idx="225">
                  <c:v>75.263036588588179</c:v>
                </c:pt>
                <c:pt idx="226">
                  <c:v>76.140925890529346</c:v>
                </c:pt>
                <c:pt idx="227">
                  <c:v>76.691774806925622</c:v>
                </c:pt>
                <c:pt idx="228">
                  <c:v>80.202860707260243</c:v>
                </c:pt>
                <c:pt idx="229">
                  <c:v>82.429875387387654</c:v>
                </c:pt>
                <c:pt idx="230">
                  <c:v>84.585815270984867</c:v>
                </c:pt>
                <c:pt idx="231">
                  <c:v>86.657889927764131</c:v>
                </c:pt>
                <c:pt idx="232">
                  <c:v>84.96941673249647</c:v>
                </c:pt>
                <c:pt idx="233">
                  <c:v>86.641775172356205</c:v>
                </c:pt>
                <c:pt idx="234">
                  <c:v>86.674020657775657</c:v>
                </c:pt>
                <c:pt idx="235">
                  <c:v>84.984817874358981</c:v>
                </c:pt>
                <c:pt idx="236">
                  <c:v>84.837144069337185</c:v>
                </c:pt>
                <c:pt idx="237">
                  <c:v>86.495998737754789</c:v>
                </c:pt>
                <c:pt idx="238">
                  <c:v>86.992658410689273</c:v>
                </c:pt>
                <c:pt idx="239">
                  <c:v>87.06124018839273</c:v>
                </c:pt>
                <c:pt idx="240">
                  <c:v>86.781293846166335</c:v>
                </c:pt>
                <c:pt idx="241">
                  <c:v>81.970494545060774</c:v>
                </c:pt>
                <c:pt idx="242">
                  <c:v>81.332311578665994</c:v>
                </c:pt>
                <c:pt idx="243">
                  <c:v>86.329042206218872</c:v>
                </c:pt>
                <c:pt idx="244">
                  <c:v>88.445288804257416</c:v>
                </c:pt>
                <c:pt idx="245">
                  <c:v>92.683189502368123</c:v>
                </c:pt>
                <c:pt idx="246">
                  <c:v>94.648013355849841</c:v>
                </c:pt>
                <c:pt idx="247">
                  <c:v>97.437429356988545</c:v>
                </c:pt>
                <c:pt idx="248">
                  <c:v>95.515171978066988</c:v>
                </c:pt>
                <c:pt idx="249">
                  <c:v>97.275857062748301</c:v>
                </c:pt>
                <c:pt idx="250">
                  <c:v>100.24273958620577</c:v>
                </c:pt>
                <c:pt idx="251">
                  <c:v>101.84234906498703</c:v>
                </c:pt>
                <c:pt idx="252">
                  <c:v>105.86704066333624</c:v>
                </c:pt>
                <c:pt idx="253">
                  <c:v>106.13384477899052</c:v>
                </c:pt>
                <c:pt idx="254">
                  <c:v>106.62573081457515</c:v>
                </c:pt>
                <c:pt idx="255">
                  <c:v>109.81284354721008</c:v>
                </c:pt>
                <c:pt idx="256">
                  <c:v>107.97289861414909</c:v>
                </c:pt>
                <c:pt idx="257">
                  <c:v>109.56728995092112</c:v>
                </c:pt>
                <c:pt idx="258">
                  <c:v>109.4151223128564</c:v>
                </c:pt>
                <c:pt idx="259">
                  <c:v>110.81960688719593</c:v>
                </c:pt>
                <c:pt idx="260">
                  <c:v>110.65813381796015</c:v>
                </c:pt>
                <c:pt idx="261">
                  <c:v>112.34984479226252</c:v>
                </c:pt>
                <c:pt idx="262">
                  <c:v>110.90672070149775</c:v>
                </c:pt>
                <c:pt idx="263">
                  <c:v>114.66760198576902</c:v>
                </c:pt>
                <c:pt idx="264">
                  <c:v>114.08034148815358</c:v>
                </c:pt>
                <c:pt idx="265">
                  <c:v>111.9161072443775</c:v>
                </c:pt>
                <c:pt idx="266">
                  <c:v>115.04260704365386</c:v>
                </c:pt>
                <c:pt idx="267">
                  <c:v>120.74480049586866</c:v>
                </c:pt>
                <c:pt idx="268">
                  <c:v>120.99692836172396</c:v>
                </c:pt>
                <c:pt idx="269">
                  <c:v>118.95901731479485</c:v>
                </c:pt>
                <c:pt idx="270">
                  <c:v>123.6807655665568</c:v>
                </c:pt>
                <c:pt idx="271">
                  <c:v>124.47034387031292</c:v>
                </c:pt>
                <c:pt idx="272">
                  <c:v>124.47928592582906</c:v>
                </c:pt>
                <c:pt idx="273">
                  <c:v>125.3215523035165</c:v>
                </c:pt>
                <c:pt idx="274">
                  <c:v>128.43629579297371</c:v>
                </c:pt>
                <c:pt idx="275">
                  <c:v>127.88436917872879</c:v>
                </c:pt>
                <c:pt idx="276">
                  <c:v>132.47417994333307</c:v>
                </c:pt>
                <c:pt idx="277">
                  <c:v>133.55713774062252</c:v>
                </c:pt>
              </c:numCache>
            </c:numRef>
          </c:val>
          <c:smooth val="0"/>
          <c:extLst>
            <c:ext xmlns:c16="http://schemas.microsoft.com/office/drawing/2014/chart" uri="{C3380CC4-5D6E-409C-BE32-E72D297353CC}">
              <c16:uniqueId val="{00000000-500B-F049-93AC-A7E385C60C8B}"/>
            </c:ext>
          </c:extLst>
        </c:ser>
        <c:dLbls>
          <c:showLegendKey val="0"/>
          <c:showVal val="0"/>
          <c:showCatName val="0"/>
          <c:showSerName val="0"/>
          <c:showPercent val="0"/>
          <c:showBubbleSize val="0"/>
        </c:dLbls>
        <c:smooth val="0"/>
        <c:axId val="887277360"/>
        <c:axId val="887278192"/>
        <c:extLst>
          <c:ext xmlns:c15="http://schemas.microsoft.com/office/drawing/2012/chart" uri="{02D57815-91ED-43cb-92C2-25804820EDAC}">
            <c15:filteredLineSeries>
              <c15:ser>
                <c:idx val="7"/>
                <c:order val="0"/>
                <c:tx>
                  <c:strRef>
                    <c:extLst>
                      <c:ext uri="{02D57815-91ED-43cb-92C2-25804820EDAC}">
                        <c15:formulaRef>
                          <c15:sqref>'I:\Website\Fund Descriptors\[Presentation Data and Graphs NEW V2.xlsx]High Growth'!$B$2:$B$3</c15:sqref>
                        </c15:formulaRef>
                      </c:ext>
                    </c:extLst>
                    <c:strCache>
                      <c:ptCount val="1"/>
                    </c:strCache>
                  </c:strRef>
                </c:tx>
                <c:marker>
                  <c:symbol val="none"/>
                </c:marker>
                <c:cat>
                  <c:numRef>
                    <c:extLst>
                      <c:ext uri="{02D57815-91ED-43cb-92C2-25804820EDAC}">
                        <c15:formulaRef>
                          <c15:sqref>[Factsheets9.xlsx]Data_Growth!$B$3:$B$280</c15:sqref>
                        </c15:formulaRef>
                      </c:ext>
                    </c:extLst>
                    <c:numCache>
                      <c:formatCode>d\-mmm\-yy</c:formatCode>
                      <c:ptCount val="278"/>
                      <c:pt idx="0">
                        <c:v>36557</c:v>
                      </c:pt>
                      <c:pt idx="1">
                        <c:v>36584</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38045</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39506</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40967</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42428</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43889</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numCache>
                  </c:numRef>
                </c:cat>
                <c:val>
                  <c:numRef>
                    <c:extLst>
                      <c:ext uri="{02D57815-91ED-43cb-92C2-25804820EDAC}">
                        <c15:formulaRef>
                          <c15:sqref>'I:\Website\Fund Descriptors\[Presentation Data and Graphs NEW V2.xlsx]High Growth'!$B$4:$B$199</c15:sqref>
                        </c15:formulaRef>
                      </c:ext>
                    </c:extLst>
                    <c:numCache>
                      <c:formatCode>General</c:formatCode>
                      <c:ptCount val="196"/>
                    </c:numCache>
                  </c:numRef>
                </c:val>
                <c:smooth val="0"/>
                <c:extLst>
                  <c:ext xmlns:c16="http://schemas.microsoft.com/office/drawing/2014/chart" uri="{C3380CC4-5D6E-409C-BE32-E72D297353CC}">
                    <c16:uniqueId val="{00000001-500B-F049-93AC-A7E385C60C8B}"/>
                  </c:ext>
                </c:extLst>
              </c15:ser>
            </c15:filteredLineSeries>
            <c15:filteredLineSeries>
              <c15:ser>
                <c:idx val="10"/>
                <c:order val="2"/>
                <c:tx>
                  <c:strRef>
                    <c:extLst xmlns:c15="http://schemas.microsoft.com/office/drawing/2012/chart">
                      <c:ext xmlns:c15="http://schemas.microsoft.com/office/drawing/2012/chart" uri="{02D57815-91ED-43cb-92C2-25804820EDAC}">
                        <c15:formulaRef>
                          <c15:sqref>'I:\Website\Fund Descriptors\[Presentation Data and Graphs NEW V2.xlsx]High Growth'!$D$2:$D$3</c15:sqref>
                        </c15:formulaRef>
                      </c:ext>
                    </c:extLst>
                    <c:strCache>
                      <c:ptCount val="1"/>
                    </c:strCache>
                  </c:strRef>
                </c:tx>
                <c:marker>
                  <c:symbol val="none"/>
                </c:marker>
                <c:cat>
                  <c:numRef>
                    <c:extLst xmlns:c15="http://schemas.microsoft.com/office/drawing/2012/chart">
                      <c:ext xmlns:c15="http://schemas.microsoft.com/office/drawing/2012/chart" uri="{02D57815-91ED-43cb-92C2-25804820EDAC}">
                        <c15:formulaRef>
                          <c15:sqref>[Factsheets9.xlsx]Data_Growth!$B$3:$B$280</c15:sqref>
                        </c15:formulaRef>
                      </c:ext>
                    </c:extLst>
                    <c:numCache>
                      <c:formatCode>d\-mmm\-yy</c:formatCode>
                      <c:ptCount val="278"/>
                      <c:pt idx="0">
                        <c:v>36557</c:v>
                      </c:pt>
                      <c:pt idx="1">
                        <c:v>36584</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38045</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39506</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40967</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42428</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43889</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numCache>
                  </c:numRef>
                </c:cat>
                <c:val>
                  <c:numRef>
                    <c:extLst xmlns:c15="http://schemas.microsoft.com/office/drawing/2012/chart">
                      <c:ext xmlns:c15="http://schemas.microsoft.com/office/drawing/2012/chart" uri="{02D57815-91ED-43cb-92C2-25804820EDAC}">
                        <c15:formulaRef>
                          <c15:sqref>'I:\Website\Fund Descriptors\[Presentation Data and Graphs NEW V2.xlsx]High Growth'!$D$4:$D$199</c15:sqref>
                        </c15:formulaRef>
                      </c:ext>
                    </c:extLst>
                    <c:numCache>
                      <c:formatCode>General</c:formatCode>
                      <c:ptCount val="196"/>
                      <c:pt idx="0">
                        <c:v>3.27E-2</c:v>
                      </c:pt>
                      <c:pt idx="1">
                        <c:v>7.7000000000000002E-3</c:v>
                      </c:pt>
                      <c:pt idx="2">
                        <c:v>1.6392023422930002E-2</c:v>
                      </c:pt>
                      <c:pt idx="3">
                        <c:v>-7.0770384876156833E-2</c:v>
                      </c:pt>
                      <c:pt idx="4">
                        <c:v>0.17514290783540498</c:v>
                      </c:pt>
                      <c:pt idx="5">
                        <c:v>3.4252804525362057E-2</c:v>
                      </c:pt>
                      <c:pt idx="6">
                        <c:v>5.6666069720570089E-3</c:v>
                      </c:pt>
                      <c:pt idx="7">
                        <c:v>6.2321740263342917E-2</c:v>
                      </c:pt>
                      <c:pt idx="8">
                        <c:v>1.6153147366847476E-2</c:v>
                      </c:pt>
                      <c:pt idx="9">
                        <c:v>-5.9419128045801184E-4</c:v>
                      </c:pt>
                      <c:pt idx="10">
                        <c:v>6.0154645810170049E-2</c:v>
                      </c:pt>
                      <c:pt idx="11">
                        <c:v>0.12211359721878701</c:v>
                      </c:pt>
                      <c:pt idx="12">
                        <c:v>-3.1534709519469573E-2</c:v>
                      </c:pt>
                      <c:pt idx="13">
                        <c:v>-1.0930952600073818E-2</c:v>
                      </c:pt>
                      <c:pt idx="14">
                        <c:v>6.7149237441126441E-3</c:v>
                      </c:pt>
                      <c:pt idx="15">
                        <c:v>0.13445216406682836</c:v>
                      </c:pt>
                      <c:pt idx="16">
                        <c:v>5.219565010782401E-2</c:v>
                      </c:pt>
                      <c:pt idx="17">
                        <c:v>-6.0707661705017291E-3</c:v>
                      </c:pt>
                      <c:pt idx="18">
                        <c:v>8.4891046781047308E-2</c:v>
                      </c:pt>
                      <c:pt idx="19">
                        <c:v>-1.505344966725386E-3</c:v>
                      </c:pt>
                      <c:pt idx="20">
                        <c:v>-4.8062977842597165E-2</c:v>
                      </c:pt>
                      <c:pt idx="21">
                        <c:v>7.4773063289448327E-3</c:v>
                      </c:pt>
                      <c:pt idx="22">
                        <c:v>-1.4327200784195693E-2</c:v>
                      </c:pt>
                      <c:pt idx="23">
                        <c:v>1.3769043263944791E-3</c:v>
                      </c:pt>
                      <c:pt idx="24">
                        <c:v>-4.6944307988061151E-2</c:v>
                      </c:pt>
                      <c:pt idx="25">
                        <c:v>3.6878324035234389E-3</c:v>
                      </c:pt>
                      <c:pt idx="26">
                        <c:v>6.8011385502646293E-2</c:v>
                      </c:pt>
                      <c:pt idx="27">
                        <c:v>6.9350366935287733E-2</c:v>
                      </c:pt>
                      <c:pt idx="28">
                        <c:v>2.0209125339713641E-2</c:v>
                      </c:pt>
                      <c:pt idx="29">
                        <c:v>-1.502129969652144E-2</c:v>
                      </c:pt>
                      <c:pt idx="30">
                        <c:v>5.2204133180285828E-2</c:v>
                      </c:pt>
                      <c:pt idx="31">
                        <c:v>3.2564578900115659E-2</c:v>
                      </c:pt>
                      <c:pt idx="32">
                        <c:v>4.7860650556876383E-2</c:v>
                      </c:pt>
                      <c:pt idx="33">
                        <c:v>3.539708028542754E-2</c:v>
                      </c:pt>
                      <c:pt idx="34">
                        <c:v>1.7899730398516223E-2</c:v>
                      </c:pt>
                      <c:pt idx="35">
                        <c:v>-1.6467886362431239E-3</c:v>
                      </c:pt>
                      <c:pt idx="36">
                        <c:v>-7.4427721040246642E-3</c:v>
                      </c:pt>
                      <c:pt idx="37">
                        <c:v>-7.3250028709995751E-3</c:v>
                      </c:pt>
                      <c:pt idx="38">
                        <c:v>3.6621304588579262E-2</c:v>
                      </c:pt>
                      <c:pt idx="39">
                        <c:v>7.2832315547090909E-2</c:v>
                      </c:pt>
                      <c:pt idx="40">
                        <c:v>4.3733732097582578E-2</c:v>
                      </c:pt>
                      <c:pt idx="41">
                        <c:v>8.1066173860099511E-2</c:v>
                      </c:pt>
                      <c:pt idx="42">
                        <c:v>3.1857130952003931E-2</c:v>
                      </c:pt>
                      <c:pt idx="43">
                        <c:v>1.1914993922532702E-2</c:v>
                      </c:pt>
                      <c:pt idx="44">
                        <c:v>4.8468661204958075E-2</c:v>
                      </c:pt>
                      <c:pt idx="45">
                        <c:v>4.741897987545074E-2</c:v>
                      </c:pt>
                      <c:pt idx="46">
                        <c:v>3.5225659530438325E-2</c:v>
                      </c:pt>
                      <c:pt idx="47">
                        <c:v>3.4395648069377893E-2</c:v>
                      </c:pt>
                      <c:pt idx="48">
                        <c:v>3.4586585767250266E-2</c:v>
                      </c:pt>
                      <c:pt idx="49">
                        <c:v>3.7365638493604081E-2</c:v>
                      </c:pt>
                      <c:pt idx="50">
                        <c:v>2.1487600246579142E-3</c:v>
                      </c:pt>
                      <c:pt idx="51">
                        <c:v>1.0179258952004888E-2</c:v>
                      </c:pt>
                      <c:pt idx="52">
                        <c:v>6.1078644398855353E-2</c:v>
                      </c:pt>
                      <c:pt idx="53">
                        <c:v>3.751353623623932E-2</c:v>
                      </c:pt>
                      <c:pt idx="54">
                        <c:v>1.7819455268618611E-2</c:v>
                      </c:pt>
                      <c:pt idx="55">
                        <c:v>5.3314949097894804E-2</c:v>
                      </c:pt>
                      <c:pt idx="56">
                        <c:v>5.0137967689579455E-2</c:v>
                      </c:pt>
                      <c:pt idx="57">
                        <c:v>5.4082661935753062E-2</c:v>
                      </c:pt>
                      <c:pt idx="58">
                        <c:v>4.2116037246946458E-2</c:v>
                      </c:pt>
                      <c:pt idx="59">
                        <c:v>1.9068116611526964E-2</c:v>
                      </c:pt>
                      <c:pt idx="60">
                        <c:v>1.5358785638615258E-2</c:v>
                      </c:pt>
                      <c:pt idx="61">
                        <c:v>-6.3652950396915209E-3</c:v>
                      </c:pt>
                      <c:pt idx="62">
                        <c:v>-5.1155644915376053E-3</c:v>
                      </c:pt>
                      <c:pt idx="63">
                        <c:v>3.5083362611596947E-2</c:v>
                      </c:pt>
                      <c:pt idx="64">
                        <c:v>3.3260732988974473E-2</c:v>
                      </c:pt>
                      <c:pt idx="65">
                        <c:v>5.617150981621255E-2</c:v>
                      </c:pt>
                      <c:pt idx="66">
                        <c:v>3.8010032733145183E-2</c:v>
                      </c:pt>
                      <c:pt idx="67">
                        <c:v>2.1736825659422809E-2</c:v>
                      </c:pt>
                      <c:pt idx="68">
                        <c:v>1.9605689478641164E-3</c:v>
                      </c:pt>
                      <c:pt idx="69">
                        <c:v>6.8978182224876949E-2</c:v>
                      </c:pt>
                      <c:pt idx="70">
                        <c:v>5.5919262707545991E-2</c:v>
                      </c:pt>
                      <c:pt idx="71">
                        <c:v>7.2617226306906257E-2</c:v>
                      </c:pt>
                      <c:pt idx="72">
                        <c:v>4.013657916766844E-2</c:v>
                      </c:pt>
                      <c:pt idx="73">
                        <c:v>4.5830017257747491E-2</c:v>
                      </c:pt>
                      <c:pt idx="74">
                        <c:v>3.8025645291219989E-2</c:v>
                      </c:pt>
                      <c:pt idx="75">
                        <c:v>-7.5257866285209918E-3</c:v>
                      </c:pt>
                      <c:pt idx="76">
                        <c:v>-8.8277369013304297E-3</c:v>
                      </c:pt>
                      <c:pt idx="77">
                        <c:v>-1.6502931719156733E-3</c:v>
                      </c:pt>
                      <c:pt idx="78">
                        <c:v>1.9851309230549896E-2</c:v>
                      </c:pt>
                      <c:pt idx="79">
                        <c:v>1.4323887759733145E-2</c:v>
                      </c:pt>
                      <c:pt idx="80">
                        <c:v>4.8753986623188084E-2</c:v>
                      </c:pt>
                      <c:pt idx="81">
                        <c:v>4.6165219968481663E-2</c:v>
                      </c:pt>
                      <c:pt idx="82">
                        <c:v>3.7888217350981135E-2</c:v>
                      </c:pt>
                      <c:pt idx="83">
                        <c:v>4.8709060644063218E-2</c:v>
                      </c:pt>
                      <c:pt idx="84">
                        <c:v>1.8697781509016353E-2</c:v>
                      </c:pt>
                      <c:pt idx="85">
                        <c:v>5.6635853870663055E-2</c:v>
                      </c:pt>
                      <c:pt idx="86">
                        <c:v>7.4138161874634401E-2</c:v>
                      </c:pt>
                      <c:pt idx="87">
                        <c:v>5.2383596625913187E-2</c:v>
                      </c:pt>
                      <c:pt idx="88">
                        <c:v>3.4088838245514008E-3</c:v>
                      </c:pt>
                      <c:pt idx="89">
                        <c:v>2.2503158700686532E-2</c:v>
                      </c:pt>
                      <c:pt idx="90">
                        <c:v>3.0249815232869404E-2</c:v>
                      </c:pt>
                      <c:pt idx="91">
                        <c:v>5.4306934919838845E-2</c:v>
                      </c:pt>
                      <c:pt idx="92">
                        <c:v>2.2422283649472519E-3</c:v>
                      </c:pt>
                      <c:pt idx="93">
                        <c:v>2.1078587868724963E-2</c:v>
                      </c:pt>
                      <c:pt idx="94">
                        <c:v>9.6873480189976213E-3</c:v>
                      </c:pt>
                      <c:pt idx="95">
                        <c:v>-2.7409798388199569E-2</c:v>
                      </c:pt>
                      <c:pt idx="96">
                        <c:v>5.8431384845576417E-2</c:v>
                      </c:pt>
                      <c:pt idx="97">
                        <c:v>-8.4455658878571649E-3</c:v>
                      </c:pt>
                      <c:pt idx="98">
                        <c:v>7.3134916570716246E-3</c:v>
                      </c:pt>
                      <c:pt idx="99">
                        <c:v>1.4221637483875726E-2</c:v>
                      </c:pt>
                      <c:pt idx="100">
                        <c:v>-3.0107860191918023E-2</c:v>
                      </c:pt>
                      <c:pt idx="101">
                        <c:v>-7.8994864224515848E-2</c:v>
                      </c:pt>
                      <c:pt idx="102">
                        <c:v>5.7696526979912344E-2</c:v>
                      </c:pt>
                      <c:pt idx="103">
                        <c:v>-5.159163084907592E-2</c:v>
                      </c:pt>
                      <c:pt idx="104">
                        <c:v>-4.4373189226432075E-3</c:v>
                      </c:pt>
                      <c:pt idx="105">
                        <c:v>-4.6568039284195173E-2</c:v>
                      </c:pt>
                      <c:pt idx="106">
                        <c:v>-7.6068050159601164E-3</c:v>
                      </c:pt>
                      <c:pt idx="107">
                        <c:v>2.8201017937681261E-3</c:v>
                      </c:pt>
                      <c:pt idx="108">
                        <c:v>-2.2673919665342823E-2</c:v>
                      </c:pt>
                      <c:pt idx="109">
                        <c:v>8.1378527497546482E-3</c:v>
                      </c:pt>
                      <c:pt idx="110">
                        <c:v>4.6741812674680583E-2</c:v>
                      </c:pt>
                      <c:pt idx="111">
                        <c:v>2.3909561085495135E-2</c:v>
                      </c:pt>
                      <c:pt idx="112">
                        <c:v>3.7815518939113169E-2</c:v>
                      </c:pt>
                      <c:pt idx="113">
                        <c:v>4.117706252567066E-2</c:v>
                      </c:pt>
                      <c:pt idx="114">
                        <c:v>1.2180136240909079E-2</c:v>
                      </c:pt>
                      <c:pt idx="115">
                        <c:v>1.5193056678453942E-2</c:v>
                      </c:pt>
                      <c:pt idx="116">
                        <c:v>2.1935883710597848E-2</c:v>
                      </c:pt>
                      <c:pt idx="117">
                        <c:v>-6.9673953124258503E-3</c:v>
                      </c:pt>
                      <c:pt idx="118">
                        <c:v>3.1369546374795387E-2</c:v>
                      </c:pt>
                      <c:pt idx="119">
                        <c:v>1.2674301080675354E-2</c:v>
                      </c:pt>
                      <c:pt idx="120">
                        <c:v>1.6434768489400176E-2</c:v>
                      </c:pt>
                      <c:pt idx="121">
                        <c:v>1.2322679088729638E-2</c:v>
                      </c:pt>
                      <c:pt idx="122">
                        <c:v>8.6383384208952307E-3</c:v>
                      </c:pt>
                      <c:pt idx="123">
                        <c:v>-7.6640223120526541E-3</c:v>
                      </c:pt>
                      <c:pt idx="124">
                        <c:v>1.9552797479100548E-2</c:v>
                      </c:pt>
                      <c:pt idx="125">
                        <c:v>1.2252159548952424E-2</c:v>
                      </c:pt>
                      <c:pt idx="126">
                        <c:v>1.1862253830922098E-2</c:v>
                      </c:pt>
                      <c:pt idx="127">
                        <c:v>2.5773302983119528E-2</c:v>
                      </c:pt>
                      <c:pt idx="128">
                        <c:v>2.3928444281163141E-2</c:v>
                      </c:pt>
                      <c:pt idx="129">
                        <c:v>6.1281958314360896E-3</c:v>
                      </c:pt>
                      <c:pt idx="130">
                        <c:v>1.487389070288514E-2</c:v>
                      </c:pt>
                      <c:pt idx="131">
                        <c:v>5.9168775189784029E-3</c:v>
                      </c:pt>
                      <c:pt idx="132">
                        <c:v>4.8500299834164373E-3</c:v>
                      </c:pt>
                      <c:pt idx="133">
                        <c:v>-8.3305755984852681E-4</c:v>
                      </c:pt>
                      <c:pt idx="134">
                        <c:v>1.7664236231563324E-2</c:v>
                      </c:pt>
                      <c:pt idx="135">
                        <c:v>1.3101473036619682E-2</c:v>
                      </c:pt>
                      <c:pt idx="136">
                        <c:v>-5.8880766036106813E-5</c:v>
                      </c:pt>
                      <c:pt idx="137">
                        <c:v>3.3756006335246003E-3</c:v>
                      </c:pt>
                      <c:pt idx="138">
                        <c:v>1.9561726935157786E-3</c:v>
                      </c:pt>
                      <c:pt idx="139">
                        <c:v>2.1142547611587625E-2</c:v>
                      </c:pt>
                      <c:pt idx="140">
                        <c:v>3.7884961793279492E-2</c:v>
                      </c:pt>
                      <c:pt idx="141">
                        <c:v>8.9201686637321309E-3</c:v>
                      </c:pt>
                      <c:pt idx="142">
                        <c:v>1.9615343047821865E-2</c:v>
                      </c:pt>
                      <c:pt idx="143">
                        <c:v>4.548639586720582E-2</c:v>
                      </c:pt>
                      <c:pt idx="144">
                        <c:v>2.6072066680484118E-2</c:v>
                      </c:pt>
                      <c:pt idx="145">
                        <c:v>4.1626026666666593E-2</c:v>
                      </c:pt>
                      <c:pt idx="146">
                        <c:v>2.2179999999999998E-2</c:v>
                      </c:pt>
                      <c:pt idx="147">
                        <c:v>1.15E-2</c:v>
                      </c:pt>
                      <c:pt idx="148">
                        <c:v>3.0009999999999998E-2</c:v>
                      </c:pt>
                      <c:pt idx="149">
                        <c:v>4.3720000000000002E-2</c:v>
                      </c:pt>
                      <c:pt idx="150">
                        <c:v>2.0628000000000001E-2</c:v>
                      </c:pt>
                      <c:pt idx="151">
                        <c:v>3.2199999999999999E-2</c:v>
                      </c:pt>
                      <c:pt idx="152">
                        <c:v>1.66E-2</c:v>
                      </c:pt>
                      <c:pt idx="153">
                        <c:v>2.3900000000000001E-2</c:v>
                      </c:pt>
                      <c:pt idx="154">
                        <c:v>7.2282693557814692E-3</c:v>
                      </c:pt>
                      <c:pt idx="155">
                        <c:v>4.9771295228600243E-2</c:v>
                      </c:pt>
                      <c:pt idx="156">
                        <c:v>3.8401311969629148E-3</c:v>
                      </c:pt>
                      <c:pt idx="157">
                        <c:v>4.4466839311999573E-2</c:v>
                      </c:pt>
                      <c:pt idx="158">
                        <c:v>5.8693029631147198E-3</c:v>
                      </c:pt>
                      <c:pt idx="159">
                        <c:v>1.7403879209853423E-2</c:v>
                      </c:pt>
                      <c:pt idx="160">
                        <c:v>2.585126887448963E-2</c:v>
                      </c:pt>
                      <c:pt idx="161">
                        <c:v>6.4991248149521841E-3</c:v>
                      </c:pt>
                      <c:pt idx="162">
                        <c:v>1.1940118691950996E-2</c:v>
                      </c:pt>
                      <c:pt idx="163">
                        <c:v>3.2360132349473991E-2</c:v>
                      </c:pt>
                      <c:pt idx="164">
                        <c:v>2.6477907025436842E-2</c:v>
                      </c:pt>
                      <c:pt idx="165">
                        <c:v>1.5779043329580134E-3</c:v>
                      </c:pt>
                      <c:pt idx="166">
                        <c:v>2.9088445563381082E-2</c:v>
                      </c:pt>
                      <c:pt idx="167">
                        <c:v>-3.9690338030573091E-2</c:v>
                      </c:pt>
                      <c:pt idx="168">
                        <c:v>4.758518134031875E-2</c:v>
                      </c:pt>
                      <c:pt idx="169">
                        <c:v>1.8565580168421469E-2</c:v>
                      </c:pt>
                      <c:pt idx="170">
                        <c:v>2.7429666906908956E-2</c:v>
                      </c:pt>
                      <c:pt idx="171">
                        <c:v>3.3395377309784369E-2</c:v>
                      </c:pt>
                      <c:pt idx="172">
                        <c:v>1.0322797039675091E-2</c:v>
                      </c:pt>
                      <c:pt idx="173">
                        <c:v>7.8428427866390482E-3</c:v>
                      </c:pt>
                      <c:pt idx="174">
                        <c:v>3.8145311101533297E-2</c:v>
                      </c:pt>
                      <c:pt idx="175">
                        <c:v>3.4642693651042E-2</c:v>
                      </c:pt>
                      <c:pt idx="176">
                        <c:v>5.1212143139145461E-2</c:v>
                      </c:pt>
                      <c:pt idx="177">
                        <c:v>2.3968529109533954E-2</c:v>
                      </c:pt>
                      <c:pt idx="178">
                        <c:v>3.1633567602417978E-2</c:v>
                      </c:pt>
                      <c:pt idx="179">
                        <c:v>1.9433757888673187E-2</c:v>
                      </c:pt>
                      <c:pt idx="180">
                        <c:v>6.0956904636282117E-2</c:v>
                      </c:pt>
                      <c:pt idx="181">
                        <c:v>5.677813816278432E-2</c:v>
                      </c:pt>
                      <c:pt idx="182">
                        <c:v>2.3974561583846032E-2</c:v>
                      </c:pt>
                      <c:pt idx="183">
                        <c:v>1.0428310946554609E-2</c:v>
                      </c:pt>
                      <c:pt idx="184">
                        <c:v>-9.119760967991497E-3</c:v>
                      </c:pt>
                      <c:pt idx="185">
                        <c:v>7.821909609217359E-3</c:v>
                      </c:pt>
                      <c:pt idx="186">
                        <c:v>1.2875346326632231E-2</c:v>
                      </c:pt>
                      <c:pt idx="187">
                        <c:v>-2.0595688675129065E-4</c:v>
                      </c:pt>
                      <c:pt idx="188">
                        <c:v>5.5758523057189091E-2</c:v>
                      </c:pt>
                      <c:pt idx="189">
                        <c:v>1.3831002516070612E-2</c:v>
                      </c:pt>
                      <c:pt idx="190">
                        <c:v>6.7543419638016466E-4</c:v>
                      </c:pt>
                      <c:pt idx="191">
                        <c:v>-5.5655352334927466E-2</c:v>
                      </c:pt>
                      <c:pt idx="192">
                        <c:v>-2.3030476069111905E-2</c:v>
                      </c:pt>
                      <c:pt idx="193">
                        <c:v>4.0028805699186432E-2</c:v>
                      </c:pt>
                      <c:pt idx="194">
                        <c:v>2.8798002729141015E-2</c:v>
                      </c:pt>
                      <c:pt idx="195">
                        <c:v>3.3291072850051062E-2</c:v>
                      </c:pt>
                    </c:numCache>
                  </c:numRef>
                </c:val>
                <c:smooth val="0"/>
                <c:extLst xmlns:c15="http://schemas.microsoft.com/office/drawing/2012/chart">
                  <c:ext xmlns:c16="http://schemas.microsoft.com/office/drawing/2014/chart" uri="{C3380CC4-5D6E-409C-BE32-E72D297353CC}">
                    <c16:uniqueId val="{00000002-500B-F049-93AC-A7E385C60C8B}"/>
                  </c:ext>
                </c:extLst>
              </c15:ser>
            </c15:filteredLineSeries>
            <c15:filteredLineSeries>
              <c15:ser>
                <c:idx val="11"/>
                <c:order val="3"/>
                <c:tx>
                  <c:strRef>
                    <c:extLst xmlns:c15="http://schemas.microsoft.com/office/drawing/2012/chart">
                      <c:ext xmlns:c15="http://schemas.microsoft.com/office/drawing/2012/chart" uri="{02D57815-91ED-43cb-92C2-25804820EDAC}">
                        <c15:formulaRef>
                          <c15:sqref>'I:\Website\Fund Descriptors\[Presentation Data and Graphs NEW V2.xlsx]High Growth'!$G$2:$G$3</c15:sqref>
                        </c15:formulaRef>
                      </c:ext>
                    </c:extLst>
                    <c:strCache>
                      <c:ptCount val="1"/>
                    </c:strCache>
                  </c:strRef>
                </c:tx>
                <c:marker>
                  <c:symbol val="none"/>
                </c:marker>
                <c:cat>
                  <c:numRef>
                    <c:extLst xmlns:c15="http://schemas.microsoft.com/office/drawing/2012/chart">
                      <c:ext xmlns:c15="http://schemas.microsoft.com/office/drawing/2012/chart" uri="{02D57815-91ED-43cb-92C2-25804820EDAC}">
                        <c15:formulaRef>
                          <c15:sqref>[Factsheets9.xlsx]Data_Growth!$B$3:$B$280</c15:sqref>
                        </c15:formulaRef>
                      </c:ext>
                    </c:extLst>
                    <c:numCache>
                      <c:formatCode>d\-mmm\-yy</c:formatCode>
                      <c:ptCount val="278"/>
                      <c:pt idx="0">
                        <c:v>36557</c:v>
                      </c:pt>
                      <c:pt idx="1">
                        <c:v>36584</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38045</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39506</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40967</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42428</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43889</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numCache>
                  </c:numRef>
                </c:cat>
                <c:val>
                  <c:numRef>
                    <c:extLst xmlns:c15="http://schemas.microsoft.com/office/drawing/2012/chart">
                      <c:ext xmlns:c15="http://schemas.microsoft.com/office/drawing/2012/chart" uri="{02D57815-91ED-43cb-92C2-25804820EDAC}">
                        <c15:formulaRef>
                          <c15:sqref>'I:\Website\Fund Descriptors\[Presentation Data and Graphs NEW V2.xlsx]High Growth'!$G$4:$G$199</c15:sqref>
                        </c15:formulaRef>
                      </c:ext>
                    </c:extLst>
                    <c:numCache>
                      <c:formatCode>General</c:formatCode>
                      <c:ptCount val="196"/>
                    </c:numCache>
                  </c:numRef>
                </c:val>
                <c:smooth val="0"/>
                <c:extLst xmlns:c15="http://schemas.microsoft.com/office/drawing/2012/chart">
                  <c:ext xmlns:c16="http://schemas.microsoft.com/office/drawing/2014/chart" uri="{C3380CC4-5D6E-409C-BE32-E72D297353CC}">
                    <c16:uniqueId val="{00000003-500B-F049-93AC-A7E385C60C8B}"/>
                  </c:ext>
                </c:extLst>
              </c15:ser>
            </c15:filteredLineSeries>
            <c15:filteredLineSeries>
              <c15:ser>
                <c:idx val="13"/>
                <c:order val="4"/>
                <c:tx>
                  <c:strRef>
                    <c:extLst xmlns:c15="http://schemas.microsoft.com/office/drawing/2012/chart">
                      <c:ext xmlns:c15="http://schemas.microsoft.com/office/drawing/2012/chart" uri="{02D57815-91ED-43cb-92C2-25804820EDAC}">
                        <c15:formulaRef>
                          <c15:sqref>'I:\Website\Fund Descriptors\[Presentation Data and Graphs NEW V2.xlsx]High Growth'!$I$2:$I$3</c15:sqref>
                        </c15:formulaRef>
                      </c:ext>
                    </c:extLst>
                    <c:strCache>
                      <c:ptCount val="1"/>
                    </c:strCache>
                  </c:strRef>
                </c:tx>
                <c:marker>
                  <c:symbol val="none"/>
                </c:marker>
                <c:cat>
                  <c:numRef>
                    <c:extLst xmlns:c15="http://schemas.microsoft.com/office/drawing/2012/chart">
                      <c:ext xmlns:c15="http://schemas.microsoft.com/office/drawing/2012/chart" uri="{02D57815-91ED-43cb-92C2-25804820EDAC}">
                        <c15:formulaRef>
                          <c15:sqref>[Factsheets9.xlsx]Data_Growth!$B$3:$B$280</c15:sqref>
                        </c15:formulaRef>
                      </c:ext>
                    </c:extLst>
                    <c:numCache>
                      <c:formatCode>d\-mmm\-yy</c:formatCode>
                      <c:ptCount val="278"/>
                      <c:pt idx="0">
                        <c:v>36557</c:v>
                      </c:pt>
                      <c:pt idx="1">
                        <c:v>36584</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38045</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39506</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40967</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42428</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43889</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numCache>
                  </c:numRef>
                </c:cat>
                <c:val>
                  <c:numRef>
                    <c:extLst xmlns:c15="http://schemas.microsoft.com/office/drawing/2012/chart">
                      <c:ext xmlns:c15="http://schemas.microsoft.com/office/drawing/2012/chart" uri="{02D57815-91ED-43cb-92C2-25804820EDAC}">
                        <c15:formulaRef>
                          <c15:sqref>'I:\Website\Fund Descriptors\[Presentation Data and Graphs NEW V2.xlsx]High Growth'!$I$4:$I$199</c15:sqref>
                        </c15:formulaRef>
                      </c:ext>
                    </c:extLst>
                    <c:numCache>
                      <c:formatCode>General</c:formatCode>
                      <c:ptCount val="196"/>
                      <c:pt idx="0">
                        <c:v>-6.2563502831274875E-2</c:v>
                      </c:pt>
                      <c:pt idx="1">
                        <c:v>4.1575701026117518E-3</c:v>
                      </c:pt>
                      <c:pt idx="2">
                        <c:v>-6.6833513014015189E-2</c:v>
                      </c:pt>
                      <c:pt idx="3">
                        <c:v>-1.0934057319216706E-2</c:v>
                      </c:pt>
                      <c:pt idx="4">
                        <c:v>5.4661427045788358E-2</c:v>
                      </c:pt>
                      <c:pt idx="5">
                        <c:v>6.7743870682779317E-3</c:v>
                      </c:pt>
                      <c:pt idx="6">
                        <c:v>9.7084403398189911E-2</c:v>
                      </c:pt>
                      <c:pt idx="7">
                        <c:v>-2.5697283682397876E-2</c:v>
                      </c:pt>
                      <c:pt idx="8">
                        <c:v>-1.4984292834493984E-2</c:v>
                      </c:pt>
                      <c:pt idx="9">
                        <c:v>-4.0801882685413848E-2</c:v>
                      </c:pt>
                      <c:pt idx="10">
                        <c:v>5.8715822370340565E-2</c:v>
                      </c:pt>
                      <c:pt idx="11">
                        <c:v>9.53034782970823E-2</c:v>
                      </c:pt>
                      <c:pt idx="12">
                        <c:v>-2.9175514932742175E-3</c:v>
                      </c:pt>
                      <c:pt idx="13">
                        <c:v>-9.2246370147392343E-2</c:v>
                      </c:pt>
                      <c:pt idx="14">
                        <c:v>9.9896958674745129E-2</c:v>
                      </c:pt>
                      <c:pt idx="15">
                        <c:v>4.139450192588745E-2</c:v>
                      </c:pt>
                      <c:pt idx="16">
                        <c:v>-1.9525612400090653E-2</c:v>
                      </c:pt>
                      <c:pt idx="17">
                        <c:v>-6.973359384282285E-2</c:v>
                      </c:pt>
                      <c:pt idx="18">
                        <c:v>5.0935370227802368E-2</c:v>
                      </c:pt>
                      <c:pt idx="19">
                        <c:v>-0.10002002988729242</c:v>
                      </c:pt>
                      <c:pt idx="20">
                        <c:v>5.9470834109581761E-2</c:v>
                      </c:pt>
                      <c:pt idx="21">
                        <c:v>0.10981871739102211</c:v>
                      </c:pt>
                      <c:pt idx="22">
                        <c:v>0.11033744999500228</c:v>
                      </c:pt>
                      <c:pt idx="23">
                        <c:v>-1.1756728802261751E-2</c:v>
                      </c:pt>
                      <c:pt idx="24">
                        <c:v>5.2408585394595475E-2</c:v>
                      </c:pt>
                      <c:pt idx="25">
                        <c:v>1.2869576747835065E-2</c:v>
                      </c:pt>
                      <c:pt idx="26">
                        <c:v>-6.6912254033812957E-4</c:v>
                      </c:pt>
                      <c:pt idx="27">
                        <c:v>1.7548935055294201E-2</c:v>
                      </c:pt>
                      <c:pt idx="28">
                        <c:v>-4.7142517402740558E-2</c:v>
                      </c:pt>
                      <c:pt idx="29">
                        <c:v>-0.13137543442186672</c:v>
                      </c:pt>
                      <c:pt idx="30">
                        <c:v>5.1051917000084046E-2</c:v>
                      </c:pt>
                      <c:pt idx="31">
                        <c:v>-1.5421020142207142E-2</c:v>
                      </c:pt>
                      <c:pt idx="32">
                        <c:v>-6.0026239710201379E-3</c:v>
                      </c:pt>
                      <c:pt idx="33">
                        <c:v>2.1527355978133933E-2</c:v>
                      </c:pt>
                      <c:pt idx="34">
                        <c:v>-2.8460351037676523E-2</c:v>
                      </c:pt>
                      <c:pt idx="35">
                        <c:v>-4.9690464421062397E-2</c:v>
                      </c:pt>
                      <c:pt idx="36">
                        <c:v>-4.3062023184385345E-2</c:v>
                      </c:pt>
                      <c:pt idx="37">
                        <c:v>-7.932234977415964E-2</c:v>
                      </c:pt>
                      <c:pt idx="38">
                        <c:v>-1.6615592229188403E-2</c:v>
                      </c:pt>
                      <c:pt idx="39">
                        <c:v>0.1406598433300934</c:v>
                      </c:pt>
                      <c:pt idx="40">
                        <c:v>-2.2169031029124375E-2</c:v>
                      </c:pt>
                      <c:pt idx="41">
                        <c:v>5.6826483140451467E-2</c:v>
                      </c:pt>
                      <c:pt idx="42">
                        <c:v>5.1357611476940734E-2</c:v>
                      </c:pt>
                      <c:pt idx="43">
                        <c:v>-2.8605702685245094E-2</c:v>
                      </c:pt>
                      <c:pt idx="44">
                        <c:v>9.7796143250688639E-2</c:v>
                      </c:pt>
                      <c:pt idx="45">
                        <c:v>-2.2606325444555209E-3</c:v>
                      </c:pt>
                      <c:pt idx="46">
                        <c:v>6.9262708281387253E-2</c:v>
                      </c:pt>
                      <c:pt idx="47">
                        <c:v>4.6394679211614775E-2</c:v>
                      </c:pt>
                      <c:pt idx="48">
                        <c:v>4.7864506627393055E-3</c:v>
                      </c:pt>
                      <c:pt idx="49">
                        <c:v>-1.3924514474166316E-2</c:v>
                      </c:pt>
                      <c:pt idx="50">
                        <c:v>-2.3646071700991644E-2</c:v>
                      </c:pt>
                      <c:pt idx="51">
                        <c:v>3.0649038461538769E-3</c:v>
                      </c:pt>
                      <c:pt idx="52">
                        <c:v>-2.7140375052423504E-2</c:v>
                      </c:pt>
                      <c:pt idx="53">
                        <c:v>2.15235866486021E-2</c:v>
                      </c:pt>
                      <c:pt idx="54">
                        <c:v>8.7465460939462503E-2</c:v>
                      </c:pt>
                      <c:pt idx="55">
                        <c:v>5.7128337799131623E-2</c:v>
                      </c:pt>
                      <c:pt idx="56">
                        <c:v>-6.1356664015455031E-3</c:v>
                      </c:pt>
                      <c:pt idx="57">
                        <c:v>7.2578730289945659E-2</c:v>
                      </c:pt>
                      <c:pt idx="58">
                        <c:v>1.443868682562055E-2</c:v>
                      </c:pt>
                      <c:pt idx="59">
                        <c:v>1.3546170943624869E-2</c:v>
                      </c:pt>
                      <c:pt idx="60">
                        <c:v>5.4552993995263366E-2</c:v>
                      </c:pt>
                      <c:pt idx="61">
                        <c:v>-8.741549583339725E-3</c:v>
                      </c:pt>
                      <c:pt idx="62">
                        <c:v>-5.1706513281357225E-2</c:v>
                      </c:pt>
                      <c:pt idx="63">
                        <c:v>9.8416835601892183E-2</c:v>
                      </c:pt>
                      <c:pt idx="64">
                        <c:v>2.9580641853788503E-2</c:v>
                      </c:pt>
                      <c:pt idx="65">
                        <c:v>7.1709548231980058E-2</c:v>
                      </c:pt>
                      <c:pt idx="66">
                        <c:v>2.0536034301947392E-2</c:v>
                      </c:pt>
                      <c:pt idx="67">
                        <c:v>9.9787975753791835E-2</c:v>
                      </c:pt>
                      <c:pt idx="68">
                        <c:v>-2.3743487542800423E-2</c:v>
                      </c:pt>
                      <c:pt idx="69">
                        <c:v>2.1413341086961912E-2</c:v>
                      </c:pt>
                      <c:pt idx="70">
                        <c:v>8.0465427976680992E-2</c:v>
                      </c:pt>
                      <c:pt idx="71">
                        <c:v>9.2377612014029609E-2</c:v>
                      </c:pt>
                      <c:pt idx="72">
                        <c:v>-3.2223377902390271E-2</c:v>
                      </c:pt>
                      <c:pt idx="73">
                        <c:v>7.1265394280492833E-2</c:v>
                      </c:pt>
                      <c:pt idx="74">
                        <c:v>4.2276935007027561E-2</c:v>
                      </c:pt>
                      <c:pt idx="75">
                        <c:v>-2.6700394786401516E-2</c:v>
                      </c:pt>
                      <c:pt idx="76">
                        <c:v>3.3720158042338966E-2</c:v>
                      </c:pt>
                      <c:pt idx="77">
                        <c:v>-1.459081476551638E-2</c:v>
                      </c:pt>
                      <c:pt idx="78">
                        <c:v>5.4429394217961447E-2</c:v>
                      </c:pt>
                      <c:pt idx="79">
                        <c:v>2.3379014932144893E-2</c:v>
                      </c:pt>
                      <c:pt idx="80">
                        <c:v>4.5724617838685866E-2</c:v>
                      </c:pt>
                      <c:pt idx="81">
                        <c:v>2.675057046547491E-2</c:v>
                      </c:pt>
                      <c:pt idx="82">
                        <c:v>4.1578114310465653E-2</c:v>
                      </c:pt>
                      <c:pt idx="83">
                        <c:v>2.2324135250680222E-2</c:v>
                      </c:pt>
                      <c:pt idx="84">
                        <c:v>1.5012697495476068E-2</c:v>
                      </c:pt>
                      <c:pt idx="85">
                        <c:v>6.373949878835794E-2</c:v>
                      </c:pt>
                      <c:pt idx="86">
                        <c:v>3.4787384995651482E-2</c:v>
                      </c:pt>
                      <c:pt idx="87">
                        <c:v>1.7489477391277708E-2</c:v>
                      </c:pt>
                      <c:pt idx="88">
                        <c:v>-9.500687219719639E-3</c:v>
                      </c:pt>
                      <c:pt idx="89">
                        <c:v>9.5783112191498709E-3</c:v>
                      </c:pt>
                      <c:pt idx="90">
                        <c:v>6.7251452210002061E-3</c:v>
                      </c:pt>
                      <c:pt idx="91">
                        <c:v>4.9940539068157319E-2</c:v>
                      </c:pt>
                      <c:pt idx="92">
                        <c:v>4.7938444405072334E-2</c:v>
                      </c:pt>
                      <c:pt idx="93">
                        <c:v>-3.1905900538608312E-2</c:v>
                      </c:pt>
                      <c:pt idx="94">
                        <c:v>-4.3563819170700069E-2</c:v>
                      </c:pt>
                      <c:pt idx="95">
                        <c:v>-5.6089759265961714E-2</c:v>
                      </c:pt>
                      <c:pt idx="96">
                        <c:v>0.12452458676615374</c:v>
                      </c:pt>
                      <c:pt idx="97">
                        <c:v>-3.0402447678115507E-2</c:v>
                      </c:pt>
                      <c:pt idx="98">
                        <c:v>4.1931211902317855E-2</c:v>
                      </c:pt>
                      <c:pt idx="99">
                        <c:v>3.7242566234176877E-2</c:v>
                      </c:pt>
                      <c:pt idx="100">
                        <c:v>-4.3603551839680676E-2</c:v>
                      </c:pt>
                      <c:pt idx="101">
                        <c:v>-8.7170684608193216E-2</c:v>
                      </c:pt>
                      <c:pt idx="102">
                        <c:v>3.122838357857205E-3</c:v>
                      </c:pt>
                      <c:pt idx="103">
                        <c:v>-0.13239448877939053</c:v>
                      </c:pt>
                      <c:pt idx="104">
                        <c:v>-0.11646507321025523</c:v>
                      </c:pt>
                      <c:pt idx="105">
                        <c:v>1.2698745409368772E-2</c:v>
                      </c:pt>
                      <c:pt idx="106">
                        <c:v>1.5187122424075161E-2</c:v>
                      </c:pt>
                      <c:pt idx="107">
                        <c:v>-4.2496888658576593E-2</c:v>
                      </c:pt>
                      <c:pt idx="108">
                        <c:v>-9.8733941372701972E-2</c:v>
                      </c:pt>
                      <c:pt idx="109">
                        <c:v>0.11019013914661335</c:v>
                      </c:pt>
                      <c:pt idx="110">
                        <c:v>1.5792227138512249E-2</c:v>
                      </c:pt>
                      <c:pt idx="111">
                        <c:v>0.10331447825555617</c:v>
                      </c:pt>
                      <c:pt idx="112">
                        <c:v>-3.0551412849553206E-2</c:v>
                      </c:pt>
                      <c:pt idx="113">
                        <c:v>0.10100218718375609</c:v>
                      </c:pt>
                      <c:pt idx="114">
                        <c:v>3.1999584902303813E-2</c:v>
                      </c:pt>
                      <c:pt idx="115">
                        <c:v>2.4851858502423774E-3</c:v>
                      </c:pt>
                      <c:pt idx="116">
                        <c:v>6.0166510234934023E-2</c:v>
                      </c:pt>
                      <c:pt idx="117">
                        <c:v>2.1308589328133953E-2</c:v>
                      </c:pt>
                      <c:pt idx="118">
                        <c:v>2.923475481648885E-2</c:v>
                      </c:pt>
                      <c:pt idx="119">
                        <c:v>-3.5039330845219374E-2</c:v>
                      </c:pt>
                      <c:pt idx="120">
                        <c:v>3.7311071060932566E-3</c:v>
                      </c:pt>
                      <c:pt idx="121">
                        <c:v>7.8699232324036972E-2</c:v>
                      </c:pt>
                      <c:pt idx="122">
                        <c:v>-5.9690287405655962E-4</c:v>
                      </c:pt>
                      <c:pt idx="123">
                        <c:v>-5.1118014143348378E-2</c:v>
                      </c:pt>
                      <c:pt idx="124">
                        <c:v>-3.1682635060818365E-2</c:v>
                      </c:pt>
                      <c:pt idx="125">
                        <c:v>8.0456226880394555E-2</c:v>
                      </c:pt>
                      <c:pt idx="126">
                        <c:v>-3.5765676362959686E-2</c:v>
                      </c:pt>
                      <c:pt idx="127">
                        <c:v>8.7438530587565566E-2</c:v>
                      </c:pt>
                      <c:pt idx="128">
                        <c:v>3.5502818575983142E-2</c:v>
                      </c:pt>
                      <c:pt idx="129">
                        <c:v>-4.5156204479632756E-3</c:v>
                      </c:pt>
                      <c:pt idx="130">
                        <c:v>6.1961857708076939E-2</c:v>
                      </c:pt>
                      <c:pt idx="131">
                        <c:v>-2.1535502103298021E-2</c:v>
                      </c:pt>
                      <c:pt idx="132">
                        <c:v>2.8048221514129112E-2</c:v>
                      </c:pt>
                      <c:pt idx="133">
                        <c:v>5.2240008594757192E-3</c:v>
                      </c:pt>
                      <c:pt idx="134">
                        <c:v>2.2419943088453298E-2</c:v>
                      </c:pt>
                      <c:pt idx="135">
                        <c:v>-7.7275673189497462E-3</c:v>
                      </c:pt>
                      <c:pt idx="136">
                        <c:v>-2.0300290493259099E-2</c:v>
                      </c:pt>
                      <c:pt idx="137">
                        <c:v>-1.9914460296082459E-2</c:v>
                      </c:pt>
                      <c:pt idx="138">
                        <c:v>-3.2201172298214065E-3</c:v>
                      </c:pt>
                      <c:pt idx="139">
                        <c:v>-3.6119083456931489E-2</c:v>
                      </c:pt>
                      <c:pt idx="140">
                        <c:v>9.3495830514184197E-2</c:v>
                      </c:pt>
                      <c:pt idx="141">
                        <c:v>1.5975124858693679E-2</c:v>
                      </c:pt>
                      <c:pt idx="142">
                        <c:v>-2.4455739659567488E-2</c:v>
                      </c:pt>
                      <c:pt idx="143">
                        <c:v>5.7289238347359994E-2</c:v>
                      </c:pt>
                      <c:pt idx="144">
                        <c:v>1.6963805233890739E-2</c:v>
                      </c:pt>
                      <c:pt idx="145">
                        <c:v>-1.4113421837219087E-2</c:v>
                      </c:pt>
                      <c:pt idx="146">
                        <c:v>2.8332736959287619E-2</c:v>
                      </c:pt>
                      <c:pt idx="147">
                        <c:v>-3.5888786324951516E-2</c:v>
                      </c:pt>
                      <c:pt idx="148">
                        <c:v>1.8524645222090186E-2</c:v>
                      </c:pt>
                      <c:pt idx="149">
                        <c:v>2.705642353207538E-2</c:v>
                      </c:pt>
                      <c:pt idx="150">
                        <c:v>2.7419447585823375E-2</c:v>
                      </c:pt>
                      <c:pt idx="151">
                        <c:v>1.6447767319944351E-2</c:v>
                      </c:pt>
                      <c:pt idx="152">
                        <c:v>4.2171314512521096E-2</c:v>
                      </c:pt>
                      <c:pt idx="153">
                        <c:v>2.6355763176781011E-2</c:v>
                      </c:pt>
                      <c:pt idx="154">
                        <c:v>3.1547473499521583E-2</c:v>
                      </c:pt>
                      <c:pt idx="155">
                        <c:v>3.2273156369171163E-2</c:v>
                      </c:pt>
                      <c:pt idx="156">
                        <c:v>-1.8938577531942058E-2</c:v>
                      </c:pt>
                      <c:pt idx="157">
                        <c:v>1.1945508115266623E-2</c:v>
                      </c:pt>
                      <c:pt idx="158">
                        <c:v>-2.4942022428139365E-2</c:v>
                      </c:pt>
                      <c:pt idx="159">
                        <c:v>8.5113511038974465E-2</c:v>
                      </c:pt>
                      <c:pt idx="160">
                        <c:v>-5.6977063050244192E-2</c:v>
                      </c:pt>
                      <c:pt idx="161">
                        <c:v>4.407222207535777E-2</c:v>
                      </c:pt>
                      <c:pt idx="162">
                        <c:v>2.5771569471441325E-2</c:v>
                      </c:pt>
                      <c:pt idx="163">
                        <c:v>5.076082374787827E-2</c:v>
                      </c:pt>
                      <c:pt idx="164">
                        <c:v>3.6136610046982209E-2</c:v>
                      </c:pt>
                      <c:pt idx="165">
                        <c:v>-1.1002828750710569E-2</c:v>
                      </c:pt>
                      <c:pt idx="166">
                        <c:v>2.9836586497004935E-2</c:v>
                      </c:pt>
                      <c:pt idx="167">
                        <c:v>-2.3593814478886421E-2</c:v>
                      </c:pt>
                      <c:pt idx="168">
                        <c:v>4.8841695456219414E-2</c:v>
                      </c:pt>
                      <c:pt idx="169">
                        <c:v>1.8328621039624959E-2</c:v>
                      </c:pt>
                      <c:pt idx="170">
                        <c:v>2.6510443433386488E-2</c:v>
                      </c:pt>
                      <c:pt idx="171">
                        <c:v>1.5983966448545939E-2</c:v>
                      </c:pt>
                      <c:pt idx="172">
                        <c:v>2.766293755175675E-2</c:v>
                      </c:pt>
                      <c:pt idx="173">
                        <c:v>9.2515852091066275E-3</c:v>
                      </c:pt>
                      <c:pt idx="174">
                        <c:v>-4.5856658854388499E-3</c:v>
                      </c:pt>
                      <c:pt idx="175">
                        <c:v>-2.5789490538617899E-2</c:v>
                      </c:pt>
                      <c:pt idx="176">
                        <c:v>1.0052296359603696E-2</c:v>
                      </c:pt>
                      <c:pt idx="177">
                        <c:v>5.4301924277950775E-3</c:v>
                      </c:pt>
                      <c:pt idx="178">
                        <c:v>-1.9266783294927814E-3</c:v>
                      </c:pt>
                      <c:pt idx="179">
                        <c:v>3.0809145451597297E-2</c:v>
                      </c:pt>
                      <c:pt idx="180">
                        <c:v>4.0682562154954693E-2</c:v>
                      </c:pt>
                      <c:pt idx="181">
                        <c:v>-1.3323448117010139E-2</c:v>
                      </c:pt>
                      <c:pt idx="182">
                        <c:v>4.6985271052036426E-2</c:v>
                      </c:pt>
                      <c:pt idx="183">
                        <c:v>-3.9538007881960158E-2</c:v>
                      </c:pt>
                      <c:pt idx="184">
                        <c:v>-7.5651174668027732E-3</c:v>
                      </c:pt>
                      <c:pt idx="185">
                        <c:v>5.2251309206698959E-3</c:v>
                      </c:pt>
                      <c:pt idx="186">
                        <c:v>-3.5540798399013362E-2</c:v>
                      </c:pt>
                      <c:pt idx="187">
                        <c:v>9.5334462307297141E-3</c:v>
                      </c:pt>
                      <c:pt idx="188">
                        <c:v>7.6116457866851173E-2</c:v>
                      </c:pt>
                      <c:pt idx="189">
                        <c:v>-3.8584543973082308E-2</c:v>
                      </c:pt>
                      <c:pt idx="190">
                        <c:v>-1.715656903270335E-2</c:v>
                      </c:pt>
                      <c:pt idx="191">
                        <c:v>-2.9860239916091103E-2</c:v>
                      </c:pt>
                      <c:pt idx="192">
                        <c:v>5.9129844899616923E-3</c:v>
                      </c:pt>
                      <c:pt idx="193">
                        <c:v>6.4391042816972721E-2</c:v>
                      </c:pt>
                      <c:pt idx="194">
                        <c:v>1.6966674774993917E-2</c:v>
                      </c:pt>
                      <c:pt idx="195">
                        <c:v>1.8364903370792662E-2</c:v>
                      </c:pt>
                    </c:numCache>
                  </c:numRef>
                </c:val>
                <c:smooth val="0"/>
                <c:extLst xmlns:c15="http://schemas.microsoft.com/office/drawing/2012/chart">
                  <c:ext xmlns:c16="http://schemas.microsoft.com/office/drawing/2014/chart" uri="{C3380CC4-5D6E-409C-BE32-E72D297353CC}">
                    <c16:uniqueId val="{00000004-500B-F049-93AC-A7E385C60C8B}"/>
                  </c:ext>
                </c:extLst>
              </c15:ser>
            </c15:filteredLineSeries>
            <c15:filteredLineSeries>
              <c15:ser>
                <c:idx val="14"/>
                <c:order val="5"/>
                <c:tx>
                  <c:strRef>
                    <c:extLst xmlns:c15="http://schemas.microsoft.com/office/drawing/2012/chart">
                      <c:ext xmlns:c15="http://schemas.microsoft.com/office/drawing/2012/chart" uri="{02D57815-91ED-43cb-92C2-25804820EDAC}">
                        <c15:formulaRef>
                          <c15:sqref>'I:\Website\Fund Descriptors\[Presentation Data and Graphs NEW V2.xlsx]High Growth'!$L$2:$L$3</c15:sqref>
                        </c15:formulaRef>
                      </c:ext>
                    </c:extLst>
                    <c:strCache>
                      <c:ptCount val="1"/>
                    </c:strCache>
                  </c:strRef>
                </c:tx>
                <c:marker>
                  <c:symbol val="none"/>
                </c:marker>
                <c:cat>
                  <c:numRef>
                    <c:extLst xmlns:c15="http://schemas.microsoft.com/office/drawing/2012/chart">
                      <c:ext xmlns:c15="http://schemas.microsoft.com/office/drawing/2012/chart" uri="{02D57815-91ED-43cb-92C2-25804820EDAC}">
                        <c15:formulaRef>
                          <c15:sqref>[Factsheets9.xlsx]Data_Growth!$B$3:$B$280</c15:sqref>
                        </c15:formulaRef>
                      </c:ext>
                    </c:extLst>
                    <c:numCache>
                      <c:formatCode>d\-mmm\-yy</c:formatCode>
                      <c:ptCount val="278"/>
                      <c:pt idx="0">
                        <c:v>36557</c:v>
                      </c:pt>
                      <c:pt idx="1">
                        <c:v>36584</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38045</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39506</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40967</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42428</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43889</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numCache>
                  </c:numRef>
                </c:cat>
                <c:val>
                  <c:numRef>
                    <c:extLst xmlns:c15="http://schemas.microsoft.com/office/drawing/2012/chart">
                      <c:ext xmlns:c15="http://schemas.microsoft.com/office/drawing/2012/chart" uri="{02D57815-91ED-43cb-92C2-25804820EDAC}">
                        <c15:formulaRef>
                          <c15:sqref>'I:\Website\Fund Descriptors\[Presentation Data and Graphs NEW V2.xlsx]High Growth'!$L$4:$L$199</c15:sqref>
                        </c15:formulaRef>
                      </c:ext>
                    </c:extLst>
                    <c:numCache>
                      <c:formatCode>General</c:formatCode>
                      <c:ptCount val="196"/>
                    </c:numCache>
                  </c:numRef>
                </c:val>
                <c:smooth val="0"/>
                <c:extLst xmlns:c15="http://schemas.microsoft.com/office/drawing/2012/chart">
                  <c:ext xmlns:c16="http://schemas.microsoft.com/office/drawing/2014/chart" uri="{C3380CC4-5D6E-409C-BE32-E72D297353CC}">
                    <c16:uniqueId val="{00000005-500B-F049-93AC-A7E385C60C8B}"/>
                  </c:ext>
                </c:extLst>
              </c15:ser>
            </c15:filteredLineSeries>
            <c15:filteredLineSeries>
              <c15:ser>
                <c:idx val="0"/>
                <c:order val="6"/>
                <c:tx>
                  <c:strRef>
                    <c:extLst xmlns:c15="http://schemas.microsoft.com/office/drawing/2012/chart">
                      <c:ext xmlns:c15="http://schemas.microsoft.com/office/drawing/2012/chart" uri="{02D57815-91ED-43cb-92C2-25804820EDAC}">
                        <c15:formulaRef>
                          <c15:sqref>'[2]High Growth'!$B$2:$B$3</c15:sqref>
                        </c15:formulaRef>
                      </c:ext>
                    </c:extLst>
                    <c:strCache>
                      <c:ptCount val="1"/>
                      <c:pt idx="0">
                        <c:v>#REF! #REF!</c:v>
                      </c:pt>
                    </c:strCache>
                  </c:strRef>
                </c:tx>
                <c:spPr>
                  <a:ln w="38100" cap="rnd">
                    <a:solidFill>
                      <a:schemeClr val="accent1"/>
                    </a:solidFill>
                    <a:round/>
                  </a:ln>
                  <a:effectLst/>
                </c:spPr>
                <c:marker>
                  <c:symbol val="none"/>
                </c:marker>
                <c:cat>
                  <c:numRef>
                    <c:extLst xmlns:c15="http://schemas.microsoft.com/office/drawing/2012/chart">
                      <c:ext xmlns:c15="http://schemas.microsoft.com/office/drawing/2012/chart" uri="{02D57815-91ED-43cb-92C2-25804820EDAC}">
                        <c15:formulaRef>
                          <c15:sqref>[Factsheets9.xlsx]Data_Growth!$B$3:$B$280</c15:sqref>
                        </c15:formulaRef>
                      </c:ext>
                    </c:extLst>
                    <c:numCache>
                      <c:formatCode>d\-mmm\-yy</c:formatCode>
                      <c:ptCount val="278"/>
                      <c:pt idx="0">
                        <c:v>36557</c:v>
                      </c:pt>
                      <c:pt idx="1">
                        <c:v>36584</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38045</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39506</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40967</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42428</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43889</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numCache>
                  </c:numRef>
                </c:cat>
                <c:val>
                  <c:numRef>
                    <c:extLst xmlns:c15="http://schemas.microsoft.com/office/drawing/2012/chart">
                      <c:ext xmlns:c15="http://schemas.microsoft.com/office/drawing/2012/chart" uri="{02D57815-91ED-43cb-92C2-25804820EDAC}">
                        <c15:formulaRef>
                          <c15:sqref>'[2]High Growth'!$B$4:$B$199</c15:sqref>
                        </c15:formulaRef>
                      </c:ext>
                    </c:extLst>
                    <c:numCache>
                      <c:formatCode>General</c:formatCode>
                      <c:ptCount val="19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numCache>
                  </c:numRef>
                </c:val>
                <c:smooth val="0"/>
                <c:extLst xmlns:c15="http://schemas.microsoft.com/office/drawing/2012/chart">
                  <c:ext xmlns:c16="http://schemas.microsoft.com/office/drawing/2014/chart" uri="{C3380CC4-5D6E-409C-BE32-E72D297353CC}">
                    <c16:uniqueId val="{00000006-500B-F049-93AC-A7E385C60C8B}"/>
                  </c:ext>
                </c:extLst>
              </c15:ser>
            </c15:filteredLineSeries>
            <c15:filteredLineSeries>
              <c15:ser>
                <c:idx val="1"/>
                <c:order val="7"/>
                <c:tx>
                  <c:strRef>
                    <c:extLst xmlns:c15="http://schemas.microsoft.com/office/drawing/2012/chart">
                      <c:ext xmlns:c15="http://schemas.microsoft.com/office/drawing/2012/chart" uri="{02D57815-91ED-43cb-92C2-25804820EDAC}">
                        <c15:formulaRef>
                          <c15:sqref>[Factsheets9.xlsx]FS_Growth!$A$10</c15:sqref>
                        </c15:formulaRef>
                      </c:ext>
                    </c:extLst>
                    <c:strCache>
                      <c:ptCount val="1"/>
                      <c:pt idx="0">
                        <c:v>High Growth Fund</c:v>
                      </c:pt>
                    </c:strCache>
                  </c:strRef>
                </c:tx>
                <c:spPr>
                  <a:ln w="12700" cap="rnd">
                    <a:solidFill>
                      <a:srgbClr val="40576F"/>
                    </a:solidFill>
                    <a:round/>
                  </a:ln>
                  <a:effectLst/>
                </c:spPr>
                <c:marker>
                  <c:symbol val="none"/>
                </c:marker>
                <c:cat>
                  <c:numRef>
                    <c:extLst xmlns:c15="http://schemas.microsoft.com/office/drawing/2012/chart">
                      <c:ext xmlns:c15="http://schemas.microsoft.com/office/drawing/2012/chart" uri="{02D57815-91ED-43cb-92C2-25804820EDAC}">
                        <c15:formulaRef>
                          <c15:sqref>[Factsheets9.xlsx]Data_Growth!$B$3:$B$280</c15:sqref>
                        </c15:formulaRef>
                      </c:ext>
                    </c:extLst>
                    <c:numCache>
                      <c:formatCode>d\-mmm\-yy</c:formatCode>
                      <c:ptCount val="278"/>
                      <c:pt idx="0">
                        <c:v>36557</c:v>
                      </c:pt>
                      <c:pt idx="1">
                        <c:v>36584</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38045</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39506</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40967</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42428</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43889</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numCache>
                  </c:numRef>
                </c:cat>
                <c:val>
                  <c:numRef>
                    <c:extLst xmlns:c15="http://schemas.microsoft.com/office/drawing/2012/chart">
                      <c:ext xmlns:c15="http://schemas.microsoft.com/office/drawing/2012/chart" uri="{02D57815-91ED-43cb-92C2-25804820EDAC}">
                        <c15:formulaRef>
                          <c15:sqref>[Factsheets9.xlsx]Data_Growth!$M$3:$M$267</c15:sqref>
                        </c15:formulaRef>
                      </c:ext>
                    </c:extLst>
                    <c:numCache>
                      <c:formatCode>#,##0.00</c:formatCode>
                      <c:ptCount val="265"/>
                      <c:pt idx="0" formatCode="General">
                        <c:v>1</c:v>
                      </c:pt>
                      <c:pt idx="1">
                        <c:v>1.0327</c:v>
                      </c:pt>
                      <c:pt idx="2">
                        <c:v>1.0406517900000001</c:v>
                      </c:pt>
                      <c:pt idx="3">
                        <c:v>1.0577101785167942</c:v>
                      </c:pt>
                      <c:pt idx="4">
                        <c:v>0.98285562209573207</c:v>
                      </c:pt>
                      <c:pt idx="5">
                        <c:v>1.1549958137319545</c:v>
                      </c:pt>
                      <c:pt idx="6">
                        <c:v>1.1945576595673266</c:v>
                      </c:pt>
                      <c:pt idx="7">
                        <c:v>1.2013267483295549</c:v>
                      </c:pt>
                      <c:pt idx="8">
                        <c:v>1.2761955219103558</c:v>
                      </c:pt>
                      <c:pt idx="9">
                        <c:v>1.2968100962446847</c:v>
                      </c:pt>
                      <c:pt idx="10">
                        <c:v>1.2960395429930862</c:v>
                      </c:pt>
                      <c:pt idx="11">
                        <c:v>1.3740023426578101</c:v>
                      </c:pt>
                      <c:pt idx="12">
                        <c:v>1.5417867113067956</c:v>
                      </c:pt>
                      <c:pt idx="13">
                        <c:v>1.4931669152247575</c:v>
                      </c:pt>
                      <c:pt idx="14">
                        <c:v>1.4768451784504373</c:v>
                      </c:pt>
                      <c:pt idx="15">
                        <c:v>1.4867620812055924</c:v>
                      </c:pt>
                      <c:pt idx="16">
                        <c:v>1.6866604604761859</c:v>
                      </c:pt>
                      <c:pt idx="17">
                        <c:v>1.7746967997219023</c:v>
                      </c:pt>
                      <c:pt idx="18">
                        <c:v>1.7639230304272528</c:v>
                      </c:pt>
                      <c:pt idx="19">
                        <c:v>1.9136643029214195</c:v>
                      </c:pt>
                      <c:pt idx="20">
                        <c:v>1.9107835779950146</c:v>
                      </c:pt>
                      <c:pt idx="21">
                        <c:v>1.8189456292238417</c:v>
                      </c:pt>
                      <c:pt idx="22">
                        <c:v>1.8325464428892437</c:v>
                      </c:pt>
                      <c:pt idx="23">
                        <c:v>1.806291182055606</c:v>
                      </c:pt>
                      <c:pt idx="24">
                        <c:v>1.8087782721989065</c:v>
                      </c:pt>
                      <c:pt idx="25">
                        <c:v>1.723866427906688</c:v>
                      </c:pt>
                      <c:pt idx="26">
                        <c:v>1.7302237583788684</c:v>
                      </c:pt>
                      <c:pt idx="27">
                        <c:v>1.8478986734158112</c:v>
                      </c:pt>
                      <c:pt idx="28">
                        <c:v>1.9760511244764292</c:v>
                      </c:pt>
                      <c:pt idx="29">
                        <c:v>2.0159853893286552</c:v>
                      </c:pt>
                      <c:pt idx="30">
                        <c:v>1.9857026686117409</c:v>
                      </c:pt>
                      <c:pt idx="31">
                        <c:v>2.0893645551803974</c:v>
                      </c:pt>
                      <c:pt idx="32">
                        <c:v>2.1574038320886744</c:v>
                      </c:pt>
                      <c:pt idx="33">
                        <c:v>2.2606585830063364</c:v>
                      </c:pt>
                      <c:pt idx="34">
                        <c:v>2.3406792963669525</c:v>
                      </c:pt>
                      <c:pt idx="35">
                        <c:v>2.3825768247213097</c:v>
                      </c:pt>
                      <c:pt idx="36">
                        <c:v>2.3786532242813823</c:v>
                      </c:pt>
                      <c:pt idx="37">
                        <c:v>2.3609494504185524</c:v>
                      </c:pt>
                      <c:pt idx="38">
                        <c:v>2.3436554889159518</c:v>
                      </c:pt>
                      <c:pt idx="39">
                        <c:v>2.4294832104262385</c:v>
                      </c:pt>
                      <c:pt idx="40">
                        <c:v>2.6064280982243617</c:v>
                      </c:pt>
                      <c:pt idx="41">
                        <c:v>2.7204169264037175</c:v>
                      </c:pt>
                      <c:pt idx="42">
                        <c:v>2.9409507179315186</c:v>
                      </c:pt>
                      <c:pt idx="43">
                        <c:v>3.0346409700760528</c:v>
                      </c:pt>
                      <c:pt idx="44">
                        <c:v>3.0707986987915779</c:v>
                      </c:pt>
                      <c:pt idx="45">
                        <c:v>3.2196362005519328</c:v>
                      </c:pt>
                      <c:pt idx="46">
                        <c:v>3.3723080647521777</c:v>
                      </c:pt>
                      <c:pt idx="47">
                        <c:v>3.4910998404728892</c:v>
                      </c:pt>
                      <c:pt idx="48">
                        <c:v>3.6111784819608559</c:v>
                      </c:pt>
                      <c:pt idx="49">
                        <c:v>3.7360768162480436</c:v>
                      </c:pt>
                      <c:pt idx="50">
                        <c:v>3.875677711948303</c:v>
                      </c:pt>
                      <c:pt idx="51">
                        <c:v>3.8840056132841951</c:v>
                      </c:pt>
                      <c:pt idx="52">
                        <c:v>3.9235419121928556</c:v>
                      </c:pt>
                      <c:pt idx="53">
                        <c:v>4.1631865334316878</c:v>
                      </c:pt>
                      <c:pt idx="54">
                        <c:v>4.3193623823118008</c:v>
                      </c:pt>
                      <c:pt idx="55">
                        <c:v>4.3963310670723601</c:v>
                      </c:pt>
                      <c:pt idx="56">
                        <c:v>4.6307212341308164</c:v>
                      </c:pt>
                      <c:pt idx="57">
                        <c:v>4.8628961857471165</c:v>
                      </c:pt>
                      <c:pt idx="58">
                        <c:v>5.1258945561895404</c:v>
                      </c:pt>
                      <c:pt idx="59">
                        <c:v>5.3417769222419391</c:v>
                      </c:pt>
                      <c:pt idx="60">
                        <c:v>5.4436345475080117</c:v>
                      </c:pt>
                      <c:pt idx="61">
                        <c:v>5.5272421636181477</c:v>
                      </c:pt>
                      <c:pt idx="62">
                        <c:v>5.4920596364908949</c:v>
                      </c:pt>
                      <c:pt idx="63">
                        <c:v>5.4639646512290554</c:v>
                      </c:pt>
                      <c:pt idx="64">
                        <c:v>5.6556589043850725</c:v>
                      </c:pt>
                      <c:pt idx="65">
                        <c:v>5.8437702650805399</c:v>
                      </c:pt>
                      <c:pt idx="66">
                        <c:v>6.1720236638892025</c:v>
                      </c:pt>
                      <c:pt idx="67">
                        <c:v>6.4066224853833775</c:v>
                      </c:pt>
                      <c:pt idx="68">
                        <c:v>6.5458821214138938</c:v>
                      </c:pt>
                      <c:pt idx="69">
                        <c:v>6.5587157746375171</c:v>
                      </c:pt>
                      <c:pt idx="70">
                        <c:v>7.0111240665016386</c:v>
                      </c:pt>
                      <c:pt idx="71">
                        <c:v>7.4031809550515417</c:v>
                      </c:pt>
                      <c:pt idx="72">
                        <c:v>7.9407794218554981</c:v>
                      </c:pt>
                      <c:pt idx="73">
                        <c:v>8.259495143773794</c:v>
                      </c:pt>
                      <c:pt idx="74">
                        <c:v>8.6380279487532281</c:v>
                      </c:pt>
                      <c:pt idx="75">
                        <c:v>8.9664945355481631</c:v>
                      </c:pt>
                      <c:pt idx="76">
                        <c:v>8.8990146108678285</c:v>
                      </c:pt>
                      <c:pt idx="77">
                        <c:v>8.8204564512019914</c:v>
                      </c:pt>
                      <c:pt idx="78">
                        <c:v>8.805900112147393</c:v>
                      </c:pt>
                      <c:pt idx="79">
                        <c:v>8.9807087583269656</c:v>
                      </c:pt>
                      <c:pt idx="80">
                        <c:v>9.1093474225840936</c:v>
                      </c:pt>
                      <c:pt idx="81">
                        <c:v>9.5534644249707306</c:v>
                      </c:pt>
                      <c:pt idx="82">
                        <c:v>9.994502211610568</c:v>
                      </c:pt>
                      <c:pt idx="83">
                        <c:v>10.373176083718931</c:v>
                      </c:pt>
                      <c:pt idx="84">
                        <c:v>10.878443746652342</c:v>
                      </c:pt>
                      <c:pt idx="85">
                        <c:v>11.081846510985374</c:v>
                      </c:pt>
                      <c:pt idx="86">
                        <c:v>11.709476350598658</c:v>
                      </c:pt>
                      <c:pt idx="87">
                        <c:v>12.577595403746544</c:v>
                      </c:pt>
                      <c:pt idx="88">
                        <c:v>13.236455087900342</c:v>
                      </c:pt>
                      <c:pt idx="89">
                        <c:v>13.281576625543886</c:v>
                      </c:pt>
                      <c:pt idx="90">
                        <c:v>13.580454052143828</c:v>
                      </c:pt>
                      <c:pt idx="91">
                        <c:v>13.991260277999652</c:v>
                      </c:pt>
                      <c:pt idx="92">
                        <c:v>14.751082739363506</c:v>
                      </c:pt>
                      <c:pt idx="93">
                        <c:v>14.784158035495391</c:v>
                      </c:pt>
                      <c:pt idx="94">
                        <c:v>15.095787209711697</c:v>
                      </c:pt>
                      <c:pt idx="95">
                        <c:v>15.242025354032906</c:v>
                      </c:pt>
                      <c:pt idx="96">
                        <c:v>14.824244512051038</c:v>
                      </c:pt>
                      <c:pt idx="97">
                        <c:v>15.690445648179617</c:v>
                      </c:pt>
                      <c:pt idx="98">
                        <c:v>15.557930955648075</c:v>
                      </c:pt>
                      <c:pt idx="99">
                        <c:v>15.671713753893505</c:v>
                      </c:pt>
                      <c:pt idx="100">
                        <c:v>15.894591185652446</c:v>
                      </c:pt>
                      <c:pt idx="101">
                        <c:v>15.416039056427129</c:v>
                      </c:pt>
                      <c:pt idx="102">
                        <c:v>14.198251144284836</c:v>
                      </c:pt>
                      <c:pt idx="103">
                        <c:v>15.017440924498636</c:v>
                      </c:pt>
                      <c:pt idx="104">
                        <c:v>14.242666656024097</c:v>
                      </c:pt>
                      <c:pt idx="105">
                        <c:v>14.179467401762421</c:v>
                      </c:pt>
                      <c:pt idx="106">
                        <c:v>13.519157406768183</c:v>
                      </c:pt>
                      <c:pt idx="107">
                        <c:v>13.416319812394825</c:v>
                      </c:pt>
                      <c:pt idx="108">
                        <c:v>13.454155199963527</c:v>
                      </c:pt>
                      <c:pt idx="109">
                        <c:v>13.1490967657945</c:v>
                      </c:pt>
                      <c:pt idx="110">
                        <c:v>13.256102179066811</c:v>
                      </c:pt>
                      <c:pt idx="111">
                        <c:v>13.875716423917178</c:v>
                      </c:pt>
                      <c:pt idx="112">
                        <c:v>14.207478713359833</c:v>
                      </c:pt>
                      <c:pt idx="113">
                        <c:v>14.74474189372194</c:v>
                      </c:pt>
                      <c:pt idx="114">
                        <c:v>15.351887052604605</c:v>
                      </c:pt>
                      <c:pt idx="115">
                        <c:v>15.538875128460377</c:v>
                      </c:pt>
                      <c:pt idx="116">
                        <c:v>15.774958139006495</c:v>
                      </c:pt>
                      <c:pt idx="117">
                        <c:v>16.120995786283292</c:v>
                      </c:pt>
                      <c:pt idx="118">
                        <c:v>16.008674435810306</c:v>
                      </c:pt>
                      <c:pt idx="119">
                        <c:v>16.510859290923459</c:v>
                      </c:pt>
                      <c:pt idx="120">
                        <c:v>16.720122892677288</c:v>
                      </c:pt>
                      <c:pt idx="121">
                        <c:v>16.994914241532761</c:v>
                      </c:pt>
                      <c:pt idx="122">
                        <c:v>17.204337115871649</c:v>
                      </c:pt>
                      <c:pt idx="123">
                        <c:v>17.352954002185715</c:v>
                      </c:pt>
                      <c:pt idx="124">
                        <c:v>17.219960575532941</c:v>
                      </c:pt>
                      <c:pt idx="125">
                        <c:v>17.556658977264433</c:v>
                      </c:pt>
                      <c:pt idx="126">
                        <c:v>17.771765964200426</c:v>
                      </c:pt>
                      <c:pt idx="127">
                        <c:v>17.982579163091515</c:v>
                      </c:pt>
                      <c:pt idx="128">
                        <c:v>18.446049624279805</c:v>
                      </c:pt>
                      <c:pt idx="129">
                        <c:v>18.887434894921956</c:v>
                      </c:pt>
                      <c:pt idx="130">
                        <c:v>19.003180794711536</c:v>
                      </c:pt>
                      <c:pt idx="131">
                        <c:v>19.285832028859243</c:v>
                      </c:pt>
                      <c:pt idx="132">
                        <c:v>19.399943934825593</c:v>
                      </c:pt>
                      <c:pt idx="133">
                        <c:v>19.494034244586096</c:v>
                      </c:pt>
                      <c:pt idx="134">
                        <c:v>19.477794591986697</c:v>
                      </c:pt>
                      <c:pt idx="135">
                        <c:v>19.821854956929418</c:v>
                      </c:pt>
                      <c:pt idx="136">
                        <c:v>20.081550455183415</c:v>
                      </c:pt>
                      <c:pt idx="137">
                        <c:v>20.08036803810942</c:v>
                      </c:pt>
                      <c:pt idx="138">
                        <c:v>20.14815134118027</c:v>
                      </c:pt>
                      <c:pt idx="139">
                        <c:v>20.187564604658711</c:v>
                      </c:pt>
                      <c:pt idx="140">
                        <c:v>20.61438115047471</c:v>
                      </c:pt>
                      <c:pt idx="141">
                        <c:v>21.395356192752544</c:v>
                      </c:pt>
                      <c:pt idx="142">
                        <c:v>21.586206378612523</c:v>
                      </c:pt>
                      <c:pt idx="143">
                        <c:v>22.009627221830087</c:v>
                      </c:pt>
                      <c:pt idx="144">
                        <c:v>23.010765838531878</c:v>
                      </c:pt>
                      <c:pt idx="145">
                        <c:v>23.610704059843087</c:v>
                      </c:pt>
                      <c:pt idx="146">
                        <c:v>24.593523856656887</c:v>
                      </c:pt>
                      <c:pt idx="147">
                        <c:v>25.139008215797539</c:v>
                      </c:pt>
                      <c:pt idx="148">
                        <c:v>25.42810681027921</c:v>
                      </c:pt>
                      <c:pt idx="149">
                        <c:v>26.191204295655691</c:v>
                      </c:pt>
                      <c:pt idx="150">
                        <c:v>27.336283747461756</c:v>
                      </c:pt>
                      <c:pt idx="151">
                        <c:v>27.900176608604401</c:v>
                      </c:pt>
                      <c:pt idx="152">
                        <c:v>28.798562295401464</c:v>
                      </c:pt>
                      <c:pt idx="153">
                        <c:v>29.276618429505127</c:v>
                      </c:pt>
                      <c:pt idx="154">
                        <c:v>29.9763296099703</c:v>
                      </c:pt>
                      <c:pt idx="155">
                        <c:v>30.193006594688853</c:v>
                      </c:pt>
                      <c:pt idx="156">
                        <c:v>31.695751639752185</c:v>
                      </c:pt>
                      <c:pt idx="157">
                        <c:v>31.817467484435184</c:v>
                      </c:pt>
                      <c:pt idx="158">
                        <c:v>33.232289698380335</c:v>
                      </c:pt>
                      <c:pt idx="159">
                        <c:v>33.427340074778122</c:v>
                      </c:pt>
                      <c:pt idx="160">
                        <c:v>34.009105463746252</c:v>
                      </c:pt>
                      <c:pt idx="161">
                        <c:v>34.888283993270427</c:v>
                      </c:pt>
                      <c:pt idx="162">
                        <c:v>35.11502730552219</c:v>
                      </c:pt>
                      <c:pt idx="163">
                        <c:v>35.534304899421223</c:v>
                      </c:pt>
                      <c:pt idx="164">
                        <c:v>36.684199708913056</c:v>
                      </c:pt>
                      <c:pt idx="165">
                        <c:v>37.655520538108213</c:v>
                      </c:pt>
                      <c:pt idx="166">
                        <c:v>37.714937347125087</c:v>
                      </c:pt>
                      <c:pt idx="167">
                        <c:v>38.812006249073264</c:v>
                      </c:pt>
                      <c:pt idx="168">
                        <c:v>37.27154460140283</c:v>
                      </c:pt>
                      <c:pt idx="169">
                        <c:v>39.045117810094361</c:v>
                      </c:pt>
                      <c:pt idx="170">
                        <c:v>39.770013074983126</c:v>
                      </c:pt>
                      <c:pt idx="171">
                        <c:v>40.860891286513329</c:v>
                      </c:pt>
                      <c:pt idx="172">
                        <c:v>42.22545616824052</c:v>
                      </c:pt>
                      <c:pt idx="173">
                        <c:v>42.661340982172966</c:v>
                      </c:pt>
                      <c:pt idx="174">
                        <c:v>42.995927172563349</c:v>
                      </c:pt>
                      <c:pt idx="175">
                        <c:v>44.636020190659643</c:v>
                      </c:pt>
                      <c:pt idx="176">
                        <c:v>46.18233216392639</c:v>
                      </c:pt>
                      <c:pt idx="177">
                        <c:v>48.547428369204951</c:v>
                      </c:pt>
                      <c:pt idx="178">
                        <c:v>49.711038819265255</c:v>
                      </c:pt>
                      <c:pt idx="179">
                        <c:v>51.283576326340906</c:v>
                      </c:pt>
                      <c:pt idx="180">
                        <c:v>52.280208932332307</c:v>
                      </c:pt>
                      <c:pt idx="181">
                        <c:v>55.467048642585389</c:v>
                      </c:pt>
                      <c:pt idx="182">
                        <c:v>58.616364393895978</c:v>
                      </c:pt>
                      <c:pt idx="183">
                        <c:v>60.021666031878596</c:v>
                      </c:pt>
                      <c:pt idx="184">
                        <c:v>60.647590628789281</c:v>
                      </c:pt>
                      <c:pt idx="185">
                        <c:v>60.094499098970125</c:v>
                      </c:pt>
                      <c:pt idx="186">
                        <c:v>60.564552838933466</c:v>
                      </c:pt>
                      <c:pt idx="187">
                        <c:v>61.344342431852354</c:v>
                      </c:pt>
                      <c:pt idx="188">
                        <c:v>61.331708142065281</c:v>
                      </c:pt>
                      <c:pt idx="189">
                        <c:v>64.751473604641419</c:v>
                      </c:pt>
                      <c:pt idx="190">
                        <c:v>65.647051398986491</c:v>
                      </c:pt>
                      <c:pt idx="191">
                        <c:v>65.691391662392888</c:v>
                      </c:pt>
                      <c:pt idx="192">
                        <c:v>62.035314114050699</c:v>
                      </c:pt>
                      <c:pt idx="193">
                        <c:v>60.606611296907218</c:v>
                      </c:pt>
                      <c:pt idx="194">
                        <c:v>63.032621564597235</c:v>
                      </c:pt>
                      <c:pt idx="195">
                        <c:v>64.847835172439417</c:v>
                      </c:pt>
                      <c:pt idx="196">
                        <c:v>67.0066891773332</c:v>
                      </c:pt>
                      <c:pt idx="197">
                        <c:v>66.533525888419163</c:v>
                      </c:pt>
                      <c:pt idx="198">
                        <c:v>67.760249686582981</c:v>
                      </c:pt>
                      <c:pt idx="199">
                        <c:v>68.610827418748684</c:v>
                      </c:pt>
                      <c:pt idx="200">
                        <c:v>68.361714506453055</c:v>
                      </c:pt>
                      <c:pt idx="201">
                        <c:v>69.099825213232052</c:v>
                      </c:pt>
                      <c:pt idx="202">
                        <c:v>67.81150440841418</c:v>
                      </c:pt>
                      <c:pt idx="203">
                        <c:v>68.658004090382448</c:v>
                      </c:pt>
                      <c:pt idx="204">
                        <c:v>70.372728827845947</c:v>
                      </c:pt>
                      <c:pt idx="205">
                        <c:v>70.657192724563643</c:v>
                      </c:pt>
                      <c:pt idx="206">
                        <c:v>70.976478981133297</c:v>
                      </c:pt>
                      <c:pt idx="207">
                        <c:v>72.286973408840126</c:v>
                      </c:pt>
                      <c:pt idx="208">
                        <c:v>74.902016926894788</c:v>
                      </c:pt>
                      <c:pt idx="209">
                        <c:v>74.667108646273178</c:v>
                      </c:pt>
                      <c:pt idx="210">
                        <c:v>76.675771556593034</c:v>
                      </c:pt>
                      <c:pt idx="211">
                        <c:v>76.96943927534474</c:v>
                      </c:pt>
                      <c:pt idx="212">
                        <c:v>76.889021135724747</c:v>
                      </c:pt>
                      <c:pt idx="213">
                        <c:v>81.360003676066583</c:v>
                      </c:pt>
                      <c:pt idx="214">
                        <c:v>81.869496722063317</c:v>
                      </c:pt>
                      <c:pt idx="215">
                        <c:v>79.999304634272221</c:v>
                      </c:pt>
                      <c:pt idx="216">
                        <c:v>79.124088826003742</c:v>
                      </c:pt>
                      <c:pt idx="217">
                        <c:v>76.77393208044623</c:v>
                      </c:pt>
                      <c:pt idx="218">
                        <c:v>74.069058999729293</c:v>
                      </c:pt>
                      <c:pt idx="219">
                        <c:v>77.578134208212205</c:v>
                      </c:pt>
                      <c:pt idx="220">
                        <c:v>76.235861060712423</c:v>
                      </c:pt>
                      <c:pt idx="221">
                        <c:v>77.699667152196611</c:v>
                      </c:pt>
                      <c:pt idx="222">
                        <c:v>77.219593010795577</c:v>
                      </c:pt>
                      <c:pt idx="223">
                        <c:v>80.295023302266316</c:v>
                      </c:pt>
                      <c:pt idx="224">
                        <c:v>79.033959808427511</c:v>
                      </c:pt>
                      <c:pt idx="225">
                        <c:v>75.263036588588179</c:v>
                      </c:pt>
                      <c:pt idx="226">
                        <c:v>76.140925890529346</c:v>
                      </c:pt>
                      <c:pt idx="227">
                        <c:v>76.691774806925622</c:v>
                      </c:pt>
                      <c:pt idx="228">
                        <c:v>80.202860707260243</c:v>
                      </c:pt>
                      <c:pt idx="229">
                        <c:v>82.429875387387654</c:v>
                      </c:pt>
                      <c:pt idx="230">
                        <c:v>84.585815270984867</c:v>
                      </c:pt>
                      <c:pt idx="231">
                        <c:v>86.657889927764131</c:v>
                      </c:pt>
                      <c:pt idx="232">
                        <c:v>84.96941673249647</c:v>
                      </c:pt>
                      <c:pt idx="233">
                        <c:v>86.641775172356205</c:v>
                      </c:pt>
                      <c:pt idx="234">
                        <c:v>86.674020657775657</c:v>
                      </c:pt>
                      <c:pt idx="235">
                        <c:v>84.984817874358981</c:v>
                      </c:pt>
                      <c:pt idx="236">
                        <c:v>84.837144069337185</c:v>
                      </c:pt>
                      <c:pt idx="237">
                        <c:v>86.495998737754789</c:v>
                      </c:pt>
                      <c:pt idx="238">
                        <c:v>86.992658410689273</c:v>
                      </c:pt>
                      <c:pt idx="239">
                        <c:v>87.06124018839273</c:v>
                      </c:pt>
                      <c:pt idx="240">
                        <c:v>86.781293846166335</c:v>
                      </c:pt>
                      <c:pt idx="241">
                        <c:v>81.970494545060774</c:v>
                      </c:pt>
                      <c:pt idx="242">
                        <c:v>81.332311578665994</c:v>
                      </c:pt>
                      <c:pt idx="243">
                        <c:v>86.329042206218872</c:v>
                      </c:pt>
                      <c:pt idx="244">
                        <c:v>88.445288804257416</c:v>
                      </c:pt>
                      <c:pt idx="245">
                        <c:v>92.683189502368123</c:v>
                      </c:pt>
                      <c:pt idx="246">
                        <c:v>94.648013355849841</c:v>
                      </c:pt>
                      <c:pt idx="247">
                        <c:v>97.437429356988545</c:v>
                      </c:pt>
                      <c:pt idx="248">
                        <c:v>95.515171978066988</c:v>
                      </c:pt>
                      <c:pt idx="249">
                        <c:v>97.275857062748301</c:v>
                      </c:pt>
                      <c:pt idx="250">
                        <c:v>100.24273958620577</c:v>
                      </c:pt>
                      <c:pt idx="251">
                        <c:v>101.84234906498703</c:v>
                      </c:pt>
                      <c:pt idx="252">
                        <c:v>105.86704066333624</c:v>
                      </c:pt>
                      <c:pt idx="253">
                        <c:v>106.13384477899052</c:v>
                      </c:pt>
                      <c:pt idx="254">
                        <c:v>106.62573081457515</c:v>
                      </c:pt>
                      <c:pt idx="255">
                        <c:v>109.81284354721008</c:v>
                      </c:pt>
                      <c:pt idx="256">
                        <c:v>107.97289861414909</c:v>
                      </c:pt>
                      <c:pt idx="257">
                        <c:v>109.56728995092112</c:v>
                      </c:pt>
                      <c:pt idx="258">
                        <c:v>109.4151223128564</c:v>
                      </c:pt>
                      <c:pt idx="259">
                        <c:v>110.81960688719593</c:v>
                      </c:pt>
                      <c:pt idx="260">
                        <c:v>110.65813381796015</c:v>
                      </c:pt>
                      <c:pt idx="261">
                        <c:v>112.34984479226252</c:v>
                      </c:pt>
                      <c:pt idx="262">
                        <c:v>110.90672070149775</c:v>
                      </c:pt>
                      <c:pt idx="263">
                        <c:v>114.66760198576902</c:v>
                      </c:pt>
                      <c:pt idx="264">
                        <c:v>114.08034148815358</c:v>
                      </c:pt>
                    </c:numCache>
                  </c:numRef>
                </c:val>
                <c:smooth val="0"/>
                <c:extLst xmlns:c15="http://schemas.microsoft.com/office/drawing/2012/chart">
                  <c:ext xmlns:c16="http://schemas.microsoft.com/office/drawing/2014/chart" uri="{C3380CC4-5D6E-409C-BE32-E72D297353CC}">
                    <c16:uniqueId val="{00000007-500B-F049-93AC-A7E385C60C8B}"/>
                  </c:ext>
                </c:extLst>
              </c15:ser>
            </c15:filteredLineSeries>
            <c15:filteredLineSeries>
              <c15:ser>
                <c:idx val="2"/>
                <c:order val="8"/>
                <c:tx>
                  <c:strRef>
                    <c:extLst xmlns:c15="http://schemas.microsoft.com/office/drawing/2012/chart">
                      <c:ext xmlns:c15="http://schemas.microsoft.com/office/drawing/2012/chart" uri="{02D57815-91ED-43cb-92C2-25804820EDAC}">
                        <c15:formulaRef>
                          <c15:sqref>'[2]High Growth'!$D$2:$D$3</c15:sqref>
                        </c15:formulaRef>
                      </c:ext>
                    </c:extLst>
                    <c:strCache>
                      <c:ptCount val="1"/>
                      <c:pt idx="0">
                        <c:v>#REF! #REF!</c:v>
                      </c:pt>
                    </c:strCache>
                  </c:strRef>
                </c:tx>
                <c:spPr>
                  <a:ln w="38100"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[Factsheets9.xlsx]Data_Growth!$B$3:$B$280</c15:sqref>
                        </c15:formulaRef>
                      </c:ext>
                    </c:extLst>
                    <c:numCache>
                      <c:formatCode>d\-mmm\-yy</c:formatCode>
                      <c:ptCount val="278"/>
                      <c:pt idx="0">
                        <c:v>36557</c:v>
                      </c:pt>
                      <c:pt idx="1">
                        <c:v>36584</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38045</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39506</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40967</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42428</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43889</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numCache>
                  </c:numRef>
                </c:cat>
                <c:val>
                  <c:numRef>
                    <c:extLst xmlns:c15="http://schemas.microsoft.com/office/drawing/2012/chart">
                      <c:ext xmlns:c15="http://schemas.microsoft.com/office/drawing/2012/chart" uri="{02D57815-91ED-43cb-92C2-25804820EDAC}">
                        <c15:formulaRef>
                          <c15:sqref>'[2]High Growth'!$D$4:$D$199</c15:sqref>
                        </c15:formulaRef>
                      </c:ext>
                    </c:extLst>
                    <c:numCache>
                      <c:formatCode>General</c:formatCode>
                      <c:ptCount val="19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numCache>
                  </c:numRef>
                </c:val>
                <c:smooth val="0"/>
                <c:extLst xmlns:c15="http://schemas.microsoft.com/office/drawing/2012/chart">
                  <c:ext xmlns:c16="http://schemas.microsoft.com/office/drawing/2014/chart" uri="{C3380CC4-5D6E-409C-BE32-E72D297353CC}">
                    <c16:uniqueId val="{00000008-500B-F049-93AC-A7E385C60C8B}"/>
                  </c:ext>
                </c:extLst>
              </c15:ser>
            </c15:filteredLineSeries>
            <c15:filteredLineSeries>
              <c15:ser>
                <c:idx val="3"/>
                <c:order val="9"/>
                <c:tx>
                  <c:strRef>
                    <c:extLst xmlns:c15="http://schemas.microsoft.com/office/drawing/2012/chart">
                      <c:ext xmlns:c15="http://schemas.microsoft.com/office/drawing/2012/chart" uri="{02D57815-91ED-43cb-92C2-25804820EDAC}">
                        <c15:formulaRef>
                          <c15:sqref>'[2]High Growth'!$G$2:$G$3</c15:sqref>
                        </c15:formulaRef>
                      </c:ext>
                    </c:extLst>
                    <c:strCache>
                      <c:ptCount val="1"/>
                      <c:pt idx="0">
                        <c:v>#REF! #REF!</c:v>
                      </c:pt>
                    </c:strCache>
                  </c:strRef>
                </c:tx>
                <c:spPr>
                  <a:ln w="38100"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[Factsheets9.xlsx]Data_Growth!$B$3:$B$280</c15:sqref>
                        </c15:formulaRef>
                      </c:ext>
                    </c:extLst>
                    <c:numCache>
                      <c:formatCode>d\-mmm\-yy</c:formatCode>
                      <c:ptCount val="278"/>
                      <c:pt idx="0">
                        <c:v>36557</c:v>
                      </c:pt>
                      <c:pt idx="1">
                        <c:v>36584</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38045</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39506</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40967</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42428</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43889</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numCache>
                  </c:numRef>
                </c:cat>
                <c:val>
                  <c:numRef>
                    <c:extLst xmlns:c15="http://schemas.microsoft.com/office/drawing/2012/chart">
                      <c:ext xmlns:c15="http://schemas.microsoft.com/office/drawing/2012/chart" uri="{02D57815-91ED-43cb-92C2-25804820EDAC}">
                        <c15:formulaRef>
                          <c15:sqref>'[2]High Growth'!$G$4:$G$199</c15:sqref>
                        </c15:formulaRef>
                      </c:ext>
                    </c:extLst>
                    <c:numCache>
                      <c:formatCode>General</c:formatCode>
                      <c:ptCount val="19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numCache>
                  </c:numRef>
                </c:val>
                <c:smooth val="0"/>
                <c:extLst xmlns:c15="http://schemas.microsoft.com/office/drawing/2012/chart">
                  <c:ext xmlns:c16="http://schemas.microsoft.com/office/drawing/2014/chart" uri="{C3380CC4-5D6E-409C-BE32-E72D297353CC}">
                    <c16:uniqueId val="{00000009-500B-F049-93AC-A7E385C60C8B}"/>
                  </c:ext>
                </c:extLst>
              </c15:ser>
            </c15:filteredLineSeries>
            <c15:filteredLineSeries>
              <c15:ser>
                <c:idx val="4"/>
                <c:order val="10"/>
                <c:tx>
                  <c:strRef>
                    <c:extLst xmlns:c15="http://schemas.microsoft.com/office/drawing/2012/chart">
                      <c:ext xmlns:c15="http://schemas.microsoft.com/office/drawing/2012/chart" uri="{02D57815-91ED-43cb-92C2-25804820EDAC}">
                        <c15:formulaRef>
                          <c15:sqref>[Factsheets9.xlsx]FS_Growth!$A$12</c15:sqref>
                        </c15:formulaRef>
                      </c:ext>
                    </c:extLst>
                    <c:strCache>
                      <c:ptCount val="1"/>
                      <c:pt idx="0">
                        <c:v>FTSE/JSE Capped SWIX All Share Index</c:v>
                      </c:pt>
                    </c:strCache>
                  </c:strRef>
                </c:tx>
                <c:spPr>
                  <a:ln w="12700" cap="rnd">
                    <a:solidFill>
                      <a:srgbClr val="BEC9C0"/>
                    </a:solidFill>
                    <a:round/>
                  </a:ln>
                  <a:effectLst/>
                </c:spPr>
                <c:marker>
                  <c:symbol val="none"/>
                </c:marker>
                <c:cat>
                  <c:numRef>
                    <c:extLst xmlns:c15="http://schemas.microsoft.com/office/drawing/2012/chart">
                      <c:ext xmlns:c15="http://schemas.microsoft.com/office/drawing/2012/chart" uri="{02D57815-91ED-43cb-92C2-25804820EDAC}">
                        <c15:formulaRef>
                          <c15:sqref>[Factsheets9.xlsx]Data_Growth!$B$3:$B$280</c15:sqref>
                        </c15:formulaRef>
                      </c:ext>
                    </c:extLst>
                    <c:numCache>
                      <c:formatCode>d\-mmm\-yy</c:formatCode>
                      <c:ptCount val="278"/>
                      <c:pt idx="0">
                        <c:v>36557</c:v>
                      </c:pt>
                      <c:pt idx="1">
                        <c:v>36584</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38045</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39506</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40967</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42428</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43889</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numCache>
                  </c:numRef>
                </c:cat>
                <c:val>
                  <c:numRef>
                    <c:extLst xmlns:c15="http://schemas.microsoft.com/office/drawing/2012/chart">
                      <c:ext xmlns:c15="http://schemas.microsoft.com/office/drawing/2012/chart" uri="{02D57815-91ED-43cb-92C2-25804820EDAC}">
                        <c15:formulaRef>
                          <c15:sqref>[Factsheets9.xlsx]Data_Growth!$Z$3:$Z$267</c15:sqref>
                        </c15:formulaRef>
                      </c:ext>
                    </c:extLst>
                    <c:numCache>
                      <c:formatCode>#,##0.00</c:formatCode>
                      <c:ptCount val="265"/>
                      <c:pt idx="0" formatCode="General">
                        <c:v>1</c:v>
                      </c:pt>
                      <c:pt idx="1">
                        <c:v>0.93743649716872512</c:v>
                      </c:pt>
                      <c:pt idx="2">
                        <c:v>0.94133395512245088</c:v>
                      </c:pt>
                      <c:pt idx="3">
                        <c:v>0.87842129998224017</c:v>
                      </c:pt>
                      <c:pt idx="4">
                        <c:v>0.86881659113781351</c:v>
                      </c:pt>
                      <c:pt idx="5">
                        <c:v>0.91630734585046358</c:v>
                      </c:pt>
                      <c:pt idx="6">
                        <c:v>0.92251476648476105</c:v>
                      </c:pt>
                      <c:pt idx="7">
                        <c:v>1.0120765622149546</c:v>
                      </c:pt>
                      <c:pt idx="8">
                        <c:v>0.98606894368741083</c:v>
                      </c:pt>
                      <c:pt idx="9">
                        <c:v>0.97129339788019853</c:v>
                      </c:pt>
                      <c:pt idx="10">
                        <c:v>0.9316627986067737</c:v>
                      </c:pt>
                      <c:pt idx="11">
                        <c:v>0.98636614599882344</c:v>
                      </c:pt>
                      <c:pt idx="12">
                        <c:v>1.0803702705869991</c:v>
                      </c:pt>
                      <c:pt idx="13">
                        <c:v>1.0772182346907588</c:v>
                      </c:pt>
                      <c:pt idx="14">
                        <c:v>0.97784876268395449</c:v>
                      </c:pt>
                      <c:pt idx="15">
                        <c:v>1.0755328801199442</c:v>
                      </c:pt>
                      <c:pt idx="16">
                        <c:v>1.1200540279974245</c:v>
                      </c:pt>
                      <c:pt idx="17">
                        <c:v>1.0981842871795864</c:v>
                      </c:pt>
                      <c:pt idx="18">
                        <c:v>1.0216039501328351</c:v>
                      </c:pt>
                      <c:pt idx="19">
                        <c:v>1.0736397255590364</c:v>
                      </c:pt>
                      <c:pt idx="20">
                        <c:v>0.96625424812043714</c:v>
                      </c:pt>
                      <c:pt idx="21">
                        <c:v>1.0237181942180864</c:v>
                      </c:pt>
                      <c:pt idx="22">
                        <c:v>1.1361416132769699</c:v>
                      </c:pt>
                      <c:pt idx="23">
                        <c:v>1.2615005817191589</c:v>
                      </c:pt>
                      <c:pt idx="24">
                        <c:v>1.2466694614959912</c:v>
                      </c:pt>
                      <c:pt idx="25">
                        <c:v>1.3120056444276382</c:v>
                      </c:pt>
                      <c:pt idx="26">
                        <c:v>1.3288906017621924</c:v>
                      </c:pt>
                      <c:pt idx="27">
                        <c:v>1.3280014111069098</c:v>
                      </c:pt>
                      <c:pt idx="28">
                        <c:v>1.351306421623764</c:v>
                      </c:pt>
                      <c:pt idx="29">
                        <c:v>1.2876024351259308</c:v>
                      </c:pt>
                      <c:pt idx="30">
                        <c:v>1.1184431058486082</c:v>
                      </c:pt>
                      <c:pt idx="31">
                        <c:v>1.1755417704577076</c:v>
                      </c:pt>
                      <c:pt idx="32">
                        <c:v>1.1574137171374734</c:v>
                      </c:pt>
                      <c:pt idx="33">
                        <c:v>1.1504661978145965</c:v>
                      </c:pt>
                      <c:pt idx="34">
                        <c:v>1.1752326931957615</c:v>
                      </c:pt>
                      <c:pt idx="35">
                        <c:v>1.1417851581964562</c:v>
                      </c:pt>
                      <c:pt idx="36">
                        <c:v>1.0850493234165981</c:v>
                      </c:pt>
                      <c:pt idx="37">
                        <c:v>1.038324904295431</c:v>
                      </c:pt>
                      <c:pt idx="38">
                        <c:v>0.95596253305768797</c:v>
                      </c:pt>
                      <c:pt idx="39">
                        <c:v>0.94007864942201935</c:v>
                      </c:pt>
                      <c:pt idx="40">
                        <c:v>1.0723099649676864</c:v>
                      </c:pt>
                      <c:pt idx="41">
                        <c:v>1.0485378920814785</c:v>
                      </c:pt>
                      <c:pt idx="42">
                        <c:v>1.1081226129279711</c:v>
                      </c:pt>
                      <c:pt idx="43">
                        <c:v>1.1650331435515382</c:v>
                      </c:pt>
                      <c:pt idx="44">
                        <c:v>1.1317065518286464</c:v>
                      </c:pt>
                      <c:pt idx="45">
                        <c:v>1.2423830878890236</c:v>
                      </c:pt>
                      <c:pt idx="46">
                        <c:v>1.2395745162478606</c:v>
                      </c:pt>
                      <c:pt idx="47">
                        <c:v>1.325430804359778</c:v>
                      </c:pt>
                      <c:pt idx="48">
                        <c:v>1.3869237413452424</c:v>
                      </c:pt>
                      <c:pt idx="49">
                        <c:v>1.3935621834061733</c:v>
                      </c:pt>
                      <c:pt idx="50">
                        <c:v>1.3741575066126832</c:v>
                      </c:pt>
                      <c:pt idx="51">
                        <c:v>1.3416640796828638</c:v>
                      </c:pt>
                      <c:pt idx="52">
                        <c:v>1.3457761510809303</c:v>
                      </c:pt>
                      <c:pt idx="53">
                        <c:v>1.309251281603987</c:v>
                      </c:pt>
                      <c:pt idx="54">
                        <c:v>1.3374310650083838</c:v>
                      </c:pt>
                      <c:pt idx="55">
                        <c:v>1.4544100895840983</c:v>
                      </c:pt>
                      <c:pt idx="56">
                        <c:v>1.537498120480324</c:v>
                      </c:pt>
                      <c:pt idx="57">
                        <c:v>1.5280645449200534</c:v>
                      </c:pt>
                      <c:pt idx="58">
                        <c:v>1.6389695293914346</c:v>
                      </c:pt>
                      <c:pt idx="59">
                        <c:v>1.6626340971430522</c:v>
                      </c:pt>
                      <c:pt idx="60">
                        <c:v>1.6851564228396514</c:v>
                      </c:pt>
                      <c:pt idx="61">
                        <c:v>1.7770867510559023</c:v>
                      </c:pt>
                      <c:pt idx="62">
                        <c:v>1.7615522591076511</c:v>
                      </c:pt>
                      <c:pt idx="63">
                        <c:v>1.6704685338262966</c:v>
                      </c:pt>
                      <c:pt idx="64">
                        <c:v>1.834870760898013</c:v>
                      </c:pt>
                      <c:pt idx="65">
                        <c:v>1.8891474157241255</c:v>
                      </c:pt>
                      <c:pt idx="66">
                        <c:v>2.024617323449315</c:v>
                      </c:pt>
                      <c:pt idx="67">
                        <c:v>2.0661949342519872</c:v>
                      </c:pt>
                      <c:pt idx="68">
                        <c:v>2.2723763442537321</c:v>
                      </c:pt>
                      <c:pt idx="69">
                        <c:v>2.2184222048313891</c:v>
                      </c:pt>
                      <c:pt idx="70">
                        <c:v>2.2659260361783335</c:v>
                      </c:pt>
                      <c:pt idx="71">
                        <c:v>2.4482547444429277</c:v>
                      </c:pt>
                      <c:pt idx="72">
                        <c:v>2.6744186713365838</c:v>
                      </c:pt>
                      <c:pt idx="73">
                        <c:v>2.5882398678208967</c:v>
                      </c:pt>
                      <c:pt idx="74">
                        <c:v>2.7726918024936436</c:v>
                      </c:pt>
                      <c:pt idx="75">
                        <c:v>2.8899127136221856</c:v>
                      </c:pt>
                      <c:pt idx="76">
                        <c:v>2.8127509032702323</c:v>
                      </c:pt>
                      <c:pt idx="77">
                        <c:v>2.9075973082622362</c:v>
                      </c:pt>
                      <c:pt idx="78">
                        <c:v>2.8651730945246681</c:v>
                      </c:pt>
                      <c:pt idx="79">
                        <c:v>3.0211227303892478</c:v>
                      </c:pt>
                      <c:pt idx="80">
                        <c:v>3.0917536038148605</c:v>
                      </c:pt>
                      <c:pt idx="81">
                        <c:v>3.2331228558006746</c:v>
                      </c:pt>
                      <c:pt idx="82">
                        <c:v>3.3196107365783081</c:v>
                      </c:pt>
                      <c:pt idx="83">
                        <c:v>3.4576338912500102</c:v>
                      </c:pt>
                      <c:pt idx="84">
                        <c:v>3.5348225778856111</c:v>
                      </c:pt>
                      <c:pt idx="85">
                        <c:v>3.5878897999475865</c:v>
                      </c:pt>
                      <c:pt idx="86">
                        <c:v>3.8165800975041075</c:v>
                      </c:pt>
                      <c:pt idx="87">
                        <c:v>3.9493489387227241</c:v>
                      </c:pt>
                      <c:pt idx="88">
                        <c:v>4.018420987696782</c:v>
                      </c:pt>
                      <c:pt idx="89">
                        <c:v>3.9802432267755181</c:v>
                      </c:pt>
                      <c:pt idx="90">
                        <c:v>4.018367235129487</c:v>
                      </c:pt>
                      <c:pt idx="91">
                        <c:v>4.0453913383370415</c:v>
                      </c:pt>
                      <c:pt idx="92">
                        <c:v>4.247420362515248</c:v>
                      </c:pt>
                      <c:pt idx="93">
                        <c:v>4.4510350874286573</c:v>
                      </c:pt>
                      <c:pt idx="94">
                        <c:v>4.3090208046353027</c:v>
                      </c:pt>
                      <c:pt idx="95">
                        <c:v>4.1213034014993859</c:v>
                      </c:pt>
                      <c:pt idx="96">
                        <c:v>3.8901404858472963</c:v>
                      </c:pt>
                      <c:pt idx="97">
                        <c:v>4.3745586223097153</c:v>
                      </c:pt>
                      <c:pt idx="98">
                        <c:v>4.2415613326800949</c:v>
                      </c:pt>
                      <c:pt idx="99">
                        <c:v>4.4194151397173815</c:v>
                      </c:pt>
                      <c:pt idx="100">
                        <c:v>4.5840055007746301</c:v>
                      </c:pt>
                      <c:pt idx="101">
                        <c:v>4.384126579288222</c:v>
                      </c:pt>
                      <c:pt idx="102">
                        <c:v>4.0019592639626911</c:v>
                      </c:pt>
                      <c:pt idx="103">
                        <c:v>4.0144567358587757</c:v>
                      </c:pt>
                      <c:pt idx="104">
                        <c:v>3.4829647885877724</c:v>
                      </c:pt>
                      <c:pt idx="105">
                        <c:v>3.0773210394961565</c:v>
                      </c:pt>
                      <c:pt idx="106">
                        <c:v>3.1163991559196123</c:v>
                      </c:pt>
                      <c:pt idx="107">
                        <c:v>3.1637282914228479</c:v>
                      </c:pt>
                      <c:pt idx="108">
                        <c:v>3.0292796824762624</c:v>
                      </c:pt>
                      <c:pt idx="109">
                        <c:v>2.7301869599051338</c:v>
                      </c:pt>
                      <c:pt idx="110">
                        <c:v>3.0310266409133497</c:v>
                      </c:pt>
                      <c:pt idx="111">
                        <c:v>3.078893302089535</c:v>
                      </c:pt>
                      <c:pt idx="112">
                        <c:v>3.3969875571994419</c:v>
                      </c:pt>
                      <c:pt idx="113">
                        <c:v>3.2932047878946467</c:v>
                      </c:pt>
                      <c:pt idx="114">
                        <c:v>3.6258256743160233</c:v>
                      </c:pt>
                      <c:pt idx="115">
                        <c:v>3.7418505908222519</c:v>
                      </c:pt>
                      <c:pt idx="116">
                        <c:v>3.7511497849642845</c:v>
                      </c:pt>
                      <c:pt idx="117">
                        <c:v>3.9768433768941085</c:v>
                      </c:pt>
                      <c:pt idx="118">
                        <c:v>4.0615842992346547</c:v>
                      </c:pt>
                      <c:pt idx="119">
                        <c:v>4.1803237203892802</c:v>
                      </c:pt>
                      <c:pt idx="120">
                        <c:v>4.0338479745104419</c:v>
                      </c:pt>
                      <c:pt idx="121">
                        <c:v>4.0488986933530375</c:v>
                      </c:pt>
                      <c:pt idx="122">
                        <c:v>4.3675439122777178</c:v>
                      </c:pt>
                      <c:pt idx="123">
                        <c:v>4.3649369127639108</c:v>
                      </c:pt>
                      <c:pt idx="124">
                        <c:v>4.1418100059224221</c:v>
                      </c:pt>
                      <c:pt idx="125">
                        <c:v>4.0105865510135361</c:v>
                      </c:pt>
                      <c:pt idx="126">
                        <c:v>4.3332632124853401</c:v>
                      </c:pt>
                      <c:pt idx="127">
                        <c:v>4.17828112283207</c:v>
                      </c:pt>
                      <c:pt idx="128">
                        <c:v>4.54362388459427</c:v>
                      </c:pt>
                      <c:pt idx="129">
                        <c:v>4.7049353390465241</c:v>
                      </c:pt>
                      <c:pt idx="130">
                        <c:v>4.6836896368231802</c:v>
                      </c:pt>
                      <c:pt idx="131">
                        <c:v>4.9738997476488125</c:v>
                      </c:pt>
                      <c:pt idx="132">
                        <c:v>4.8667843191717282</c:v>
                      </c:pt>
                      <c:pt idx="133">
                        <c:v>5.0032889638173472</c:v>
                      </c:pt>
                      <c:pt idx="134">
                        <c:v>5.0294261496645341</c:v>
                      </c:pt>
                      <c:pt idx="135">
                        <c:v>5.1421855977075914</c:v>
                      </c:pt>
                      <c:pt idx="136">
                        <c:v>5.1024490123347723</c:v>
                      </c:pt>
                      <c:pt idx="137">
                        <c:v>4.9988678151573334</c:v>
                      </c:pt>
                      <c:pt idx="138">
                        <c:v>4.8993180605270181</c:v>
                      </c:pt>
                      <c:pt idx="139">
                        <c:v>4.8835416820259399</c:v>
                      </c:pt>
                      <c:pt idx="140">
                        <c:v>4.7071526324474418</c:v>
                      </c:pt>
                      <c:pt idx="141">
                        <c:v>5.1472517771751436</c:v>
                      </c:pt>
                      <c:pt idx="142">
                        <c:v>5.2294797669946496</c:v>
                      </c:pt>
                      <c:pt idx="143">
                        <c:v>5.1015889712580531</c:v>
                      </c:pt>
                      <c:pt idx="144">
                        <c:v>5.393855117782719</c:v>
                      </c:pt>
                      <c:pt idx="145">
                        <c:v>5.4853554254606101</c:v>
                      </c:pt>
                      <c:pt idx="146">
                        <c:v>5.4079382904140063</c:v>
                      </c:pt>
                      <c:pt idx="147">
                        <c:v>5.5611599834883663</c:v>
                      </c:pt>
                      <c:pt idx="148">
                        <c:v>5.3615767011220816</c:v>
                      </c:pt>
                      <c:pt idx="149">
                        <c:v>5.4608980073413926</c:v>
                      </c:pt>
                      <c:pt idx="150">
                        <c:v>5.6086503766934879</c:v>
                      </c:pt>
                      <c:pt idx="151">
                        <c:v>5.7624364717244436</c:v>
                      </c:pt>
                      <c:pt idx="152">
                        <c:v>5.8572156860073283</c:v>
                      </c:pt>
                      <c:pt idx="153">
                        <c:v>6.1042221708696154</c:v>
                      </c:pt>
                      <c:pt idx="154">
                        <c:v>6.2651036047835111</c:v>
                      </c:pt>
                      <c:pt idx="155">
                        <c:v>6.4627517947271764</c:v>
                      </c:pt>
                      <c:pt idx="156">
                        <c:v>6.6713251939735478</c:v>
                      </c:pt>
                      <c:pt idx="157">
                        <c:v>6.5449797845466815</c:v>
                      </c:pt>
                      <c:pt idx="158">
                        <c:v>6.6231628936772395</c:v>
                      </c:pt>
                      <c:pt idx="159">
                        <c:v>6.4579678162379217</c:v>
                      </c:pt>
                      <c:pt idx="160">
                        <c:v>7.0076281312546298</c:v>
                      </c:pt>
                      <c:pt idx="161">
                        <c:v>6.6083540613874696</c:v>
                      </c:pt>
                      <c:pt idx="162">
                        <c:v>6.8995989091335304</c:v>
                      </c:pt>
                      <c:pt idx="163">
                        <c:v>7.0774124017453461</c:v>
                      </c:pt>
                      <c:pt idx="164">
                        <c:v>7.4366676852613898</c:v>
                      </c:pt>
                      <c:pt idx="165">
                        <c:v>7.7054036454526749</c:v>
                      </c:pt>
                      <c:pt idx="166">
                        <c:v>7.6206224086866579</c:v>
                      </c:pt>
                      <c:pt idx="167">
                        <c:v>7.8479957683444512</c:v>
                      </c:pt>
                      <c:pt idx="168">
                        <c:v>7.6628316121550464</c:v>
                      </c:pt>
                      <c:pt idx="169">
                        <c:v>8.0370973000882149</c:v>
                      </c:pt>
                      <c:pt idx="170">
                        <c:v>8.184406210760125</c:v>
                      </c:pt>
                      <c:pt idx="171">
                        <c:v>8.401378448646339</c:v>
                      </c:pt>
                      <c:pt idx="172">
                        <c:v>8.5356657998910386</c:v>
                      </c:pt>
                      <c:pt idx="173">
                        <c:v>8.7717873898760903</c:v>
                      </c:pt>
                      <c:pt idx="174">
                        <c:v>8.8529403283496961</c:v>
                      </c:pt>
                      <c:pt idx="175">
                        <c:v>8.8123437019001578</c:v>
                      </c:pt>
                      <c:pt idx="176">
                        <c:v>8.5850778473769545</c:v>
                      </c:pt>
                      <c:pt idx="177">
                        <c:v>8.6713775941690567</c:v>
                      </c:pt>
                      <c:pt idx="178">
                        <c:v>8.7184648431194649</c:v>
                      </c:pt>
                      <c:pt idx="179">
                        <c:v>8.7016671658397815</c:v>
                      </c:pt>
                      <c:pt idx="180">
                        <c:v>8.9697580952235274</c:v>
                      </c:pt>
                      <c:pt idx="181">
                        <c:v>9.3346708364473674</c:v>
                      </c:pt>
                      <c:pt idx="182">
                        <c:v>9.2103008338685939</c:v>
                      </c:pt>
                      <c:pt idx="183">
                        <c:v>9.6430493150187075</c:v>
                      </c:pt>
                      <c:pt idx="184">
                        <c:v>9.2617823551953666</c:v>
                      </c:pt>
                      <c:pt idx="185">
                        <c:v>9.1917158837263528</c:v>
                      </c:pt>
                      <c:pt idx="186">
                        <c:v>9.2397438026044245</c:v>
                      </c:pt>
                      <c:pt idx="187">
                        <c:v>8.9113559308575283</c:v>
                      </c:pt>
                      <c:pt idx="188">
                        <c:v>8.9963118634672536</c:v>
                      </c:pt>
                      <c:pt idx="189">
                        <c:v>9.6810792563799115</c:v>
                      </c:pt>
                      <c:pt idx="190">
                        <c:v>9.3075392281052256</c:v>
                      </c:pt>
                      <c:pt idx="191">
                        <c:v>9.1478537888136433</c:v>
                      </c:pt>
                      <c:pt idx="192">
                        <c:v>8.8746966799623443</c:v>
                      </c:pt>
                      <c:pt idx="193">
                        <c:v>8.9271726237840756</c:v>
                      </c:pt>
                      <c:pt idx="194">
                        <c:v>9.5020025784366631</c:v>
                      </c:pt>
                      <c:pt idx="195">
                        <c:v>9.6632199658961522</c:v>
                      </c:pt>
                      <c:pt idx="196">
                        <c:v>9.8406840668205486</c:v>
                      </c:pt>
                      <c:pt idx="197">
                        <c:v>9.5434189315374489</c:v>
                      </c:pt>
                      <c:pt idx="198">
                        <c:v>9.6542970397251828</c:v>
                      </c:pt>
                      <c:pt idx="199">
                        <c:v>9.6801385864522462</c:v>
                      </c:pt>
                      <c:pt idx="200">
                        <c:v>9.5890279848872453</c:v>
                      </c:pt>
                      <c:pt idx="201">
                        <c:v>9.3501784521119706</c:v>
                      </c:pt>
                      <c:pt idx="202">
                        <c:v>9.2982937865304862</c:v>
                      </c:pt>
                      <c:pt idx="203">
                        <c:v>9.517482303833571</c:v>
                      </c:pt>
                      <c:pt idx="204">
                        <c:v>9.7352121555057032</c:v>
                      </c:pt>
                      <c:pt idx="205">
                        <c:v>9.5928482189726001</c:v>
                      </c:pt>
                      <c:pt idx="206">
                        <c:v>9.7412525859084838</c:v>
                      </c:pt>
                      <c:pt idx="207">
                        <c:v>10.084615159243333</c:v>
                      </c:pt>
                      <c:pt idx="208">
                        <c:v>10.006231315212677</c:v>
                      </c:pt>
                      <c:pt idx="209">
                        <c:v>9.6478705498103601</c:v>
                      </c:pt>
                      <c:pt idx="210">
                        <c:v>10.159167148105531</c:v>
                      </c:pt>
                      <c:pt idx="211">
                        <c:v>10.423688615456449</c:v>
                      </c:pt>
                      <c:pt idx="212">
                        <c:v>10.224157789524719</c:v>
                      </c:pt>
                      <c:pt idx="213">
                        <c:v>10.723213485330678</c:v>
                      </c:pt>
                      <c:pt idx="214">
                        <c:v>10.987012478795419</c:v>
                      </c:pt>
                      <c:pt idx="215">
                        <c:v>11.086855626293341</c:v>
                      </c:pt>
                      <c:pt idx="216">
                        <c:v>11.038029194922478</c:v>
                      </c:pt>
                      <c:pt idx="217">
                        <c:v>10.950806477334988</c:v>
                      </c:pt>
                      <c:pt idx="218">
                        <c:v>10.523577489149698</c:v>
                      </c:pt>
                      <c:pt idx="219">
                        <c:v>10.950495539206759</c:v>
                      </c:pt>
                      <c:pt idx="220">
                        <c:v>10.368364491729526</c:v>
                      </c:pt>
                      <c:pt idx="221">
                        <c:v>10.436414215616134</c:v>
                      </c:pt>
                      <c:pt idx="222">
                        <c:v>10.587411257827096</c:v>
                      </c:pt>
                      <c:pt idx="223">
                        <c:v>10.717086175156776</c:v>
                      </c:pt>
                      <c:pt idx="224">
                        <c:v>10.26389842588398</c:v>
                      </c:pt>
                      <c:pt idx="225">
                        <c:v>9.7908380721217885</c:v>
                      </c:pt>
                      <c:pt idx="226">
                        <c:v>9.6254052700458868</c:v>
                      </c:pt>
                      <c:pt idx="227">
                        <c:v>9.8744118393221321</c:v>
                      </c:pt>
                      <c:pt idx="228">
                        <c:v>10.148101408836242</c:v>
                      </c:pt>
                      <c:pt idx="229">
                        <c:v>10.273125972101099</c:v>
                      </c:pt>
                      <c:pt idx="230">
                        <c:v>10.254716605862187</c:v>
                      </c:pt>
                      <c:pt idx="231">
                        <c:v>10.767714218623549</c:v>
                      </c:pt>
                      <c:pt idx="232">
                        <c:v>10.256156981015009</c:v>
                      </c:pt>
                      <c:pt idx="233">
                        <c:v>10.551950593350504</c:v>
                      </c:pt>
                      <c:pt idx="234">
                        <c:v>10.222132119071706</c:v>
                      </c:pt>
                      <c:pt idx="235">
                        <c:v>9.9462065386060736</c:v>
                      </c:pt>
                      <c:pt idx="236">
                        <c:v>10.013044518316498</c:v>
                      </c:pt>
                      <c:pt idx="237">
                        <c:v>10.377473149838792</c:v>
                      </c:pt>
                      <c:pt idx="238">
                        <c:v>10.22497171580155</c:v>
                      </c:pt>
                      <c:pt idx="239">
                        <c:v>10.540944298135138</c:v>
                      </c:pt>
                      <c:pt idx="240">
                        <c:v>10.270117188448538</c:v>
                      </c:pt>
                      <c:pt idx="241">
                        <c:v>9.2896561082330926</c:v>
                      </c:pt>
                      <c:pt idx="242">
                        <c:v>7.7396386842555147</c:v>
                      </c:pt>
                      <c:pt idx="243">
                        <c:v>8.8368570316205819</c:v>
                      </c:pt>
                      <c:pt idx="244">
                        <c:v>8.800298938456125</c:v>
                      </c:pt>
                      <c:pt idx="245">
                        <c:v>9.4146715262588838</c:v>
                      </c:pt>
                      <c:pt idx="246">
                        <c:v>9.6978035551081518</c:v>
                      </c:pt>
                      <c:pt idx="247">
                        <c:v>9.612487619865826</c:v>
                      </c:pt>
                      <c:pt idx="248">
                        <c:v>9.5099740625607705</c:v>
                      </c:pt>
                      <c:pt idx="249">
                        <c:v>9.1064038078380065</c:v>
                      </c:pt>
                      <c:pt idx="250">
                        <c:v>10.051728879563688</c:v>
                      </c:pt>
                      <c:pt idx="251">
                        <c:v>10.601563515281002</c:v>
                      </c:pt>
                      <c:pt idx="252">
                        <c:v>10.927609578445269</c:v>
                      </c:pt>
                      <c:pt idx="253">
                        <c:v>11.510353356939895</c:v>
                      </c:pt>
                      <c:pt idx="254">
                        <c:v>11.937387466482363</c:v>
                      </c:pt>
                      <c:pt idx="255">
                        <c:v>12.03408030496087</c:v>
                      </c:pt>
                      <c:pt idx="256">
                        <c:v>12.3861506380865</c:v>
                      </c:pt>
                      <c:pt idx="257">
                        <c:v>12.012173929994898</c:v>
                      </c:pt>
                      <c:pt idx="258">
                        <c:v>12.323371567269803</c:v>
                      </c:pt>
                      <c:pt idx="259">
                        <c:v>12.572590303967845</c:v>
                      </c:pt>
                      <c:pt idx="260">
                        <c:v>12.39498908993564</c:v>
                      </c:pt>
                      <c:pt idx="261">
                        <c:v>12.728262281027227</c:v>
                      </c:pt>
                      <c:pt idx="262">
                        <c:v>12.848022617722854</c:v>
                      </c:pt>
                      <c:pt idx="263">
                        <c:v>13.471295793335797</c:v>
                      </c:pt>
                      <c:pt idx="264">
                        <c:v>13.793613510743711</c:v>
                      </c:pt>
                    </c:numCache>
                  </c:numRef>
                </c:val>
                <c:smooth val="0"/>
                <c:extLst xmlns:c15="http://schemas.microsoft.com/office/drawing/2012/chart">
                  <c:ext xmlns:c16="http://schemas.microsoft.com/office/drawing/2014/chart" uri="{C3380CC4-5D6E-409C-BE32-E72D297353CC}">
                    <c16:uniqueId val="{0000000A-500B-F049-93AC-A7E385C60C8B}"/>
                  </c:ext>
                </c:extLst>
              </c15:ser>
            </c15:filteredLineSeries>
            <c15:filteredLineSeries>
              <c15:ser>
                <c:idx val="5"/>
                <c:order val="11"/>
                <c:tx>
                  <c:strRef>
                    <c:extLst xmlns:c15="http://schemas.microsoft.com/office/drawing/2012/chart">
                      <c:ext xmlns:c15="http://schemas.microsoft.com/office/drawing/2012/chart" uri="{02D57815-91ED-43cb-92C2-25804820EDAC}">
                        <c15:formulaRef>
                          <c15:sqref>'[2]High Growth'!$I$2:$I$3</c15:sqref>
                        </c15:formulaRef>
                      </c:ext>
                    </c:extLst>
                    <c:strCache>
                      <c:ptCount val="1"/>
                      <c:pt idx="0">
                        <c:v>#REF! #REF!</c:v>
                      </c:pt>
                    </c:strCache>
                  </c:strRef>
                </c:tx>
                <c:spPr>
                  <a:ln w="38100"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[Factsheets9.xlsx]Data_Growth!$B$3:$B$280</c15:sqref>
                        </c15:formulaRef>
                      </c:ext>
                    </c:extLst>
                    <c:numCache>
                      <c:formatCode>d\-mmm\-yy</c:formatCode>
                      <c:ptCount val="278"/>
                      <c:pt idx="0">
                        <c:v>36557</c:v>
                      </c:pt>
                      <c:pt idx="1">
                        <c:v>36584</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38045</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39506</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40967</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42428</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43889</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numCache>
                  </c:numRef>
                </c:cat>
                <c:val>
                  <c:numRef>
                    <c:extLst xmlns:c15="http://schemas.microsoft.com/office/drawing/2012/chart">
                      <c:ext xmlns:c15="http://schemas.microsoft.com/office/drawing/2012/chart" uri="{02D57815-91ED-43cb-92C2-25804820EDAC}">
                        <c15:formulaRef>
                          <c15:sqref>'[2]High Growth'!$I$4:$I$199</c15:sqref>
                        </c15:formulaRef>
                      </c:ext>
                    </c:extLst>
                    <c:numCache>
                      <c:formatCode>General</c:formatCode>
                      <c:ptCount val="19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numCache>
                  </c:numRef>
                </c:val>
                <c:smooth val="0"/>
                <c:extLst xmlns:c15="http://schemas.microsoft.com/office/drawing/2012/chart">
                  <c:ext xmlns:c16="http://schemas.microsoft.com/office/drawing/2014/chart" uri="{C3380CC4-5D6E-409C-BE32-E72D297353CC}">
                    <c16:uniqueId val="{0000000B-500B-F049-93AC-A7E385C60C8B}"/>
                  </c:ext>
                </c:extLst>
              </c15:ser>
            </c15:filteredLineSeries>
            <c15:filteredLineSeries>
              <c15:ser>
                <c:idx val="6"/>
                <c:order val="12"/>
                <c:tx>
                  <c:strRef>
                    <c:extLst xmlns:c15="http://schemas.microsoft.com/office/drawing/2012/chart">
                      <c:ext xmlns:c15="http://schemas.microsoft.com/office/drawing/2012/chart" uri="{02D57815-91ED-43cb-92C2-25804820EDAC}">
                        <c15:formulaRef>
                          <c15:sqref>'[2]High Growth'!$L$2:$L$3</c15:sqref>
                        </c15:formulaRef>
                      </c:ext>
                    </c:extLst>
                    <c:strCache>
                      <c:ptCount val="1"/>
                      <c:pt idx="0">
                        <c:v>#REF! #REF!</c:v>
                      </c:pt>
                    </c:strCache>
                  </c:strRef>
                </c:tx>
                <c:spPr>
                  <a:ln w="38100"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[Factsheets9.xlsx]Data_Growth!$B$3:$B$280</c15:sqref>
                        </c15:formulaRef>
                      </c:ext>
                    </c:extLst>
                    <c:numCache>
                      <c:formatCode>d\-mmm\-yy</c:formatCode>
                      <c:ptCount val="278"/>
                      <c:pt idx="0">
                        <c:v>36557</c:v>
                      </c:pt>
                      <c:pt idx="1">
                        <c:v>36584</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38045</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39506</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40967</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42428</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43889</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numCache>
                  </c:numRef>
                </c:cat>
                <c:val>
                  <c:numRef>
                    <c:extLst xmlns:c15="http://schemas.microsoft.com/office/drawing/2012/chart">
                      <c:ext xmlns:c15="http://schemas.microsoft.com/office/drawing/2012/chart" uri="{02D57815-91ED-43cb-92C2-25804820EDAC}">
                        <c15:formulaRef>
                          <c15:sqref>'[2]High Growth'!$L$4:$L$199</c15:sqref>
                        </c15:formulaRef>
                      </c:ext>
                    </c:extLst>
                    <c:numCache>
                      <c:formatCode>General</c:formatCode>
                      <c:ptCount val="19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numCache>
                  </c:numRef>
                </c:val>
                <c:smooth val="0"/>
                <c:extLst xmlns:c15="http://schemas.microsoft.com/office/drawing/2012/chart">
                  <c:ext xmlns:c16="http://schemas.microsoft.com/office/drawing/2014/chart" uri="{C3380CC4-5D6E-409C-BE32-E72D297353CC}">
                    <c16:uniqueId val="{0000000C-500B-F049-93AC-A7E385C60C8B}"/>
                  </c:ext>
                </c:extLst>
              </c15:ser>
            </c15:filteredLineSeries>
            <c15:filteredLineSeries>
              <c15:ser>
                <c:idx val="8"/>
                <c:order val="13"/>
                <c:tx>
                  <c:strRef>
                    <c:extLst xmlns:c15="http://schemas.microsoft.com/office/drawing/2012/chart">
                      <c:ext xmlns:c15="http://schemas.microsoft.com/office/drawing/2012/chart" uri="{02D57815-91ED-43cb-92C2-25804820EDAC}">
                        <c15:formulaRef>
                          <c15:sqref>[Factsheets9.xlsx]FS_Growth!$A$11</c15:sqref>
                        </c15:formulaRef>
                      </c:ext>
                    </c:extLst>
                    <c:strCache>
                      <c:ptCount val="1"/>
                      <c:pt idx="0">
                        <c:v>SA Multi Asset - High Equity Category</c:v>
                      </c:pt>
                    </c:strCache>
                  </c:strRef>
                </c:tx>
                <c:spPr>
                  <a:ln w="12700" cap="rnd">
                    <a:solidFill>
                      <a:srgbClr val="700000"/>
                    </a:solidFill>
                    <a:round/>
                  </a:ln>
                  <a:effectLst/>
                </c:spPr>
                <c:marker>
                  <c:symbol val="none"/>
                </c:marker>
                <c:cat>
                  <c:numRef>
                    <c:extLst xmlns:c15="http://schemas.microsoft.com/office/drawing/2012/chart">
                      <c:ext xmlns:c15="http://schemas.microsoft.com/office/drawing/2012/chart" uri="{02D57815-91ED-43cb-92C2-25804820EDAC}">
                        <c15:formulaRef>
                          <c15:sqref>[Factsheets9.xlsx]Data_Growth!$B$3:$B$280</c15:sqref>
                        </c15:formulaRef>
                      </c:ext>
                    </c:extLst>
                    <c:numCache>
                      <c:formatCode>d\-mmm\-yy</c:formatCode>
                      <c:ptCount val="278"/>
                      <c:pt idx="0">
                        <c:v>36557</c:v>
                      </c:pt>
                      <c:pt idx="1">
                        <c:v>36584</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38045</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39506</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40967</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42428</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43889</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numCache>
                  </c:numRef>
                </c:cat>
                <c:val>
                  <c:numRef>
                    <c:extLst xmlns:c15="http://schemas.microsoft.com/office/drawing/2012/chart">
                      <c:ext xmlns:c15="http://schemas.microsoft.com/office/drawing/2012/chart" uri="{02D57815-91ED-43cb-92C2-25804820EDAC}">
                        <c15:formulaRef>
                          <c15:sqref>[Factsheets9.xlsx]Data_Growth!$U$3:$U$267</c15:sqref>
                        </c15:formulaRef>
                      </c:ext>
                    </c:extLst>
                    <c:numCache>
                      <c:formatCode>#,##0.00</c:formatCode>
                      <c:ptCount val="265"/>
                      <c:pt idx="0" formatCode="General">
                        <c:v>1</c:v>
                      </c:pt>
                      <c:pt idx="1">
                        <c:v>0.96911820000000004</c:v>
                      </c:pt>
                      <c:pt idx="2">
                        <c:v>0.96027945436871998</c:v>
                      </c:pt>
                      <c:pt idx="3">
                        <c:v>0.92057823677497219</c:v>
                      </c:pt>
                      <c:pt idx="4">
                        <c:v>0.91174593299788198</c:v>
                      </c:pt>
                      <c:pt idx="5">
                        <c:v>0.94241861615201683</c:v>
                      </c:pt>
                      <c:pt idx="6">
                        <c:v>0.95286655165626299</c:v>
                      </c:pt>
                      <c:pt idx="7">
                        <c:v>1.0148654808463637</c:v>
                      </c:pt>
                      <c:pt idx="8">
                        <c:v>1.0010424040779478</c:v>
                      </c:pt>
                      <c:pt idx="9">
                        <c:v>0.97209095639688814</c:v>
                      </c:pt>
                      <c:pt idx="10">
                        <c:v>0.9609218257260792</c:v>
                      </c:pt>
                      <c:pt idx="11">
                        <c:v>1.0164618580546732</c:v>
                      </c:pt>
                      <c:pt idx="12">
                        <c:v>1.0695325514179372</c:v>
                      </c:pt>
                      <c:pt idx="13">
                        <c:v>1.0526127603610158</c:v>
                      </c:pt>
                      <c:pt idx="14">
                        <c:v>0.99865604078746228</c:v>
                      </c:pt>
                      <c:pt idx="15">
                        <c:v>1.0580974464535891</c:v>
                      </c:pt>
                      <c:pt idx="16">
                        <c:v>1.0950835601236082</c:v>
                      </c:pt>
                      <c:pt idx="17">
                        <c:v>1.107235921407012</c:v>
                      </c:pt>
                      <c:pt idx="18">
                        <c:v>1.0759307080302951</c:v>
                      </c:pt>
                      <c:pt idx="19">
                        <c:v>1.10710138897957</c:v>
                      </c:pt>
                      <c:pt idx="20">
                        <c:v>1.0488519136592434</c:v>
                      </c:pt>
                      <c:pt idx="21">
                        <c:v>1.0826155056118481</c:v>
                      </c:pt>
                      <c:pt idx="22">
                        <c:v>1.1394222898992117</c:v>
                      </c:pt>
                      <c:pt idx="23">
                        <c:v>1.1954785622376123</c:v>
                      </c:pt>
                      <c:pt idx="24">
                        <c:v>1.1657236985627992</c:v>
                      </c:pt>
                      <c:pt idx="25">
                        <c:v>1.187442063645983</c:v>
                      </c:pt>
                      <c:pt idx="26">
                        <c:v>1.1986973519904578</c:v>
                      </c:pt>
                      <c:pt idx="27">
                        <c:v>1.242369492615526</c:v>
                      </c:pt>
                      <c:pt idx="28">
                        <c:v>1.2607550702628445</c:v>
                      </c:pt>
                      <c:pt idx="29">
                        <c:v>1.228404851612942</c:v>
                      </c:pt>
                      <c:pt idx="30">
                        <c:v>1.168211662638571</c:v>
                      </c:pt>
                      <c:pt idx="31">
                        <c:v>1.1954745686730661</c:v>
                      </c:pt>
                      <c:pt idx="32">
                        <c:v>1.1952797063183724</c:v>
                      </c:pt>
                      <c:pt idx="33">
                        <c:v>1.2049214300693896</c:v>
                      </c:pt>
                      <c:pt idx="34">
                        <c:v>1.2394542372708923</c:v>
                      </c:pt>
                      <c:pt idx="35">
                        <c:v>1.2165103280484997</c:v>
                      </c:pt>
                      <c:pt idx="36">
                        <c:v>1.1945008582403478</c:v>
                      </c:pt>
                      <c:pt idx="37">
                        <c:v>1.1611681923410651</c:v>
                      </c:pt>
                      <c:pt idx="38">
                        <c:v>1.1073776564149613</c:v>
                      </c:pt>
                      <c:pt idx="39">
                        <c:v>1.1094006139177002</c:v>
                      </c:pt>
                      <c:pt idx="40">
                        <c:v>1.2060104366394337</c:v>
                      </c:pt>
                      <c:pt idx="41">
                        <c:v>1.2115707477575599</c:v>
                      </c:pt>
                      <c:pt idx="42">
                        <c:v>1.2514692263661136</c:v>
                      </c:pt>
                      <c:pt idx="43">
                        <c:v>1.2742335767406359</c:v>
                      </c:pt>
                      <c:pt idx="44">
                        <c:v>1.2690789196526469</c:v>
                      </c:pt>
                      <c:pt idx="45">
                        <c:v>1.3436134474985504</c:v>
                      </c:pt>
                      <c:pt idx="46">
                        <c:v>1.3611310765430022</c:v>
                      </c:pt>
                      <c:pt idx="47">
                        <c:v>1.4280798057869539</c:v>
                      </c:pt>
                      <c:pt idx="48">
                        <c:v>1.4607148567407198</c:v>
                      </c:pt>
                      <c:pt idx="49">
                        <c:v>1.4633673688490751</c:v>
                      </c:pt>
                      <c:pt idx="50">
                        <c:v>1.4678937104576624</c:v>
                      </c:pt>
                      <c:pt idx="51">
                        <c:v>1.4682694912475396</c:v>
                      </c:pt>
                      <c:pt idx="52">
                        <c:v>1.4612338374993796</c:v>
                      </c:pt>
                      <c:pt idx="53">
                        <c:v>1.4633530649339048</c:v>
                      </c:pt>
                      <c:pt idx="54">
                        <c:v>1.4754194353014303</c:v>
                      </c:pt>
                      <c:pt idx="55">
                        <c:v>1.5544377362881514</c:v>
                      </c:pt>
                      <c:pt idx="56">
                        <c:v>1.6195862425850449</c:v>
                      </c:pt>
                      <c:pt idx="57">
                        <c:v>1.6637494441651024</c:v>
                      </c:pt>
                      <c:pt idx="58">
                        <c:v>1.7650932476825867</c:v>
                      </c:pt>
                      <c:pt idx="59">
                        <c:v>1.8207217499672264</c:v>
                      </c:pt>
                      <c:pt idx="60">
                        <c:v>1.8321536976909207</c:v>
                      </c:pt>
                      <c:pt idx="61">
                        <c:v>1.8776929771392472</c:v>
                      </c:pt>
                      <c:pt idx="62">
                        <c:v>1.8519004230973692</c:v>
                      </c:pt>
                      <c:pt idx="63">
                        <c:v>1.8239485788713068</c:v>
                      </c:pt>
                      <c:pt idx="64">
                        <c:v>1.9123867384047557</c:v>
                      </c:pt>
                      <c:pt idx="65">
                        <c:v>1.94520272111976</c:v>
                      </c:pt>
                      <c:pt idx="66">
                        <c:v>2.0461128355616571</c:v>
                      </c:pt>
                      <c:pt idx="67">
                        <c:v>2.0751385830243674</c:v>
                      </c:pt>
                      <c:pt idx="68">
                        <c:v>2.16879166241484</c:v>
                      </c:pt>
                      <c:pt idx="69">
                        <c:v>2.1455324562312721</c:v>
                      </c:pt>
                      <c:pt idx="70">
                        <c:v>2.1873445927383068</c:v>
                      </c:pt>
                      <c:pt idx="71">
                        <c:v>2.2960256523764802</c:v>
                      </c:pt>
                      <c:pt idx="72">
                        <c:v>2.4295443657160427</c:v>
                      </c:pt>
                      <c:pt idx="73">
                        <c:v>2.4280176400366269</c:v>
                      </c:pt>
                      <c:pt idx="74">
                        <c:v>2.5083561305119231</c:v>
                      </c:pt>
                      <c:pt idx="75">
                        <c:v>2.5439421789354957</c:v>
                      </c:pt>
                      <c:pt idx="76">
                        <c:v>2.4901057481795554</c:v>
                      </c:pt>
                      <c:pt idx="77">
                        <c:v>2.482954164470784</c:v>
                      </c:pt>
                      <c:pt idx="78">
                        <c:v>2.4764920279623324</c:v>
                      </c:pt>
                      <c:pt idx="79">
                        <c:v>2.5563049083379079</c:v>
                      </c:pt>
                      <c:pt idx="80">
                        <c:v>2.6028518975223602</c:v>
                      </c:pt>
                      <c:pt idx="81">
                        <c:v>2.6799218216376177</c:v>
                      </c:pt>
                      <c:pt idx="82">
                        <c:v>2.7483163744398134</c:v>
                      </c:pt>
                      <c:pt idx="83">
                        <c:v>2.8383487453817247</c:v>
                      </c:pt>
                      <c:pt idx="84">
                        <c:v>2.9146063772890205</c:v>
                      </c:pt>
                      <c:pt idx="85">
                        <c:v>2.9418180168093038</c:v>
                      </c:pt>
                      <c:pt idx="86">
                        <c:v>3.0341978687185547</c:v>
                      </c:pt>
                      <c:pt idx="87">
                        <c:v>3.1239045355467923</c:v>
                      </c:pt>
                      <c:pt idx="88">
                        <c:v>3.1395649813739417</c:v>
                      </c:pt>
                      <c:pt idx="89">
                        <c:v>3.1080148649631187</c:v>
                      </c:pt>
                      <c:pt idx="90">
                        <c:v>3.1180546853814093</c:v>
                      </c:pt>
                      <c:pt idx="91">
                        <c:v>3.1212513150448622</c:v>
                      </c:pt>
                      <c:pt idx="92">
                        <c:v>3.186946476348532</c:v>
                      </c:pt>
                      <c:pt idx="93">
                        <c:v>3.2939647764136111</c:v>
                      </c:pt>
                      <c:pt idx="94">
                        <c:v>3.2292548383809656</c:v>
                      </c:pt>
                      <c:pt idx="95">
                        <c:v>3.1893260710808367</c:v>
                      </c:pt>
                      <c:pt idx="96">
                        <c:v>3.0535086203438593</c:v>
                      </c:pt>
                      <c:pt idx="97">
                        <c:v>3.2144523420032196</c:v>
                      </c:pt>
                      <c:pt idx="98">
                        <c:v>3.191754129680632</c:v>
                      </c:pt>
                      <c:pt idx="99">
                        <c:v>3.2128040673412888</c:v>
                      </c:pt>
                      <c:pt idx="100">
                        <c:v>3.253557523094293</c:v>
                      </c:pt>
                      <c:pt idx="101">
                        <c:v>3.1537962916096713</c:v>
                      </c:pt>
                      <c:pt idx="102">
                        <c:v>3.0811653091527877</c:v>
                      </c:pt>
                      <c:pt idx="103">
                        <c:v>3.135641236168202</c:v>
                      </c:pt>
                      <c:pt idx="104">
                        <c:v>2.9965890306014575</c:v>
                      </c:pt>
                      <c:pt idx="105">
                        <c:v>2.8716222782582848</c:v>
                      </c:pt>
                      <c:pt idx="106">
                        <c:v>2.8755110291475021</c:v>
                      </c:pt>
                      <c:pt idx="107">
                        <c:v>2.9265778046163384</c:v>
                      </c:pt>
                      <c:pt idx="108">
                        <c:v>2.8893695870662266</c:v>
                      </c:pt>
                      <c:pt idx="109">
                        <c:v>2.7403821336787439</c:v>
                      </c:pt>
                      <c:pt idx="110">
                        <c:v>2.8414329027435077</c:v>
                      </c:pt>
                      <c:pt idx="111">
                        <c:v>2.8723337697041336</c:v>
                      </c:pt>
                      <c:pt idx="112">
                        <c:v>2.9869263871466107</c:v>
                      </c:pt>
                      <c:pt idx="113">
                        <c:v>2.9718137343982036</c:v>
                      </c:pt>
                      <c:pt idx="114">
                        <c:v>3.1210460357033702</c:v>
                      </c:pt>
                      <c:pt idx="115">
                        <c:v>3.2028636333201268</c:v>
                      </c:pt>
                      <c:pt idx="116">
                        <c:v>3.2235711075686311</c:v>
                      </c:pt>
                      <c:pt idx="117">
                        <c:v>3.3106033368305443</c:v>
                      </c:pt>
                      <c:pt idx="118">
                        <c:v>3.2992876946252574</c:v>
                      </c:pt>
                      <c:pt idx="119">
                        <c:v>3.3623809629958843</c:v>
                      </c:pt>
                      <c:pt idx="120">
                        <c:v>3.3338757059058941</c:v>
                      </c:pt>
                      <c:pt idx="121">
                        <c:v>3.3615022003304538</c:v>
                      </c:pt>
                      <c:pt idx="122">
                        <c:v>3.4703093204520705</c:v>
                      </c:pt>
                      <c:pt idx="123">
                        <c:v>3.4888182152127021</c:v>
                      </c:pt>
                      <c:pt idx="124">
                        <c:v>3.4018573279075963</c:v>
                      </c:pt>
                      <c:pt idx="125">
                        <c:v>3.3645399735776484</c:v>
                      </c:pt>
                      <c:pt idx="126">
                        <c:v>3.4847270611517973</c:v>
                      </c:pt>
                      <c:pt idx="127">
                        <c:v>3.4448098611390092</c:v>
                      </c:pt>
                      <c:pt idx="128">
                        <c:v>3.5882248742399208</c:v>
                      </c:pt>
                      <c:pt idx="129">
                        <c:v>3.6486882574833008</c:v>
                      </c:pt>
                      <c:pt idx="130">
                        <c:v>3.6578570462055304</c:v>
                      </c:pt>
                      <c:pt idx="131">
                        <c:v>3.7453767628215671</c:v>
                      </c:pt>
                      <c:pt idx="132">
                        <c:v>3.7293023548308897</c:v>
                      </c:pt>
                      <c:pt idx="133">
                        <c:v>3.7548361421939456</c:v>
                      </c:pt>
                      <c:pt idx="134">
                        <c:v>3.7690264189425253</c:v>
                      </c:pt>
                      <c:pt idx="135">
                        <c:v>3.8176005007219311</c:v>
                      </c:pt>
                      <c:pt idx="136">
                        <c:v>3.8283840768563202</c:v>
                      </c:pt>
                      <c:pt idx="137">
                        <c:v>3.7880015159368243</c:v>
                      </c:pt>
                      <c:pt idx="138">
                        <c:v>3.7669311363045774</c:v>
                      </c:pt>
                      <c:pt idx="139">
                        <c:v>3.7680536817831958</c:v>
                      </c:pt>
                      <c:pt idx="140">
                        <c:v>3.7606072540972559</c:v>
                      </c:pt>
                      <c:pt idx="141">
                        <c:v>3.9265199812978713</c:v>
                      </c:pt>
                      <c:pt idx="142">
                        <c:v>3.9294652639358429</c:v>
                      </c:pt>
                      <c:pt idx="143">
                        <c:v>3.9424148167131432</c:v>
                      </c:pt>
                      <c:pt idx="144">
                        <c:v>4.0423270411716228</c:v>
                      </c:pt>
                      <c:pt idx="145">
                        <c:v>4.0885567101452782</c:v>
                      </c:pt>
                      <c:pt idx="146">
                        <c:v>4.1109010814218925</c:v>
                      </c:pt>
                      <c:pt idx="147">
                        <c:v>4.1644262467723303</c:v>
                      </c:pt>
                      <c:pt idx="148">
                        <c:v>4.1218816353500545</c:v>
                      </c:pt>
                      <c:pt idx="149">
                        <c:v>4.1445317871244667</c:v>
                      </c:pt>
                      <c:pt idx="150">
                        <c:v>4.2351304230846507</c:v>
                      </c:pt>
                      <c:pt idx="151">
                        <c:v>4.3171280537451189</c:v>
                      </c:pt>
                      <c:pt idx="152">
                        <c:v>4.354741895338984</c:v>
                      </c:pt>
                      <c:pt idx="153">
                        <c:v>4.4595283076697676</c:v>
                      </c:pt>
                      <c:pt idx="154">
                        <c:v>4.5245990690183007</c:v>
                      </c:pt>
                      <c:pt idx="155">
                        <c:v>4.5837020968172597</c:v>
                      </c:pt>
                      <c:pt idx="156">
                        <c:v>4.738075224625339</c:v>
                      </c:pt>
                      <c:pt idx="157">
                        <c:v>4.7042927482737609</c:v>
                      </c:pt>
                      <c:pt idx="158">
                        <c:v>4.7927922556006601</c:v>
                      </c:pt>
                      <c:pt idx="159">
                        <c:v>4.7587701404950531</c:v>
                      </c:pt>
                      <c:pt idx="160">
                        <c:v>4.9992160435068325</c:v>
                      </c:pt>
                      <c:pt idx="161">
                        <c:v>4.825094348554698</c:v>
                      </c:pt>
                      <c:pt idx="162">
                        <c:v>4.943150414490221</c:v>
                      </c:pt>
                      <c:pt idx="163">
                        <c:v>5.0166718678650994</c:v>
                      </c:pt>
                      <c:pt idx="164">
                        <c:v>5.1764528668566028</c:v>
                      </c:pt>
                      <c:pt idx="165">
                        <c:v>5.3066613622695131</c:v>
                      </c:pt>
                      <c:pt idx="166">
                        <c:v>5.2885730763500813</c:v>
                      </c:pt>
                      <c:pt idx="167">
                        <c:v>5.4102388154007457</c:v>
                      </c:pt>
                      <c:pt idx="168">
                        <c:v>5.3632465630979382</c:v>
                      </c:pt>
                      <c:pt idx="169">
                        <c:v>5.4608624774682282</c:v>
                      </c:pt>
                      <c:pt idx="170">
                        <c:v>5.5344039124522926</c:v>
                      </c:pt>
                      <c:pt idx="171">
                        <c:v>5.6193393024159164</c:v>
                      </c:pt>
                      <c:pt idx="172">
                        <c:v>5.6870562745475404</c:v>
                      </c:pt>
                      <c:pt idx="173">
                        <c:v>5.7671448132394838</c:v>
                      </c:pt>
                      <c:pt idx="174">
                        <c:v>5.8257776444122458</c:v>
                      </c:pt>
                      <c:pt idx="175">
                        <c:v>5.8095522710947929</c:v>
                      </c:pt>
                      <c:pt idx="176">
                        <c:v>5.7813102946393204</c:v>
                      </c:pt>
                      <c:pt idx="177">
                        <c:v>5.7906632984339881</c:v>
                      </c:pt>
                      <c:pt idx="178">
                        <c:v>5.8849156086772796</c:v>
                      </c:pt>
                      <c:pt idx="179">
                        <c:v>5.9241273898694571</c:v>
                      </c:pt>
                      <c:pt idx="180">
                        <c:v>6.03670713713558</c:v>
                      </c:pt>
                      <c:pt idx="181">
                        <c:v>6.1736498385415013</c:v>
                      </c:pt>
                      <c:pt idx="182">
                        <c:v>6.1987895580490253</c:v>
                      </c:pt>
                      <c:pt idx="183">
                        <c:v>6.3414918924648713</c:v>
                      </c:pt>
                      <c:pt idx="184">
                        <c:v>6.2565374621782768</c:v>
                      </c:pt>
                      <c:pt idx="185">
                        <c:v>6.1917090979564238</c:v>
                      </c:pt>
                      <c:pt idx="186">
                        <c:v>6.2566514580012491</c:v>
                      </c:pt>
                      <c:pt idx="187">
                        <c:v>6.1735994152174491</c:v>
                      </c:pt>
                      <c:pt idx="188">
                        <c:v>6.1422683981852204</c:v>
                      </c:pt>
                      <c:pt idx="189">
                        <c:v>6.4395842857725363</c:v>
                      </c:pt>
                      <c:pt idx="190">
                        <c:v>6.3909576969138104</c:v>
                      </c:pt>
                      <c:pt idx="191">
                        <c:v>6.3778434517197429</c:v>
                      </c:pt>
                      <c:pt idx="192">
                        <c:v>6.2277000878854274</c:v>
                      </c:pt>
                      <c:pt idx="193">
                        <c:v>6.2705149032196301</c:v>
                      </c:pt>
                      <c:pt idx="194">
                        <c:v>6.4806831241793521</c:v>
                      </c:pt>
                      <c:pt idx="195">
                        <c:v>6.5150508348551872</c:v>
                      </c:pt>
                      <c:pt idx="196">
                        <c:v>6.6876123802976624</c:v>
                      </c:pt>
                      <c:pt idx="197">
                        <c:v>6.5171337717828282</c:v>
                      </c:pt>
                      <c:pt idx="198">
                        <c:v>6.5753422037788836</c:v>
                      </c:pt>
                      <c:pt idx="199">
                        <c:v>6.6400468587351691</c:v>
                      </c:pt>
                      <c:pt idx="200">
                        <c:v>6.5570223688322882</c:v>
                      </c:pt>
                      <c:pt idx="201">
                        <c:v>6.4116026938430366</c:v>
                      </c:pt>
                      <c:pt idx="202">
                        <c:v>6.4170929492297741</c:v>
                      </c:pt>
                      <c:pt idx="203">
                        <c:v>6.4614459705669658</c:v>
                      </c:pt>
                      <c:pt idx="204">
                        <c:v>6.5688067722355177</c:v>
                      </c:pt>
                      <c:pt idx="205">
                        <c:v>6.5276880124833552</c:v>
                      </c:pt>
                      <c:pt idx="206">
                        <c:v>6.6231097558498373</c:v>
                      </c:pt>
                      <c:pt idx="207">
                        <c:v>6.7389810610284302</c:v>
                      </c:pt>
                      <c:pt idx="208">
                        <c:v>6.7353103380444885</c:v>
                      </c:pt>
                      <c:pt idx="209">
                        <c:v>6.6149867129794586</c:v>
                      </c:pt>
                      <c:pt idx="210">
                        <c:v>6.8388272793679432</c:v>
                      </c:pt>
                      <c:pt idx="211">
                        <c:v>6.89621529848276</c:v>
                      </c:pt>
                      <c:pt idx="212">
                        <c:v>6.9518215512990169</c:v>
                      </c:pt>
                      <c:pt idx="213">
                        <c:v>7.2245289974776847</c:v>
                      </c:pt>
                      <c:pt idx="214">
                        <c:v>7.2325829024040731</c:v>
                      </c:pt>
                      <c:pt idx="215">
                        <c:v>7.1054659183445796</c:v>
                      </c:pt>
                      <c:pt idx="216">
                        <c:v>7.1102457652678499</c:v>
                      </c:pt>
                      <c:pt idx="217">
                        <c:v>7.0071080953197571</c:v>
                      </c:pt>
                      <c:pt idx="218">
                        <c:v>6.8508579933238414</c:v>
                      </c:pt>
                      <c:pt idx="219">
                        <c:v>7.0925062520649549</c:v>
                      </c:pt>
                      <c:pt idx="220">
                        <c:v>6.9526242975086037</c:v>
                      </c:pt>
                      <c:pt idx="221">
                        <c:v>7.0923185106814355</c:v>
                      </c:pt>
                      <c:pt idx="222">
                        <c:v>7.0992264289108391</c:v>
                      </c:pt>
                      <c:pt idx="223">
                        <c:v>7.3679030424167555</c:v>
                      </c:pt>
                      <c:pt idx="224">
                        <c:v>7.1716442090759003</c:v>
                      </c:pt>
                      <c:pt idx="225">
                        <c:v>6.9576401943838126</c:v>
                      </c:pt>
                      <c:pt idx="226">
                        <c:v>6.8134591039276557</c:v>
                      </c:pt>
                      <c:pt idx="227">
                        <c:v>6.8493237899589108</c:v>
                      </c:pt>
                      <c:pt idx="228">
                        <c:v>6.9608855758497619</c:v>
                      </c:pt>
                      <c:pt idx="229">
                        <c:v>7.1513486308876058</c:v>
                      </c:pt>
                      <c:pt idx="230">
                        <c:v>7.2458365398080709</c:v>
                      </c:pt>
                      <c:pt idx="231">
                        <c:v>7.432685651243756</c:v>
                      </c:pt>
                      <c:pt idx="232">
                        <c:v>7.1914838528324196</c:v>
                      </c:pt>
                      <c:pt idx="233">
                        <c:v>7.3210772684540002</c:v>
                      </c:pt>
                      <c:pt idx="234">
                        <c:v>7.2637049143320338</c:v>
                      </c:pt>
                      <c:pt idx="235">
                        <c:v>7.2479208835531903</c:v>
                      </c:pt>
                      <c:pt idx="236">
                        <c:v>7.3164796919828081</c:v>
                      </c:pt>
                      <c:pt idx="237">
                        <c:v>7.4638555424184183</c:v>
                      </c:pt>
                      <c:pt idx="238">
                        <c:v>7.414148876855351</c:v>
                      </c:pt>
                      <c:pt idx="239">
                        <c:v>7.5016358336022444</c:v>
                      </c:pt>
                      <c:pt idx="240">
                        <c:v>7.5578981023542617</c:v>
                      </c:pt>
                      <c:pt idx="241">
                        <c:v>7.2117463692664368</c:v>
                      </c:pt>
                      <c:pt idx="242">
                        <c:v>6.47398471569048</c:v>
                      </c:pt>
                      <c:pt idx="243">
                        <c:v>7.0954872483967666</c:v>
                      </c:pt>
                      <c:pt idx="244">
                        <c:v>7.1345124282629495</c:v>
                      </c:pt>
                      <c:pt idx="245">
                        <c:v>7.3506881548393173</c:v>
                      </c:pt>
                      <c:pt idx="246">
                        <c:v>7.508727950168363</c:v>
                      </c:pt>
                      <c:pt idx="247">
                        <c:v>7.5770573745148964</c:v>
                      </c:pt>
                      <c:pt idx="248">
                        <c:v>7.4452165761983373</c:v>
                      </c:pt>
                      <c:pt idx="249">
                        <c:v>7.2501519019019405</c:v>
                      </c:pt>
                      <c:pt idx="250">
                        <c:v>7.6909611375375784</c:v>
                      </c:pt>
                      <c:pt idx="251">
                        <c:v>7.8809278776347558</c:v>
                      </c:pt>
                      <c:pt idx="252">
                        <c:v>8.0937129303308932</c:v>
                      </c:pt>
                      <c:pt idx="253">
                        <c:v>8.3429992885850837</c:v>
                      </c:pt>
                      <c:pt idx="254">
                        <c:v>8.4623041784118502</c:v>
                      </c:pt>
                      <c:pt idx="255">
                        <c:v>8.5960085844307574</c:v>
                      </c:pt>
                      <c:pt idx="256">
                        <c:v>8.6166390050333916</c:v>
                      </c:pt>
                      <c:pt idx="257">
                        <c:v>8.6243939801379206</c:v>
                      </c:pt>
                      <c:pt idx="258">
                        <c:v>8.8046438143228016</c:v>
                      </c:pt>
                      <c:pt idx="259">
                        <c:v>8.9014948962803508</c:v>
                      </c:pt>
                      <c:pt idx="260">
                        <c:v>8.8445253289441563</c:v>
                      </c:pt>
                      <c:pt idx="261">
                        <c:v>9.0753674400295985</c:v>
                      </c:pt>
                      <c:pt idx="262">
                        <c:v>9.1788266288459361</c:v>
                      </c:pt>
                      <c:pt idx="263">
                        <c:v>9.4716311983061221</c:v>
                      </c:pt>
                      <c:pt idx="264">
                        <c:v>9.3001946736167813</c:v>
                      </c:pt>
                    </c:numCache>
                  </c:numRef>
                </c:val>
                <c:smooth val="0"/>
                <c:extLst xmlns:c15="http://schemas.microsoft.com/office/drawing/2012/chart">
                  <c:ext xmlns:c16="http://schemas.microsoft.com/office/drawing/2014/chart" uri="{C3380CC4-5D6E-409C-BE32-E72D297353CC}">
                    <c16:uniqueId val="{0000000D-500B-F049-93AC-A7E385C60C8B}"/>
                  </c:ext>
                </c:extLst>
              </c15:ser>
            </c15:filteredLineSeries>
          </c:ext>
        </c:extLst>
      </c:lineChart>
      <c:dateAx>
        <c:axId val="887277360"/>
        <c:scaling>
          <c:orientation val="minMax"/>
          <c:max val="44958"/>
        </c:scaling>
        <c:delete val="0"/>
        <c:axPos val="b"/>
        <c:numFmt formatCode="yyyy" sourceLinked="0"/>
        <c:majorTickMark val="out"/>
        <c:minorTickMark val="none"/>
        <c:tickLblPos val="nextTo"/>
        <c:spPr>
          <a:noFill/>
          <a:ln w="9525" cap="flat" cmpd="sng" algn="ctr">
            <a:solidFill>
              <a:srgbClr val="000000"/>
            </a:solidFill>
            <a:round/>
          </a:ln>
          <a:effectLst/>
        </c:spPr>
        <c:txPr>
          <a:bodyPr rot="0" vert="horz"/>
          <a:lstStyle/>
          <a:p>
            <a:pPr>
              <a:defRPr/>
            </a:pPr>
            <a:endParaRPr lang="en-US"/>
          </a:p>
        </c:txPr>
        <c:crossAx val="887278192"/>
        <c:crosses val="autoZero"/>
        <c:auto val="0"/>
        <c:lblOffset val="100"/>
        <c:baseTimeUnit val="days"/>
        <c:majorUnit val="2"/>
        <c:majorTimeUnit val="years"/>
      </c:dateAx>
      <c:valAx>
        <c:axId val="887278192"/>
        <c:scaling>
          <c:orientation val="minMax"/>
          <c:min val="1"/>
        </c:scaling>
        <c:delete val="1"/>
        <c:axPos val="l"/>
        <c:majorGridlines>
          <c:spPr>
            <a:ln w="9525" cap="flat" cmpd="sng" algn="ctr">
              <a:noFill/>
              <a:round/>
            </a:ln>
            <a:effectLst/>
          </c:spPr>
        </c:majorGridlines>
        <c:minorGridlines>
          <c:spPr>
            <a:ln w="9525" cap="flat" cmpd="sng" algn="ctr">
              <a:noFill/>
              <a:round/>
            </a:ln>
            <a:effectLst/>
          </c:spPr>
        </c:minorGridlines>
        <c:numFmt formatCode="0" sourceLinked="0"/>
        <c:majorTickMark val="out"/>
        <c:minorTickMark val="none"/>
        <c:tickLblPos val="nextTo"/>
        <c:crossAx val="887277360"/>
        <c:crosses val="autoZero"/>
        <c:crossBetween val="between"/>
        <c:majorUnit val="10"/>
        <c:minorUnit val="5"/>
      </c:valAx>
    </c:plotArea>
    <c:plotVisOnly val="1"/>
    <c:dispBlanksAs val="gap"/>
    <c:showDLblsOverMax val="0"/>
  </c:chart>
  <c:spPr>
    <a:noFill/>
    <a:ln w="9525" cap="flat" cmpd="sng" algn="ctr">
      <a:noFill/>
      <a:round/>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r>
              <a:rPr lang="en-ZA"/>
              <a:t>Energy Demand vs Supply</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4138715277777772E-2"/>
          <c:y val="0.11999606481481481"/>
          <c:w val="0.84740842013888884"/>
          <c:h val="0.63791874999999998"/>
        </c:manualLayout>
      </c:layout>
      <c:barChart>
        <c:barDir val="col"/>
        <c:grouping val="clustered"/>
        <c:varyColors val="0"/>
        <c:ser>
          <c:idx val="1"/>
          <c:order val="1"/>
          <c:tx>
            <c:strRef>
              <c:f>'[Copy of Eskom EAF data.xlsx]Nathi Updated'!$C$1</c:f>
              <c:strCache>
                <c:ptCount val="1"/>
                <c:pt idx="0">
                  <c:v>Excess MW</c:v>
                </c:pt>
              </c:strCache>
            </c:strRef>
          </c:tx>
          <c:spPr>
            <a:solidFill>
              <a:schemeClr val="accent3"/>
            </a:solidFill>
            <a:ln>
              <a:noFill/>
            </a:ln>
            <a:effectLst/>
          </c:spPr>
          <c:invertIfNegative val="0"/>
          <c:cat>
            <c:numRef>
              <c:f>'[Copy of Eskom EAF data.xlsx]Nathi Updated'!$A$10:$A$73</c:f>
              <c:numCache>
                <c:formatCode>d\-mmm\-yy</c:formatCode>
                <c:ptCount val="64"/>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pt idx="17">
                  <c:v>44317</c:v>
                </c:pt>
                <c:pt idx="18">
                  <c:v>44348</c:v>
                </c:pt>
                <c:pt idx="19">
                  <c:v>44378</c:v>
                </c:pt>
                <c:pt idx="20">
                  <c:v>44409</c:v>
                </c:pt>
                <c:pt idx="21">
                  <c:v>44440</c:v>
                </c:pt>
                <c:pt idx="22">
                  <c:v>44470</c:v>
                </c:pt>
                <c:pt idx="23">
                  <c:v>44501</c:v>
                </c:pt>
                <c:pt idx="24">
                  <c:v>44531</c:v>
                </c:pt>
                <c:pt idx="25">
                  <c:v>44562</c:v>
                </c:pt>
                <c:pt idx="26">
                  <c:v>44593</c:v>
                </c:pt>
                <c:pt idx="27">
                  <c:v>44621</c:v>
                </c:pt>
                <c:pt idx="28">
                  <c:v>44652</c:v>
                </c:pt>
                <c:pt idx="29">
                  <c:v>44682</c:v>
                </c:pt>
                <c:pt idx="30">
                  <c:v>44713</c:v>
                </c:pt>
                <c:pt idx="31">
                  <c:v>44743</c:v>
                </c:pt>
                <c:pt idx="32">
                  <c:v>44774</c:v>
                </c:pt>
                <c:pt idx="33">
                  <c:v>44805</c:v>
                </c:pt>
                <c:pt idx="34">
                  <c:v>44835</c:v>
                </c:pt>
                <c:pt idx="35">
                  <c:v>44866</c:v>
                </c:pt>
                <c:pt idx="36">
                  <c:v>44896</c:v>
                </c:pt>
                <c:pt idx="37">
                  <c:v>44927</c:v>
                </c:pt>
                <c:pt idx="38">
                  <c:v>44958</c:v>
                </c:pt>
                <c:pt idx="39">
                  <c:v>44986</c:v>
                </c:pt>
                <c:pt idx="40">
                  <c:v>45017</c:v>
                </c:pt>
                <c:pt idx="41">
                  <c:v>45047</c:v>
                </c:pt>
                <c:pt idx="42">
                  <c:v>45078</c:v>
                </c:pt>
                <c:pt idx="43">
                  <c:v>45108</c:v>
                </c:pt>
                <c:pt idx="44">
                  <c:v>45139</c:v>
                </c:pt>
                <c:pt idx="45">
                  <c:v>45170</c:v>
                </c:pt>
                <c:pt idx="46">
                  <c:v>45200</c:v>
                </c:pt>
                <c:pt idx="47">
                  <c:v>45231</c:v>
                </c:pt>
                <c:pt idx="48">
                  <c:v>45261</c:v>
                </c:pt>
                <c:pt idx="49">
                  <c:v>45292</c:v>
                </c:pt>
                <c:pt idx="50">
                  <c:v>45323</c:v>
                </c:pt>
                <c:pt idx="51">
                  <c:v>45352</c:v>
                </c:pt>
                <c:pt idx="52">
                  <c:v>45383</c:v>
                </c:pt>
                <c:pt idx="53">
                  <c:v>45413</c:v>
                </c:pt>
                <c:pt idx="54">
                  <c:v>45444</c:v>
                </c:pt>
                <c:pt idx="55">
                  <c:v>45474</c:v>
                </c:pt>
                <c:pt idx="56">
                  <c:v>45505</c:v>
                </c:pt>
                <c:pt idx="57">
                  <c:v>45536</c:v>
                </c:pt>
                <c:pt idx="58">
                  <c:v>45566</c:v>
                </c:pt>
                <c:pt idx="59">
                  <c:v>45597</c:v>
                </c:pt>
                <c:pt idx="60">
                  <c:v>45627</c:v>
                </c:pt>
                <c:pt idx="61">
                  <c:v>45658</c:v>
                </c:pt>
                <c:pt idx="62">
                  <c:v>45689</c:v>
                </c:pt>
                <c:pt idx="63">
                  <c:v>45717</c:v>
                </c:pt>
              </c:numCache>
            </c:numRef>
          </c:cat>
          <c:val>
            <c:numRef>
              <c:f>'[Copy of Eskom EAF data.xlsx]Nathi Updated'!$C$10:$C$73</c:f>
              <c:numCache>
                <c:formatCode>#,##0</c:formatCode>
                <c:ptCount val="64"/>
                <c:pt idx="0">
                  <c:v>1775</c:v>
                </c:pt>
                <c:pt idx="1">
                  <c:v>1226</c:v>
                </c:pt>
                <c:pt idx="2">
                  <c:v>-41</c:v>
                </c:pt>
                <c:pt idx="3">
                  <c:v>2278</c:v>
                </c:pt>
                <c:pt idx="4">
                  <c:v>4328</c:v>
                </c:pt>
                <c:pt idx="5">
                  <c:v>3825</c:v>
                </c:pt>
                <c:pt idx="6">
                  <c:v>2890</c:v>
                </c:pt>
                <c:pt idx="7">
                  <c:v>356</c:v>
                </c:pt>
                <c:pt idx="8">
                  <c:v>170</c:v>
                </c:pt>
                <c:pt idx="9">
                  <c:v>-243</c:v>
                </c:pt>
                <c:pt idx="10">
                  <c:v>1351</c:v>
                </c:pt>
                <c:pt idx="11">
                  <c:v>2514</c:v>
                </c:pt>
                <c:pt idx="12">
                  <c:v>1240</c:v>
                </c:pt>
                <c:pt idx="13">
                  <c:v>842</c:v>
                </c:pt>
                <c:pt idx="14">
                  <c:v>-175</c:v>
                </c:pt>
                <c:pt idx="15">
                  <c:v>-149</c:v>
                </c:pt>
                <c:pt idx="16">
                  <c:v>1159</c:v>
                </c:pt>
                <c:pt idx="17">
                  <c:v>-336</c:v>
                </c:pt>
                <c:pt idx="18">
                  <c:v>33</c:v>
                </c:pt>
                <c:pt idx="19">
                  <c:v>327</c:v>
                </c:pt>
                <c:pt idx="20">
                  <c:v>2821</c:v>
                </c:pt>
                <c:pt idx="21">
                  <c:v>1295</c:v>
                </c:pt>
                <c:pt idx="22">
                  <c:v>-27</c:v>
                </c:pt>
                <c:pt idx="23">
                  <c:v>2060</c:v>
                </c:pt>
                <c:pt idx="24">
                  <c:v>958</c:v>
                </c:pt>
                <c:pt idx="25">
                  <c:v>2279</c:v>
                </c:pt>
                <c:pt idx="26">
                  <c:v>594</c:v>
                </c:pt>
                <c:pt idx="27">
                  <c:v>690</c:v>
                </c:pt>
                <c:pt idx="28">
                  <c:v>-988</c:v>
                </c:pt>
                <c:pt idx="29">
                  <c:v>-2083</c:v>
                </c:pt>
                <c:pt idx="30">
                  <c:v>-1747</c:v>
                </c:pt>
                <c:pt idx="31">
                  <c:v>-436</c:v>
                </c:pt>
                <c:pt idx="32">
                  <c:v>-903</c:v>
                </c:pt>
                <c:pt idx="33">
                  <c:v>285</c:v>
                </c:pt>
                <c:pt idx="34">
                  <c:v>117</c:v>
                </c:pt>
                <c:pt idx="35">
                  <c:v>254</c:v>
                </c:pt>
                <c:pt idx="36">
                  <c:v>-1167</c:v>
                </c:pt>
                <c:pt idx="37">
                  <c:v>-2891</c:v>
                </c:pt>
                <c:pt idx="38">
                  <c:v>-2161</c:v>
                </c:pt>
                <c:pt idx="39">
                  <c:v>-654</c:v>
                </c:pt>
                <c:pt idx="40">
                  <c:v>-4994</c:v>
                </c:pt>
                <c:pt idx="41">
                  <c:v>-5249</c:v>
                </c:pt>
                <c:pt idx="42">
                  <c:v>-3150</c:v>
                </c:pt>
                <c:pt idx="43">
                  <c:v>-5700</c:v>
                </c:pt>
                <c:pt idx="44">
                  <c:v>-4382.3252000000066</c:v>
                </c:pt>
                <c:pt idx="45">
                  <c:v>-3391.9752000000044</c:v>
                </c:pt>
                <c:pt idx="46">
                  <c:v>-3333.4512000000032</c:v>
                </c:pt>
                <c:pt idx="47">
                  <c:v>-2114.4512000000032</c:v>
                </c:pt>
                <c:pt idx="48">
                  <c:v>-561.45119999999952</c:v>
                </c:pt>
                <c:pt idx="49">
                  <c:v>-471.03399999999965</c:v>
                </c:pt>
                <c:pt idx="50">
                  <c:v>-738.78499999999985</c:v>
                </c:pt>
                <c:pt idx="51">
                  <c:v>-791.78499999999985</c:v>
                </c:pt>
                <c:pt idx="52">
                  <c:v>-986.78499999999985</c:v>
                </c:pt>
                <c:pt idx="53">
                  <c:v>-1434.135000000002</c:v>
                </c:pt>
                <c:pt idx="54">
                  <c:v>-1634.135000000002</c:v>
                </c:pt>
                <c:pt idx="55">
                  <c:v>-1179.135000000002</c:v>
                </c:pt>
                <c:pt idx="56">
                  <c:v>-852.13500000000204</c:v>
                </c:pt>
                <c:pt idx="57">
                  <c:v>-647.18499999999767</c:v>
                </c:pt>
                <c:pt idx="58">
                  <c:v>1260.2909999999974</c:v>
                </c:pt>
                <c:pt idx="59">
                  <c:v>2479.2909999999974</c:v>
                </c:pt>
                <c:pt idx="60">
                  <c:v>2992.2909999999974</c:v>
                </c:pt>
                <c:pt idx="61">
                  <c:v>2593.2909999999974</c:v>
                </c:pt>
                <c:pt idx="62">
                  <c:v>1740.2909999999974</c:v>
                </c:pt>
                <c:pt idx="63">
                  <c:v>1687.2909999999974</c:v>
                </c:pt>
              </c:numCache>
            </c:numRef>
          </c:val>
          <c:extLst>
            <c:ext xmlns:c16="http://schemas.microsoft.com/office/drawing/2014/chart" uri="{C3380CC4-5D6E-409C-BE32-E72D297353CC}">
              <c16:uniqueId val="{00000000-CED2-42AC-A14C-B4D7C588C034}"/>
            </c:ext>
          </c:extLst>
        </c:ser>
        <c:dLbls>
          <c:showLegendKey val="0"/>
          <c:showVal val="0"/>
          <c:showCatName val="0"/>
          <c:showSerName val="0"/>
          <c:showPercent val="0"/>
          <c:showBubbleSize val="0"/>
        </c:dLbls>
        <c:gapWidth val="150"/>
        <c:axId val="1532099599"/>
        <c:axId val="1532102479"/>
      </c:barChart>
      <c:lineChart>
        <c:grouping val="standard"/>
        <c:varyColors val="0"/>
        <c:ser>
          <c:idx val="0"/>
          <c:order val="0"/>
          <c:tx>
            <c:strRef>
              <c:f>'[Copy of Eskom EAF data.xlsx]Nathi Updated'!$B$1</c:f>
              <c:strCache>
                <c:ptCount val="1"/>
                <c:pt idx="0">
                  <c:v>Peak Residual Demand MW</c:v>
                </c:pt>
              </c:strCache>
            </c:strRef>
          </c:tx>
          <c:spPr>
            <a:ln w="28575" cap="rnd">
              <a:solidFill>
                <a:schemeClr val="accent1"/>
              </a:solidFill>
              <a:round/>
            </a:ln>
            <a:effectLst/>
          </c:spPr>
          <c:marker>
            <c:symbol val="none"/>
          </c:marker>
          <c:cat>
            <c:numRef>
              <c:f>'[Copy of Eskom EAF data.xlsx]Nathi Updated'!$A$10:$A$73</c:f>
              <c:numCache>
                <c:formatCode>d\-mmm\-yy</c:formatCode>
                <c:ptCount val="64"/>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pt idx="17">
                  <c:v>44317</c:v>
                </c:pt>
                <c:pt idx="18">
                  <c:v>44348</c:v>
                </c:pt>
                <c:pt idx="19">
                  <c:v>44378</c:v>
                </c:pt>
                <c:pt idx="20">
                  <c:v>44409</c:v>
                </c:pt>
                <c:pt idx="21">
                  <c:v>44440</c:v>
                </c:pt>
                <c:pt idx="22">
                  <c:v>44470</c:v>
                </c:pt>
                <c:pt idx="23">
                  <c:v>44501</c:v>
                </c:pt>
                <c:pt idx="24">
                  <c:v>44531</c:v>
                </c:pt>
                <c:pt idx="25">
                  <c:v>44562</c:v>
                </c:pt>
                <c:pt idx="26">
                  <c:v>44593</c:v>
                </c:pt>
                <c:pt idx="27">
                  <c:v>44621</c:v>
                </c:pt>
                <c:pt idx="28">
                  <c:v>44652</c:v>
                </c:pt>
                <c:pt idx="29">
                  <c:v>44682</c:v>
                </c:pt>
                <c:pt idx="30">
                  <c:v>44713</c:v>
                </c:pt>
                <c:pt idx="31">
                  <c:v>44743</c:v>
                </c:pt>
                <c:pt idx="32">
                  <c:v>44774</c:v>
                </c:pt>
                <c:pt idx="33">
                  <c:v>44805</c:v>
                </c:pt>
                <c:pt idx="34">
                  <c:v>44835</c:v>
                </c:pt>
                <c:pt idx="35">
                  <c:v>44866</c:v>
                </c:pt>
                <c:pt idx="36">
                  <c:v>44896</c:v>
                </c:pt>
                <c:pt idx="37">
                  <c:v>44927</c:v>
                </c:pt>
                <c:pt idx="38">
                  <c:v>44958</c:v>
                </c:pt>
                <c:pt idx="39">
                  <c:v>44986</c:v>
                </c:pt>
                <c:pt idx="40">
                  <c:v>45017</c:v>
                </c:pt>
                <c:pt idx="41">
                  <c:v>45047</c:v>
                </c:pt>
                <c:pt idx="42">
                  <c:v>45078</c:v>
                </c:pt>
                <c:pt idx="43">
                  <c:v>45108</c:v>
                </c:pt>
                <c:pt idx="44">
                  <c:v>45139</c:v>
                </c:pt>
                <c:pt idx="45">
                  <c:v>45170</c:v>
                </c:pt>
                <c:pt idx="46">
                  <c:v>45200</c:v>
                </c:pt>
                <c:pt idx="47">
                  <c:v>45231</c:v>
                </c:pt>
                <c:pt idx="48">
                  <c:v>45261</c:v>
                </c:pt>
                <c:pt idx="49">
                  <c:v>45292</c:v>
                </c:pt>
                <c:pt idx="50">
                  <c:v>45323</c:v>
                </c:pt>
                <c:pt idx="51">
                  <c:v>45352</c:v>
                </c:pt>
                <c:pt idx="52">
                  <c:v>45383</c:v>
                </c:pt>
                <c:pt idx="53">
                  <c:v>45413</c:v>
                </c:pt>
                <c:pt idx="54">
                  <c:v>45444</c:v>
                </c:pt>
                <c:pt idx="55">
                  <c:v>45474</c:v>
                </c:pt>
                <c:pt idx="56">
                  <c:v>45505</c:v>
                </c:pt>
                <c:pt idx="57">
                  <c:v>45536</c:v>
                </c:pt>
                <c:pt idx="58">
                  <c:v>45566</c:v>
                </c:pt>
                <c:pt idx="59">
                  <c:v>45597</c:v>
                </c:pt>
                <c:pt idx="60">
                  <c:v>45627</c:v>
                </c:pt>
                <c:pt idx="61">
                  <c:v>45658</c:v>
                </c:pt>
                <c:pt idx="62">
                  <c:v>45689</c:v>
                </c:pt>
                <c:pt idx="63">
                  <c:v>45717</c:v>
                </c:pt>
              </c:numCache>
            </c:numRef>
          </c:cat>
          <c:val>
            <c:numRef>
              <c:f>'[Copy of Eskom EAF data.xlsx]Nathi Updated'!$B$10:$B$73</c:f>
              <c:numCache>
                <c:formatCode>#,##0</c:formatCode>
                <c:ptCount val="64"/>
                <c:pt idx="0">
                  <c:v>29487</c:v>
                </c:pt>
                <c:pt idx="1">
                  <c:v>29337</c:v>
                </c:pt>
                <c:pt idx="2">
                  <c:v>29864</c:v>
                </c:pt>
                <c:pt idx="3">
                  <c:v>30545</c:v>
                </c:pt>
                <c:pt idx="4">
                  <c:v>27392</c:v>
                </c:pt>
                <c:pt idx="5">
                  <c:v>30715</c:v>
                </c:pt>
                <c:pt idx="6">
                  <c:v>32514</c:v>
                </c:pt>
                <c:pt idx="7">
                  <c:v>32756</c:v>
                </c:pt>
                <c:pt idx="8">
                  <c:v>32395</c:v>
                </c:pt>
                <c:pt idx="9">
                  <c:v>32236</c:v>
                </c:pt>
                <c:pt idx="10">
                  <c:v>30219</c:v>
                </c:pt>
                <c:pt idx="11">
                  <c:v>28772</c:v>
                </c:pt>
                <c:pt idx="12">
                  <c:v>27715</c:v>
                </c:pt>
                <c:pt idx="13">
                  <c:v>27862</c:v>
                </c:pt>
                <c:pt idx="14">
                  <c:v>29243</c:v>
                </c:pt>
                <c:pt idx="15">
                  <c:v>29589</c:v>
                </c:pt>
                <c:pt idx="16">
                  <c:v>30751</c:v>
                </c:pt>
                <c:pt idx="17">
                  <c:v>32727</c:v>
                </c:pt>
                <c:pt idx="18">
                  <c:v>34029</c:v>
                </c:pt>
                <c:pt idx="19">
                  <c:v>33407</c:v>
                </c:pt>
                <c:pt idx="20">
                  <c:v>32078</c:v>
                </c:pt>
                <c:pt idx="21">
                  <c:v>30634</c:v>
                </c:pt>
                <c:pt idx="22">
                  <c:v>29705</c:v>
                </c:pt>
                <c:pt idx="23">
                  <c:v>28700</c:v>
                </c:pt>
                <c:pt idx="24">
                  <c:v>28350</c:v>
                </c:pt>
                <c:pt idx="25">
                  <c:v>28435</c:v>
                </c:pt>
                <c:pt idx="26">
                  <c:v>29375</c:v>
                </c:pt>
                <c:pt idx="27">
                  <c:v>28969</c:v>
                </c:pt>
                <c:pt idx="28">
                  <c:v>30838</c:v>
                </c:pt>
                <c:pt idx="29">
                  <c:v>32320</c:v>
                </c:pt>
                <c:pt idx="30">
                  <c:v>33136</c:v>
                </c:pt>
                <c:pt idx="31">
                  <c:v>32841</c:v>
                </c:pt>
                <c:pt idx="32">
                  <c:v>32554</c:v>
                </c:pt>
                <c:pt idx="33">
                  <c:v>30818</c:v>
                </c:pt>
                <c:pt idx="34">
                  <c:v>29205</c:v>
                </c:pt>
                <c:pt idx="35">
                  <c:v>28803</c:v>
                </c:pt>
                <c:pt idx="36">
                  <c:v>27841</c:v>
                </c:pt>
                <c:pt idx="37">
                  <c:v>28664</c:v>
                </c:pt>
                <c:pt idx="38">
                  <c:v>29405</c:v>
                </c:pt>
                <c:pt idx="39">
                  <c:v>28956</c:v>
                </c:pt>
                <c:pt idx="40">
                  <c:v>30967</c:v>
                </c:pt>
                <c:pt idx="41">
                  <c:v>33000</c:v>
                </c:pt>
                <c:pt idx="42">
                  <c:v>32800</c:v>
                </c:pt>
                <c:pt idx="43">
                  <c:v>34000</c:v>
                </c:pt>
                <c:pt idx="44">
                  <c:v>31518</c:v>
                </c:pt>
                <c:pt idx="45">
                  <c:v>30642</c:v>
                </c:pt>
                <c:pt idx="46">
                  <c:v>29659</c:v>
                </c:pt>
                <c:pt idx="47">
                  <c:v>28440</c:v>
                </c:pt>
                <c:pt idx="48">
                  <c:v>27927</c:v>
                </c:pt>
                <c:pt idx="49">
                  <c:v>28346</c:v>
                </c:pt>
                <c:pt idx="50">
                  <c:v>29199</c:v>
                </c:pt>
                <c:pt idx="51">
                  <c:v>29552</c:v>
                </c:pt>
                <c:pt idx="52">
                  <c:v>30967</c:v>
                </c:pt>
                <c:pt idx="53">
                  <c:v>33000</c:v>
                </c:pt>
                <c:pt idx="54">
                  <c:v>32800</c:v>
                </c:pt>
                <c:pt idx="55">
                  <c:v>32045</c:v>
                </c:pt>
                <c:pt idx="56">
                  <c:v>31518</c:v>
                </c:pt>
                <c:pt idx="57">
                  <c:v>30642</c:v>
                </c:pt>
                <c:pt idx="58">
                  <c:v>29659</c:v>
                </c:pt>
                <c:pt idx="59">
                  <c:v>28440</c:v>
                </c:pt>
                <c:pt idx="60">
                  <c:v>27927</c:v>
                </c:pt>
                <c:pt idx="61">
                  <c:v>29346</c:v>
                </c:pt>
                <c:pt idx="62">
                  <c:v>30199</c:v>
                </c:pt>
                <c:pt idx="63">
                  <c:v>30552</c:v>
                </c:pt>
              </c:numCache>
            </c:numRef>
          </c:val>
          <c:smooth val="0"/>
          <c:extLst>
            <c:ext xmlns:c16="http://schemas.microsoft.com/office/drawing/2014/chart" uri="{C3380CC4-5D6E-409C-BE32-E72D297353CC}">
              <c16:uniqueId val="{00000001-CED2-42AC-A14C-B4D7C588C034}"/>
            </c:ext>
          </c:extLst>
        </c:ser>
        <c:ser>
          <c:idx val="2"/>
          <c:order val="2"/>
          <c:tx>
            <c:strRef>
              <c:f>'[Copy of Eskom EAF data.xlsx]Nathi Updated'!$D$1</c:f>
              <c:strCache>
                <c:ptCount val="1"/>
                <c:pt idx="0">
                  <c:v>Available MW</c:v>
                </c:pt>
              </c:strCache>
            </c:strRef>
          </c:tx>
          <c:spPr>
            <a:ln w="28575" cap="rnd">
              <a:solidFill>
                <a:schemeClr val="tx2"/>
              </a:solidFill>
              <a:round/>
            </a:ln>
            <a:effectLst/>
          </c:spPr>
          <c:marker>
            <c:symbol val="none"/>
          </c:marker>
          <c:cat>
            <c:numRef>
              <c:f>'[Copy of Eskom EAF data.xlsx]Nathi Updated'!$A$10:$A$73</c:f>
              <c:numCache>
                <c:formatCode>d\-mmm\-yy</c:formatCode>
                <c:ptCount val="64"/>
                <c:pt idx="0">
                  <c:v>43800</c:v>
                </c:pt>
                <c:pt idx="1">
                  <c:v>43831</c:v>
                </c:pt>
                <c:pt idx="2">
                  <c:v>43862</c:v>
                </c:pt>
                <c:pt idx="3">
                  <c:v>43891</c:v>
                </c:pt>
                <c:pt idx="4">
                  <c:v>43922</c:v>
                </c:pt>
                <c:pt idx="5">
                  <c:v>43952</c:v>
                </c:pt>
                <c:pt idx="6">
                  <c:v>43983</c:v>
                </c:pt>
                <c:pt idx="7">
                  <c:v>44013</c:v>
                </c:pt>
                <c:pt idx="8">
                  <c:v>44044</c:v>
                </c:pt>
                <c:pt idx="9">
                  <c:v>44075</c:v>
                </c:pt>
                <c:pt idx="10">
                  <c:v>44105</c:v>
                </c:pt>
                <c:pt idx="11">
                  <c:v>44136</c:v>
                </c:pt>
                <c:pt idx="12">
                  <c:v>44166</c:v>
                </c:pt>
                <c:pt idx="13">
                  <c:v>44197</c:v>
                </c:pt>
                <c:pt idx="14">
                  <c:v>44228</c:v>
                </c:pt>
                <c:pt idx="15">
                  <c:v>44256</c:v>
                </c:pt>
                <c:pt idx="16">
                  <c:v>44287</c:v>
                </c:pt>
                <c:pt idx="17">
                  <c:v>44317</c:v>
                </c:pt>
                <c:pt idx="18">
                  <c:v>44348</c:v>
                </c:pt>
                <c:pt idx="19">
                  <c:v>44378</c:v>
                </c:pt>
                <c:pt idx="20">
                  <c:v>44409</c:v>
                </c:pt>
                <c:pt idx="21">
                  <c:v>44440</c:v>
                </c:pt>
                <c:pt idx="22">
                  <c:v>44470</c:v>
                </c:pt>
                <c:pt idx="23">
                  <c:v>44501</c:v>
                </c:pt>
                <c:pt idx="24">
                  <c:v>44531</c:v>
                </c:pt>
                <c:pt idx="25">
                  <c:v>44562</c:v>
                </c:pt>
                <c:pt idx="26">
                  <c:v>44593</c:v>
                </c:pt>
                <c:pt idx="27">
                  <c:v>44621</c:v>
                </c:pt>
                <c:pt idx="28">
                  <c:v>44652</c:v>
                </c:pt>
                <c:pt idx="29">
                  <c:v>44682</c:v>
                </c:pt>
                <c:pt idx="30">
                  <c:v>44713</c:v>
                </c:pt>
                <c:pt idx="31">
                  <c:v>44743</c:v>
                </c:pt>
                <c:pt idx="32">
                  <c:v>44774</c:v>
                </c:pt>
                <c:pt idx="33">
                  <c:v>44805</c:v>
                </c:pt>
                <c:pt idx="34">
                  <c:v>44835</c:v>
                </c:pt>
                <c:pt idx="35">
                  <c:v>44866</c:v>
                </c:pt>
                <c:pt idx="36">
                  <c:v>44896</c:v>
                </c:pt>
                <c:pt idx="37">
                  <c:v>44927</c:v>
                </c:pt>
                <c:pt idx="38">
                  <c:v>44958</c:v>
                </c:pt>
                <c:pt idx="39">
                  <c:v>44986</c:v>
                </c:pt>
                <c:pt idx="40">
                  <c:v>45017</c:v>
                </c:pt>
                <c:pt idx="41">
                  <c:v>45047</c:v>
                </c:pt>
                <c:pt idx="42">
                  <c:v>45078</c:v>
                </c:pt>
                <c:pt idx="43">
                  <c:v>45108</c:v>
                </c:pt>
                <c:pt idx="44">
                  <c:v>45139</c:v>
                </c:pt>
                <c:pt idx="45">
                  <c:v>45170</c:v>
                </c:pt>
                <c:pt idx="46">
                  <c:v>45200</c:v>
                </c:pt>
                <c:pt idx="47">
                  <c:v>45231</c:v>
                </c:pt>
                <c:pt idx="48">
                  <c:v>45261</c:v>
                </c:pt>
                <c:pt idx="49">
                  <c:v>45292</c:v>
                </c:pt>
                <c:pt idx="50">
                  <c:v>45323</c:v>
                </c:pt>
                <c:pt idx="51">
                  <c:v>45352</c:v>
                </c:pt>
                <c:pt idx="52">
                  <c:v>45383</c:v>
                </c:pt>
                <c:pt idx="53">
                  <c:v>45413</c:v>
                </c:pt>
                <c:pt idx="54">
                  <c:v>45444</c:v>
                </c:pt>
                <c:pt idx="55">
                  <c:v>45474</c:v>
                </c:pt>
                <c:pt idx="56">
                  <c:v>45505</c:v>
                </c:pt>
                <c:pt idx="57">
                  <c:v>45536</c:v>
                </c:pt>
                <c:pt idx="58">
                  <c:v>45566</c:v>
                </c:pt>
                <c:pt idx="59">
                  <c:v>45597</c:v>
                </c:pt>
                <c:pt idx="60">
                  <c:v>45627</c:v>
                </c:pt>
                <c:pt idx="61">
                  <c:v>45658</c:v>
                </c:pt>
                <c:pt idx="62">
                  <c:v>45689</c:v>
                </c:pt>
                <c:pt idx="63">
                  <c:v>45717</c:v>
                </c:pt>
              </c:numCache>
            </c:numRef>
          </c:cat>
          <c:val>
            <c:numRef>
              <c:f>'[Copy of Eskom EAF data.xlsx]Nathi Updated'!$D$10:$D$73</c:f>
              <c:numCache>
                <c:formatCode>#,##0</c:formatCode>
                <c:ptCount val="64"/>
                <c:pt idx="0">
                  <c:v>31262</c:v>
                </c:pt>
                <c:pt idx="1">
                  <c:v>30563</c:v>
                </c:pt>
                <c:pt idx="2">
                  <c:v>29823</c:v>
                </c:pt>
                <c:pt idx="3">
                  <c:v>32823</c:v>
                </c:pt>
                <c:pt idx="4">
                  <c:v>31720</c:v>
                </c:pt>
                <c:pt idx="5">
                  <c:v>34540</c:v>
                </c:pt>
                <c:pt idx="6">
                  <c:v>35404</c:v>
                </c:pt>
                <c:pt idx="7">
                  <c:v>33112</c:v>
                </c:pt>
                <c:pt idx="8">
                  <c:v>32565</c:v>
                </c:pt>
                <c:pt idx="9">
                  <c:v>31993</c:v>
                </c:pt>
                <c:pt idx="10">
                  <c:v>31570</c:v>
                </c:pt>
                <c:pt idx="11">
                  <c:v>31286</c:v>
                </c:pt>
                <c:pt idx="12">
                  <c:v>28955</c:v>
                </c:pt>
                <c:pt idx="13">
                  <c:v>28704</c:v>
                </c:pt>
                <c:pt idx="14">
                  <c:v>29068</c:v>
                </c:pt>
                <c:pt idx="15">
                  <c:v>29440</c:v>
                </c:pt>
                <c:pt idx="16">
                  <c:v>31910</c:v>
                </c:pt>
                <c:pt idx="17">
                  <c:v>32391</c:v>
                </c:pt>
                <c:pt idx="18">
                  <c:v>34062</c:v>
                </c:pt>
                <c:pt idx="19">
                  <c:v>33734</c:v>
                </c:pt>
                <c:pt idx="20">
                  <c:v>34899</c:v>
                </c:pt>
                <c:pt idx="21">
                  <c:v>31929</c:v>
                </c:pt>
                <c:pt idx="22">
                  <c:v>29678</c:v>
                </c:pt>
                <c:pt idx="23">
                  <c:v>30760</c:v>
                </c:pt>
                <c:pt idx="24">
                  <c:v>29308</c:v>
                </c:pt>
                <c:pt idx="25">
                  <c:v>30714</c:v>
                </c:pt>
                <c:pt idx="26">
                  <c:v>29969</c:v>
                </c:pt>
                <c:pt idx="27">
                  <c:v>29659</c:v>
                </c:pt>
                <c:pt idx="28">
                  <c:v>29850</c:v>
                </c:pt>
                <c:pt idx="29">
                  <c:v>30237</c:v>
                </c:pt>
                <c:pt idx="30">
                  <c:v>31389</c:v>
                </c:pt>
                <c:pt idx="31">
                  <c:v>32405</c:v>
                </c:pt>
                <c:pt idx="32">
                  <c:v>31651</c:v>
                </c:pt>
                <c:pt idx="33">
                  <c:v>31103</c:v>
                </c:pt>
                <c:pt idx="34">
                  <c:v>29322</c:v>
                </c:pt>
                <c:pt idx="35">
                  <c:v>29057</c:v>
                </c:pt>
                <c:pt idx="36">
                  <c:v>26674</c:v>
                </c:pt>
                <c:pt idx="37">
                  <c:v>25773</c:v>
                </c:pt>
                <c:pt idx="38">
                  <c:v>27244</c:v>
                </c:pt>
                <c:pt idx="39">
                  <c:v>28302</c:v>
                </c:pt>
                <c:pt idx="40">
                  <c:v>25973</c:v>
                </c:pt>
                <c:pt idx="41">
                  <c:v>27751</c:v>
                </c:pt>
                <c:pt idx="42">
                  <c:v>29650</c:v>
                </c:pt>
                <c:pt idx="43">
                  <c:v>28300</c:v>
                </c:pt>
                <c:pt idx="44">
                  <c:v>27135.674799999993</c:v>
                </c:pt>
                <c:pt idx="45">
                  <c:v>27250.024799999996</c:v>
                </c:pt>
                <c:pt idx="46">
                  <c:v>26325.548799999997</c:v>
                </c:pt>
                <c:pt idx="47">
                  <c:v>26325.548799999997</c:v>
                </c:pt>
                <c:pt idx="48">
                  <c:v>27365.5488</c:v>
                </c:pt>
                <c:pt idx="49">
                  <c:v>27874.966</c:v>
                </c:pt>
                <c:pt idx="50">
                  <c:v>28460.215</c:v>
                </c:pt>
                <c:pt idx="51">
                  <c:v>28760.215</c:v>
                </c:pt>
                <c:pt idx="52">
                  <c:v>29980.215</c:v>
                </c:pt>
                <c:pt idx="53">
                  <c:v>31565.864999999998</c:v>
                </c:pt>
                <c:pt idx="54">
                  <c:v>31165.864999999998</c:v>
                </c:pt>
                <c:pt idx="55">
                  <c:v>30865.864999999998</c:v>
                </c:pt>
                <c:pt idx="56">
                  <c:v>30665.864999999998</c:v>
                </c:pt>
                <c:pt idx="57">
                  <c:v>29994.815000000002</c:v>
                </c:pt>
                <c:pt idx="58">
                  <c:v>30919.290999999997</c:v>
                </c:pt>
                <c:pt idx="59">
                  <c:v>30919.290999999997</c:v>
                </c:pt>
                <c:pt idx="60">
                  <c:v>30919.290999999997</c:v>
                </c:pt>
                <c:pt idx="61">
                  <c:v>31939.290999999997</c:v>
                </c:pt>
                <c:pt idx="62">
                  <c:v>31939.290999999997</c:v>
                </c:pt>
                <c:pt idx="63">
                  <c:v>32239.290999999997</c:v>
                </c:pt>
              </c:numCache>
            </c:numRef>
          </c:val>
          <c:smooth val="0"/>
          <c:extLst>
            <c:ext xmlns:c16="http://schemas.microsoft.com/office/drawing/2014/chart" uri="{C3380CC4-5D6E-409C-BE32-E72D297353CC}">
              <c16:uniqueId val="{00000002-CED2-42AC-A14C-B4D7C588C034}"/>
            </c:ext>
          </c:extLst>
        </c:ser>
        <c:dLbls>
          <c:showLegendKey val="0"/>
          <c:showVal val="0"/>
          <c:showCatName val="0"/>
          <c:showSerName val="0"/>
          <c:showPercent val="0"/>
          <c:showBubbleSize val="0"/>
        </c:dLbls>
        <c:marker val="1"/>
        <c:smooth val="0"/>
        <c:axId val="535364911"/>
        <c:axId val="535361071"/>
      </c:lineChart>
      <c:dateAx>
        <c:axId val="535364911"/>
        <c:scaling>
          <c:orientation val="minMax"/>
        </c:scaling>
        <c:delete val="0"/>
        <c:axPos val="b"/>
        <c:numFmt formatCode="mmm\ 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535361071"/>
        <c:crosses val="autoZero"/>
        <c:auto val="1"/>
        <c:lblOffset val="100"/>
        <c:baseTimeUnit val="months"/>
        <c:majorUnit val="3"/>
        <c:majorTimeUnit val="months"/>
      </c:dateAx>
      <c:valAx>
        <c:axId val="535361071"/>
        <c:scaling>
          <c:orientation val="minMax"/>
          <c:min val="25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35364911"/>
        <c:crosses val="autoZero"/>
        <c:crossBetween val="between"/>
      </c:valAx>
      <c:valAx>
        <c:axId val="1532102479"/>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ZA"/>
                  <a:t>Excess Capacity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32099599"/>
        <c:crosses val="max"/>
        <c:crossBetween val="between"/>
      </c:valAx>
      <c:dateAx>
        <c:axId val="1532099599"/>
        <c:scaling>
          <c:orientation val="minMax"/>
        </c:scaling>
        <c:delete val="1"/>
        <c:axPos val="b"/>
        <c:numFmt formatCode="d\-mmm\-yy" sourceLinked="1"/>
        <c:majorTickMark val="out"/>
        <c:minorTickMark val="none"/>
        <c:tickLblPos val="nextTo"/>
        <c:crossAx val="1532102479"/>
        <c:crosses val="autoZero"/>
        <c:auto val="1"/>
        <c:lblOffset val="100"/>
        <c:baseTimeUnit val="months"/>
      </c:dateAx>
      <c:spPr>
        <a:noFill/>
        <a:ln>
          <a:noFill/>
        </a:ln>
        <a:effectLst/>
      </c:spPr>
    </c:plotArea>
    <c:legend>
      <c:legendPos val="b"/>
      <c:layout>
        <c:manualLayout>
          <c:xMode val="edge"/>
          <c:yMode val="edge"/>
          <c:x val="0.20040225822877866"/>
          <c:y val="0.9174646095882707"/>
          <c:w val="0.59919548354244268"/>
          <c:h val="7.975606734978196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Arial" panose="020B0604020202020204" pitchFamily="34" charset="0"/>
                <a:ea typeface="+mn-ea"/>
                <a:cs typeface="Arial" panose="020B0604020202020204" pitchFamily="34" charset="0"/>
              </a:defRPr>
            </a:pPr>
            <a:r>
              <a:rPr lang="en-ZA" sz="1800" b="1"/>
              <a:t>Sector PE Ratios: SA vs. Offshore</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2"/>
          <c:order val="2"/>
          <c:tx>
            <c:strRef>
              <c:f>'[Master Slide Graphs.xlsx]Sheet1'!$D$1</c:f>
              <c:strCache>
                <c:ptCount val="1"/>
                <c:pt idx="0">
                  <c:v>SA Food &amp; Drug Retail</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'[Master Slide Graphs.xlsx]Sheet1'!$A$2:$A$13</c:f>
              <c:numCache>
                <c:formatCode>d\-mmm</c:formatCode>
                <c:ptCount val="12"/>
                <c:pt idx="0">
                  <c:v>44743</c:v>
                </c:pt>
                <c:pt idx="1">
                  <c:v>44774</c:v>
                </c:pt>
                <c:pt idx="2">
                  <c:v>44805</c:v>
                </c:pt>
                <c:pt idx="3">
                  <c:v>44835</c:v>
                </c:pt>
                <c:pt idx="4">
                  <c:v>44866</c:v>
                </c:pt>
                <c:pt idx="5">
                  <c:v>44896</c:v>
                </c:pt>
                <c:pt idx="6">
                  <c:v>44927</c:v>
                </c:pt>
                <c:pt idx="7">
                  <c:v>44958</c:v>
                </c:pt>
                <c:pt idx="8">
                  <c:v>44986</c:v>
                </c:pt>
                <c:pt idx="9">
                  <c:v>45017</c:v>
                </c:pt>
                <c:pt idx="10">
                  <c:v>45047</c:v>
                </c:pt>
                <c:pt idx="11">
                  <c:v>45078</c:v>
                </c:pt>
              </c:numCache>
            </c:numRef>
          </c:cat>
          <c:val>
            <c:numRef>
              <c:f>'[Master Slide Graphs.xlsx]Sheet1'!$D$2:$D$13</c:f>
            </c:numRef>
          </c:val>
          <c:smooth val="0"/>
          <c:extLst>
            <c:ext xmlns:c16="http://schemas.microsoft.com/office/drawing/2014/chart" uri="{C3380CC4-5D6E-409C-BE32-E72D297353CC}">
              <c16:uniqueId val="{00000002-22BE-4DFB-B003-D0687E05F830}"/>
            </c:ext>
          </c:extLst>
        </c:ser>
        <c:ser>
          <c:idx val="1"/>
          <c:order val="1"/>
          <c:tx>
            <c:strRef>
              <c:f>'[Master Slide Graphs.xlsx]Sheet1'!$C$1</c:f>
              <c:strCache>
                <c:ptCount val="1"/>
                <c:pt idx="0">
                  <c:v>SA Banks</c:v>
                </c:pt>
              </c:strCache>
            </c:strRef>
          </c:tx>
          <c:spPr>
            <a:ln w="38100" cap="rnd">
              <a:solidFill>
                <a:schemeClr val="tx2"/>
              </a:solidFill>
              <a:round/>
            </a:ln>
            <a:effectLst/>
          </c:spPr>
          <c:marker>
            <c:symbol val="none"/>
          </c:marker>
          <c:cat>
            <c:numRef>
              <c:f>'[Master Slide Graphs.xlsx]Sheet1'!$A$2:$A$13</c:f>
              <c:numCache>
                <c:formatCode>d\-mmm</c:formatCode>
                <c:ptCount val="12"/>
                <c:pt idx="0">
                  <c:v>44743</c:v>
                </c:pt>
                <c:pt idx="1">
                  <c:v>44774</c:v>
                </c:pt>
                <c:pt idx="2">
                  <c:v>44805</c:v>
                </c:pt>
                <c:pt idx="3">
                  <c:v>44835</c:v>
                </c:pt>
                <c:pt idx="4">
                  <c:v>44866</c:v>
                </c:pt>
                <c:pt idx="5">
                  <c:v>44896</c:v>
                </c:pt>
                <c:pt idx="6">
                  <c:v>44927</c:v>
                </c:pt>
                <c:pt idx="7">
                  <c:v>44958</c:v>
                </c:pt>
                <c:pt idx="8">
                  <c:v>44986</c:v>
                </c:pt>
                <c:pt idx="9">
                  <c:v>45017</c:v>
                </c:pt>
                <c:pt idx="10">
                  <c:v>45047</c:v>
                </c:pt>
                <c:pt idx="11">
                  <c:v>45078</c:v>
                </c:pt>
              </c:numCache>
            </c:numRef>
          </c:cat>
          <c:val>
            <c:numRef>
              <c:f>'[Master Slide Graphs.xlsx]Sheet1'!$C$2:$C$13</c:f>
              <c:numCache>
                <c:formatCode>0</c:formatCode>
                <c:ptCount val="12"/>
                <c:pt idx="0">
                  <c:v>10.763199999999999</c:v>
                </c:pt>
                <c:pt idx="1">
                  <c:v>10.507</c:v>
                </c:pt>
                <c:pt idx="2">
                  <c:v>8.8087</c:v>
                </c:pt>
                <c:pt idx="3">
                  <c:v>10.0985</c:v>
                </c:pt>
                <c:pt idx="4">
                  <c:v>10.4023</c:v>
                </c:pt>
                <c:pt idx="5">
                  <c:v>9.7705000000000002</c:v>
                </c:pt>
                <c:pt idx="6">
                  <c:v>9.9616000000000007</c:v>
                </c:pt>
                <c:pt idx="7">
                  <c:v>10.215</c:v>
                </c:pt>
                <c:pt idx="8">
                  <c:v>8.5272000000000006</c:v>
                </c:pt>
                <c:pt idx="9">
                  <c:v>8.5672999999999995</c:v>
                </c:pt>
                <c:pt idx="10">
                  <c:v>7.6302000000000003</c:v>
                </c:pt>
                <c:pt idx="11">
                  <c:v>8.6881000000000004</c:v>
                </c:pt>
              </c:numCache>
            </c:numRef>
          </c:val>
          <c:smooth val="0"/>
          <c:extLst>
            <c:ext xmlns:c16="http://schemas.microsoft.com/office/drawing/2014/chart" uri="{C3380CC4-5D6E-409C-BE32-E72D297353CC}">
              <c16:uniqueId val="{00000001-22BE-4DFB-B003-D0687E05F830}"/>
            </c:ext>
          </c:extLst>
        </c:ser>
        <c:ser>
          <c:idx val="0"/>
          <c:order val="0"/>
          <c:tx>
            <c:strRef>
              <c:f>'[Master Slide Graphs.xlsx]Sheet1'!$B$1</c:f>
              <c:strCache>
                <c:ptCount val="1"/>
                <c:pt idx="0">
                  <c:v>NASDAQ</c:v>
                </c:pt>
              </c:strCache>
            </c:strRef>
          </c:tx>
          <c:spPr>
            <a:ln w="38100" cap="rnd">
              <a:solidFill>
                <a:schemeClr val="accent1"/>
              </a:solidFill>
              <a:round/>
            </a:ln>
            <a:effectLst/>
          </c:spPr>
          <c:marker>
            <c:symbol val="none"/>
          </c:marker>
          <c:cat>
            <c:numRef>
              <c:f>'[Master Slide Graphs.xlsx]Sheet1'!$A$2:$A$13</c:f>
              <c:numCache>
                <c:formatCode>d\-mmm</c:formatCode>
                <c:ptCount val="12"/>
                <c:pt idx="0">
                  <c:v>44743</c:v>
                </c:pt>
                <c:pt idx="1">
                  <c:v>44774</c:v>
                </c:pt>
                <c:pt idx="2">
                  <c:v>44805</c:v>
                </c:pt>
                <c:pt idx="3">
                  <c:v>44835</c:v>
                </c:pt>
                <c:pt idx="4">
                  <c:v>44866</c:v>
                </c:pt>
                <c:pt idx="5">
                  <c:v>44896</c:v>
                </c:pt>
                <c:pt idx="6">
                  <c:v>44927</c:v>
                </c:pt>
                <c:pt idx="7">
                  <c:v>44958</c:v>
                </c:pt>
                <c:pt idx="8">
                  <c:v>44986</c:v>
                </c:pt>
                <c:pt idx="9">
                  <c:v>45017</c:v>
                </c:pt>
                <c:pt idx="10">
                  <c:v>45047</c:v>
                </c:pt>
                <c:pt idx="11">
                  <c:v>45078</c:v>
                </c:pt>
              </c:numCache>
            </c:numRef>
          </c:cat>
          <c:val>
            <c:numRef>
              <c:f>'[Master Slide Graphs.xlsx]Sheet1'!$B$2:$B$13</c:f>
              <c:numCache>
                <c:formatCode>0</c:formatCode>
                <c:ptCount val="12"/>
                <c:pt idx="0">
                  <c:v>25.2681</c:v>
                </c:pt>
                <c:pt idx="1">
                  <c:v>23.950800000000001</c:v>
                </c:pt>
                <c:pt idx="2">
                  <c:v>22.159300000000002</c:v>
                </c:pt>
                <c:pt idx="3">
                  <c:v>23.035599999999999</c:v>
                </c:pt>
                <c:pt idx="4">
                  <c:v>24.299199999999999</c:v>
                </c:pt>
                <c:pt idx="5">
                  <c:v>23.1296</c:v>
                </c:pt>
                <c:pt idx="6">
                  <c:v>25.607099999999999</c:v>
                </c:pt>
                <c:pt idx="7">
                  <c:v>28.012799999999999</c:v>
                </c:pt>
                <c:pt idx="8">
                  <c:v>30.655000000000001</c:v>
                </c:pt>
                <c:pt idx="9">
                  <c:v>30.805299999999999</c:v>
                </c:pt>
                <c:pt idx="10">
                  <c:v>33.765099999999997</c:v>
                </c:pt>
                <c:pt idx="11">
                  <c:v>35.951099999999997</c:v>
                </c:pt>
              </c:numCache>
            </c:numRef>
          </c:val>
          <c:smooth val="0"/>
          <c:extLst>
            <c:ext xmlns:c16="http://schemas.microsoft.com/office/drawing/2014/chart" uri="{C3380CC4-5D6E-409C-BE32-E72D297353CC}">
              <c16:uniqueId val="{00000000-22BE-4DFB-B003-D0687E05F830}"/>
            </c:ext>
          </c:extLst>
        </c:ser>
        <c:ser>
          <c:idx val="3"/>
          <c:order val="3"/>
          <c:tx>
            <c:strRef>
              <c:f>'[Master Slide Graphs.xlsx]Sheet1'!$E$1</c:f>
              <c:strCache>
                <c:ptCount val="1"/>
                <c:pt idx="0">
                  <c:v>SA Clothing Retail</c:v>
                </c:pt>
              </c:strCache>
            </c:strRef>
          </c:tx>
          <c:spPr>
            <a:ln w="38100" cap="rnd">
              <a:solidFill>
                <a:schemeClr val="accent3"/>
              </a:solidFill>
              <a:round/>
            </a:ln>
            <a:effectLst/>
          </c:spPr>
          <c:marker>
            <c:symbol val="none"/>
          </c:marker>
          <c:cat>
            <c:numRef>
              <c:f>'[Master Slide Graphs.xlsx]Sheet1'!$A$2:$A$13</c:f>
              <c:numCache>
                <c:formatCode>d\-mmm</c:formatCode>
                <c:ptCount val="12"/>
                <c:pt idx="0">
                  <c:v>44743</c:v>
                </c:pt>
                <c:pt idx="1">
                  <c:v>44774</c:v>
                </c:pt>
                <c:pt idx="2">
                  <c:v>44805</c:v>
                </c:pt>
                <c:pt idx="3">
                  <c:v>44835</c:v>
                </c:pt>
                <c:pt idx="4">
                  <c:v>44866</c:v>
                </c:pt>
                <c:pt idx="5">
                  <c:v>44896</c:v>
                </c:pt>
                <c:pt idx="6">
                  <c:v>44927</c:v>
                </c:pt>
                <c:pt idx="7">
                  <c:v>44958</c:v>
                </c:pt>
                <c:pt idx="8">
                  <c:v>44986</c:v>
                </c:pt>
                <c:pt idx="9">
                  <c:v>45017</c:v>
                </c:pt>
                <c:pt idx="10">
                  <c:v>45047</c:v>
                </c:pt>
                <c:pt idx="11">
                  <c:v>45078</c:v>
                </c:pt>
              </c:numCache>
            </c:numRef>
          </c:cat>
          <c:val>
            <c:numRef>
              <c:f>'[Master Slide Graphs.xlsx]Sheet1'!$E$2:$E$13</c:f>
              <c:numCache>
                <c:formatCode>0</c:formatCode>
                <c:ptCount val="12"/>
                <c:pt idx="0">
                  <c:v>14.9856</c:v>
                </c:pt>
                <c:pt idx="1">
                  <c:v>15.720700000000001</c:v>
                </c:pt>
                <c:pt idx="2">
                  <c:v>15.378299999999999</c:v>
                </c:pt>
                <c:pt idx="3">
                  <c:v>12.4345</c:v>
                </c:pt>
                <c:pt idx="4">
                  <c:v>12.1328</c:v>
                </c:pt>
                <c:pt idx="5">
                  <c:v>11.545999999999999</c:v>
                </c:pt>
                <c:pt idx="6">
                  <c:v>12.5383</c:v>
                </c:pt>
                <c:pt idx="7">
                  <c:v>11.9504</c:v>
                </c:pt>
                <c:pt idx="8">
                  <c:v>10.6173</c:v>
                </c:pt>
                <c:pt idx="9">
                  <c:v>10.263199999999999</c:v>
                </c:pt>
                <c:pt idx="10">
                  <c:v>9.0685000000000002</c:v>
                </c:pt>
                <c:pt idx="11">
                  <c:v>9.3193000000000001</c:v>
                </c:pt>
              </c:numCache>
            </c:numRef>
          </c:val>
          <c:smooth val="0"/>
          <c:extLst>
            <c:ext xmlns:c16="http://schemas.microsoft.com/office/drawing/2014/chart" uri="{C3380CC4-5D6E-409C-BE32-E72D297353CC}">
              <c16:uniqueId val="{00000003-22BE-4DFB-B003-D0687E05F830}"/>
            </c:ext>
          </c:extLst>
        </c:ser>
        <c:dLbls>
          <c:showLegendKey val="0"/>
          <c:showVal val="0"/>
          <c:showCatName val="0"/>
          <c:showSerName val="0"/>
          <c:showPercent val="0"/>
          <c:showBubbleSize val="0"/>
        </c:dLbls>
        <c:smooth val="0"/>
        <c:axId val="779749663"/>
        <c:axId val="779743423"/>
      </c:lineChart>
      <c:dateAx>
        <c:axId val="779749663"/>
        <c:scaling>
          <c:orientation val="minMax"/>
        </c:scaling>
        <c:delete val="0"/>
        <c:axPos val="b"/>
        <c:numFmt formatCode="mmm\ 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743423"/>
        <c:crosses val="autoZero"/>
        <c:auto val="0"/>
        <c:lblOffset val="100"/>
        <c:baseTimeUnit val="months"/>
      </c:dateAx>
      <c:valAx>
        <c:axId val="779743423"/>
        <c:scaling>
          <c:orientation val="minMax"/>
          <c:min val="5"/>
        </c:scaling>
        <c:delete val="0"/>
        <c:axPos val="l"/>
        <c:majorGridlines>
          <c:spPr>
            <a:ln w="9525" cap="flat" cmpd="sng" algn="ctr">
              <a:solidFill>
                <a:schemeClr val="tx2">
                  <a:alpha val="30000"/>
                </a:schemeClr>
              </a:solidFill>
              <a:prstDash val="dash"/>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7496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2">
                    <a:lumMod val="50000"/>
                  </a:schemeClr>
                </a:solidFill>
                <a:latin typeface="Arial" panose="020B0604020202020204" pitchFamily="34" charset="0"/>
                <a:ea typeface="+mn-ea"/>
                <a:cs typeface="Arial" panose="020B0604020202020204" pitchFamily="34" charset="0"/>
              </a:defRPr>
            </a:pPr>
            <a:r>
              <a:rPr lang="en-US"/>
              <a:t>Netherlands Natural Gas</a:t>
            </a:r>
          </a:p>
          <a:p>
            <a:pPr>
              <a:defRPr/>
            </a:pPr>
            <a:r>
              <a:rPr lang="en-US"/>
              <a:t> 1-month fwd (EUR/Mwh)</a:t>
            </a:r>
          </a:p>
        </c:rich>
      </c:tx>
      <c:layout>
        <c:manualLayout>
          <c:xMode val="edge"/>
          <c:yMode val="edge"/>
          <c:x val="0.34494247742797024"/>
          <c:y val="8.5174495374534167E-3"/>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2">
                  <a:lumMod val="50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'[BID_SYY workings 31.05.2023.xlsx]Cost of living in Europe'!$B$3</c:f>
              <c:strCache>
                <c:ptCount val="1"/>
                <c:pt idx="0">
                  <c:v>Last Price</c:v>
                </c:pt>
              </c:strCache>
            </c:strRef>
          </c:tx>
          <c:spPr>
            <a:ln w="38100" cap="rnd">
              <a:solidFill>
                <a:schemeClr val="tx2"/>
              </a:solidFill>
              <a:round/>
            </a:ln>
            <a:effectLst/>
          </c:spPr>
          <c:marker>
            <c:symbol val="none"/>
          </c:marker>
          <c:cat>
            <c:numRef>
              <c:f>'[BID_SYY workings 31.05.2023.xlsx]Cost of living in Europe'!$A$4:$A$1214</c:f>
              <c:numCache>
                <c:formatCode>m/d/yyyy</c:formatCode>
                <c:ptCount val="1211"/>
                <c:pt idx="0">
                  <c:v>45077</c:v>
                </c:pt>
                <c:pt idx="1">
                  <c:v>45076</c:v>
                </c:pt>
                <c:pt idx="2">
                  <c:v>45072</c:v>
                </c:pt>
                <c:pt idx="3">
                  <c:v>45071</c:v>
                </c:pt>
                <c:pt idx="4">
                  <c:v>45070</c:v>
                </c:pt>
                <c:pt idx="5">
                  <c:v>45069</c:v>
                </c:pt>
                <c:pt idx="6">
                  <c:v>45068</c:v>
                </c:pt>
                <c:pt idx="7">
                  <c:v>45065</c:v>
                </c:pt>
                <c:pt idx="8">
                  <c:v>45064</c:v>
                </c:pt>
                <c:pt idx="9">
                  <c:v>45063</c:v>
                </c:pt>
                <c:pt idx="10">
                  <c:v>45062</c:v>
                </c:pt>
                <c:pt idx="11">
                  <c:v>45061</c:v>
                </c:pt>
                <c:pt idx="12">
                  <c:v>45058</c:v>
                </c:pt>
                <c:pt idx="13">
                  <c:v>45057</c:v>
                </c:pt>
                <c:pt idx="14">
                  <c:v>45056</c:v>
                </c:pt>
                <c:pt idx="15">
                  <c:v>45055</c:v>
                </c:pt>
                <c:pt idx="16">
                  <c:v>45051</c:v>
                </c:pt>
                <c:pt idx="17">
                  <c:v>45050</c:v>
                </c:pt>
                <c:pt idx="18">
                  <c:v>45049</c:v>
                </c:pt>
                <c:pt idx="19">
                  <c:v>45048</c:v>
                </c:pt>
                <c:pt idx="20">
                  <c:v>45044</c:v>
                </c:pt>
                <c:pt idx="21">
                  <c:v>45043</c:v>
                </c:pt>
                <c:pt idx="22">
                  <c:v>45042</c:v>
                </c:pt>
                <c:pt idx="23">
                  <c:v>45041</c:v>
                </c:pt>
                <c:pt idx="24">
                  <c:v>45040</c:v>
                </c:pt>
                <c:pt idx="25">
                  <c:v>45037</c:v>
                </c:pt>
                <c:pt idx="26">
                  <c:v>45036</c:v>
                </c:pt>
                <c:pt idx="27">
                  <c:v>45035</c:v>
                </c:pt>
                <c:pt idx="28">
                  <c:v>45034</c:v>
                </c:pt>
                <c:pt idx="29">
                  <c:v>45033</c:v>
                </c:pt>
                <c:pt idx="30">
                  <c:v>45030</c:v>
                </c:pt>
                <c:pt idx="31">
                  <c:v>45029</c:v>
                </c:pt>
                <c:pt idx="32">
                  <c:v>45028</c:v>
                </c:pt>
                <c:pt idx="33">
                  <c:v>45027</c:v>
                </c:pt>
                <c:pt idx="34">
                  <c:v>45022</c:v>
                </c:pt>
                <c:pt idx="35">
                  <c:v>45021</c:v>
                </c:pt>
                <c:pt idx="36">
                  <c:v>45020</c:v>
                </c:pt>
                <c:pt idx="37">
                  <c:v>45019</c:v>
                </c:pt>
                <c:pt idx="38">
                  <c:v>45016</c:v>
                </c:pt>
                <c:pt idx="39">
                  <c:v>45015</c:v>
                </c:pt>
                <c:pt idx="40">
                  <c:v>45014</c:v>
                </c:pt>
                <c:pt idx="41">
                  <c:v>45013</c:v>
                </c:pt>
                <c:pt idx="42">
                  <c:v>45012</c:v>
                </c:pt>
                <c:pt idx="43">
                  <c:v>45009</c:v>
                </c:pt>
                <c:pt idx="44">
                  <c:v>45008</c:v>
                </c:pt>
                <c:pt idx="45">
                  <c:v>45007</c:v>
                </c:pt>
                <c:pt idx="46">
                  <c:v>45006</c:v>
                </c:pt>
                <c:pt idx="47">
                  <c:v>45005</c:v>
                </c:pt>
                <c:pt idx="48">
                  <c:v>45002</c:v>
                </c:pt>
                <c:pt idx="49">
                  <c:v>45001</c:v>
                </c:pt>
                <c:pt idx="50">
                  <c:v>45000</c:v>
                </c:pt>
                <c:pt idx="51">
                  <c:v>44999</c:v>
                </c:pt>
                <c:pt idx="52">
                  <c:v>44998</c:v>
                </c:pt>
                <c:pt idx="53">
                  <c:v>44995</c:v>
                </c:pt>
                <c:pt idx="54">
                  <c:v>44994</c:v>
                </c:pt>
                <c:pt idx="55">
                  <c:v>44993</c:v>
                </c:pt>
                <c:pt idx="56">
                  <c:v>44992</c:v>
                </c:pt>
                <c:pt idx="57">
                  <c:v>44991</c:v>
                </c:pt>
                <c:pt idx="58">
                  <c:v>44988</c:v>
                </c:pt>
                <c:pt idx="59">
                  <c:v>44987</c:v>
                </c:pt>
                <c:pt idx="60">
                  <c:v>44986</c:v>
                </c:pt>
                <c:pt idx="61">
                  <c:v>44985</c:v>
                </c:pt>
                <c:pt idx="62">
                  <c:v>44984</c:v>
                </c:pt>
                <c:pt idx="63">
                  <c:v>44981</c:v>
                </c:pt>
                <c:pt idx="64">
                  <c:v>44980</c:v>
                </c:pt>
                <c:pt idx="65">
                  <c:v>44979</c:v>
                </c:pt>
                <c:pt idx="66">
                  <c:v>44978</c:v>
                </c:pt>
                <c:pt idx="67">
                  <c:v>44977</c:v>
                </c:pt>
                <c:pt idx="68">
                  <c:v>44974</c:v>
                </c:pt>
                <c:pt idx="69">
                  <c:v>44973</c:v>
                </c:pt>
                <c:pt idx="70">
                  <c:v>44972</c:v>
                </c:pt>
                <c:pt idx="71">
                  <c:v>44971</c:v>
                </c:pt>
                <c:pt idx="72">
                  <c:v>44970</c:v>
                </c:pt>
                <c:pt idx="73">
                  <c:v>44967</c:v>
                </c:pt>
                <c:pt idx="74">
                  <c:v>44966</c:v>
                </c:pt>
                <c:pt idx="75">
                  <c:v>44965</c:v>
                </c:pt>
                <c:pt idx="76">
                  <c:v>44964</c:v>
                </c:pt>
                <c:pt idx="77">
                  <c:v>44963</c:v>
                </c:pt>
                <c:pt idx="78">
                  <c:v>44960</c:v>
                </c:pt>
                <c:pt idx="79">
                  <c:v>44959</c:v>
                </c:pt>
                <c:pt idx="80">
                  <c:v>44958</c:v>
                </c:pt>
                <c:pt idx="81">
                  <c:v>44957</c:v>
                </c:pt>
                <c:pt idx="82">
                  <c:v>44956</c:v>
                </c:pt>
                <c:pt idx="83">
                  <c:v>44953</c:v>
                </c:pt>
                <c:pt idx="84">
                  <c:v>44952</c:v>
                </c:pt>
                <c:pt idx="85">
                  <c:v>44951</c:v>
                </c:pt>
                <c:pt idx="86">
                  <c:v>44950</c:v>
                </c:pt>
                <c:pt idx="87">
                  <c:v>44949</c:v>
                </c:pt>
                <c:pt idx="88">
                  <c:v>44946</c:v>
                </c:pt>
                <c:pt idx="89">
                  <c:v>44945</c:v>
                </c:pt>
                <c:pt idx="90">
                  <c:v>44944</c:v>
                </c:pt>
                <c:pt idx="91">
                  <c:v>44943</c:v>
                </c:pt>
                <c:pt idx="92">
                  <c:v>44942</c:v>
                </c:pt>
                <c:pt idx="93">
                  <c:v>44939</c:v>
                </c:pt>
                <c:pt idx="94">
                  <c:v>44938</c:v>
                </c:pt>
                <c:pt idx="95">
                  <c:v>44937</c:v>
                </c:pt>
                <c:pt idx="96">
                  <c:v>44936</c:v>
                </c:pt>
                <c:pt idx="97">
                  <c:v>44935</c:v>
                </c:pt>
                <c:pt idx="98">
                  <c:v>44932</c:v>
                </c:pt>
                <c:pt idx="99">
                  <c:v>44931</c:v>
                </c:pt>
                <c:pt idx="100">
                  <c:v>44930</c:v>
                </c:pt>
                <c:pt idx="101">
                  <c:v>44929</c:v>
                </c:pt>
                <c:pt idx="102">
                  <c:v>44925</c:v>
                </c:pt>
                <c:pt idx="103">
                  <c:v>44924</c:v>
                </c:pt>
                <c:pt idx="104">
                  <c:v>44923</c:v>
                </c:pt>
                <c:pt idx="105">
                  <c:v>44918</c:v>
                </c:pt>
                <c:pt idx="106">
                  <c:v>44917</c:v>
                </c:pt>
                <c:pt idx="107">
                  <c:v>44916</c:v>
                </c:pt>
                <c:pt idx="108">
                  <c:v>44915</c:v>
                </c:pt>
                <c:pt idx="109">
                  <c:v>44914</c:v>
                </c:pt>
                <c:pt idx="110">
                  <c:v>44911</c:v>
                </c:pt>
                <c:pt idx="111">
                  <c:v>44910</c:v>
                </c:pt>
                <c:pt idx="112">
                  <c:v>44909</c:v>
                </c:pt>
                <c:pt idx="113">
                  <c:v>44908</c:v>
                </c:pt>
                <c:pt idx="114">
                  <c:v>44907</c:v>
                </c:pt>
                <c:pt idx="115">
                  <c:v>44904</c:v>
                </c:pt>
                <c:pt idx="116">
                  <c:v>44903</c:v>
                </c:pt>
                <c:pt idx="117">
                  <c:v>44902</c:v>
                </c:pt>
                <c:pt idx="118">
                  <c:v>44901</c:v>
                </c:pt>
                <c:pt idx="119">
                  <c:v>44900</c:v>
                </c:pt>
                <c:pt idx="120">
                  <c:v>44897</c:v>
                </c:pt>
                <c:pt idx="121">
                  <c:v>44896</c:v>
                </c:pt>
                <c:pt idx="122">
                  <c:v>44895</c:v>
                </c:pt>
                <c:pt idx="123">
                  <c:v>44894</c:v>
                </c:pt>
                <c:pt idx="124">
                  <c:v>44893</c:v>
                </c:pt>
                <c:pt idx="125">
                  <c:v>44890</c:v>
                </c:pt>
                <c:pt idx="126">
                  <c:v>44889</c:v>
                </c:pt>
                <c:pt idx="127">
                  <c:v>44888</c:v>
                </c:pt>
                <c:pt idx="128">
                  <c:v>44887</c:v>
                </c:pt>
                <c:pt idx="129">
                  <c:v>44886</c:v>
                </c:pt>
                <c:pt idx="130">
                  <c:v>44883</c:v>
                </c:pt>
                <c:pt idx="131">
                  <c:v>44882</c:v>
                </c:pt>
                <c:pt idx="132">
                  <c:v>44881</c:v>
                </c:pt>
                <c:pt idx="133">
                  <c:v>44880</c:v>
                </c:pt>
                <c:pt idx="134">
                  <c:v>44879</c:v>
                </c:pt>
                <c:pt idx="135">
                  <c:v>44876</c:v>
                </c:pt>
                <c:pt idx="136">
                  <c:v>44875</c:v>
                </c:pt>
                <c:pt idx="137">
                  <c:v>44874</c:v>
                </c:pt>
                <c:pt idx="138">
                  <c:v>44873</c:v>
                </c:pt>
                <c:pt idx="139">
                  <c:v>44872</c:v>
                </c:pt>
                <c:pt idx="140">
                  <c:v>44869</c:v>
                </c:pt>
                <c:pt idx="141">
                  <c:v>44868</c:v>
                </c:pt>
                <c:pt idx="142">
                  <c:v>44867</c:v>
                </c:pt>
                <c:pt idx="143">
                  <c:v>44866</c:v>
                </c:pt>
                <c:pt idx="144">
                  <c:v>44865</c:v>
                </c:pt>
                <c:pt idx="145">
                  <c:v>44862</c:v>
                </c:pt>
                <c:pt idx="146">
                  <c:v>44861</c:v>
                </c:pt>
                <c:pt idx="147">
                  <c:v>44860</c:v>
                </c:pt>
                <c:pt idx="148">
                  <c:v>44859</c:v>
                </c:pt>
                <c:pt idx="149">
                  <c:v>44858</c:v>
                </c:pt>
                <c:pt idx="150">
                  <c:v>44855</c:v>
                </c:pt>
                <c:pt idx="151">
                  <c:v>44854</c:v>
                </c:pt>
                <c:pt idx="152">
                  <c:v>44853</c:v>
                </c:pt>
                <c:pt idx="153">
                  <c:v>44852</c:v>
                </c:pt>
                <c:pt idx="154">
                  <c:v>44851</c:v>
                </c:pt>
                <c:pt idx="155">
                  <c:v>44848</c:v>
                </c:pt>
                <c:pt idx="156">
                  <c:v>44847</c:v>
                </c:pt>
                <c:pt idx="157">
                  <c:v>44846</c:v>
                </c:pt>
                <c:pt idx="158">
                  <c:v>44845</c:v>
                </c:pt>
                <c:pt idx="159">
                  <c:v>44844</c:v>
                </c:pt>
                <c:pt idx="160">
                  <c:v>44841</c:v>
                </c:pt>
                <c:pt idx="161">
                  <c:v>44840</c:v>
                </c:pt>
                <c:pt idx="162">
                  <c:v>44839</c:v>
                </c:pt>
                <c:pt idx="163">
                  <c:v>44838</c:v>
                </c:pt>
                <c:pt idx="164">
                  <c:v>44837</c:v>
                </c:pt>
                <c:pt idx="165">
                  <c:v>44834</c:v>
                </c:pt>
                <c:pt idx="166">
                  <c:v>44833</c:v>
                </c:pt>
                <c:pt idx="167">
                  <c:v>44832</c:v>
                </c:pt>
                <c:pt idx="168">
                  <c:v>44831</c:v>
                </c:pt>
                <c:pt idx="169">
                  <c:v>44830</c:v>
                </c:pt>
                <c:pt idx="170">
                  <c:v>44827</c:v>
                </c:pt>
                <c:pt idx="171">
                  <c:v>44826</c:v>
                </c:pt>
                <c:pt idx="172">
                  <c:v>44825</c:v>
                </c:pt>
                <c:pt idx="173">
                  <c:v>44824</c:v>
                </c:pt>
                <c:pt idx="174">
                  <c:v>44820</c:v>
                </c:pt>
                <c:pt idx="175">
                  <c:v>44819</c:v>
                </c:pt>
                <c:pt idx="176">
                  <c:v>44818</c:v>
                </c:pt>
                <c:pt idx="177">
                  <c:v>44817</c:v>
                </c:pt>
                <c:pt idx="178">
                  <c:v>44816</c:v>
                </c:pt>
                <c:pt idx="179">
                  <c:v>44813</c:v>
                </c:pt>
                <c:pt idx="180">
                  <c:v>44812</c:v>
                </c:pt>
                <c:pt idx="181">
                  <c:v>44811</c:v>
                </c:pt>
                <c:pt idx="182">
                  <c:v>44810</c:v>
                </c:pt>
                <c:pt idx="183">
                  <c:v>44809</c:v>
                </c:pt>
                <c:pt idx="184">
                  <c:v>44806</c:v>
                </c:pt>
                <c:pt idx="185">
                  <c:v>44805</c:v>
                </c:pt>
                <c:pt idx="186">
                  <c:v>44804</c:v>
                </c:pt>
                <c:pt idx="187">
                  <c:v>44803</c:v>
                </c:pt>
                <c:pt idx="188">
                  <c:v>44799</c:v>
                </c:pt>
                <c:pt idx="189">
                  <c:v>44798</c:v>
                </c:pt>
                <c:pt idx="190">
                  <c:v>44797</c:v>
                </c:pt>
                <c:pt idx="191">
                  <c:v>44796</c:v>
                </c:pt>
                <c:pt idx="192">
                  <c:v>44795</c:v>
                </c:pt>
                <c:pt idx="193">
                  <c:v>44792</c:v>
                </c:pt>
                <c:pt idx="194">
                  <c:v>44791</c:v>
                </c:pt>
                <c:pt idx="195">
                  <c:v>44790</c:v>
                </c:pt>
                <c:pt idx="196">
                  <c:v>44789</c:v>
                </c:pt>
                <c:pt idx="197">
                  <c:v>44788</c:v>
                </c:pt>
                <c:pt idx="198">
                  <c:v>44785</c:v>
                </c:pt>
                <c:pt idx="199">
                  <c:v>44784</c:v>
                </c:pt>
                <c:pt idx="200">
                  <c:v>44783</c:v>
                </c:pt>
                <c:pt idx="201">
                  <c:v>44782</c:v>
                </c:pt>
                <c:pt idx="202">
                  <c:v>44781</c:v>
                </c:pt>
                <c:pt idx="203">
                  <c:v>44778</c:v>
                </c:pt>
                <c:pt idx="204">
                  <c:v>44777</c:v>
                </c:pt>
                <c:pt idx="205">
                  <c:v>44776</c:v>
                </c:pt>
                <c:pt idx="206">
                  <c:v>44775</c:v>
                </c:pt>
                <c:pt idx="207">
                  <c:v>44774</c:v>
                </c:pt>
                <c:pt idx="208">
                  <c:v>44771</c:v>
                </c:pt>
                <c:pt idx="209">
                  <c:v>44770</c:v>
                </c:pt>
                <c:pt idx="210">
                  <c:v>44769</c:v>
                </c:pt>
                <c:pt idx="211">
                  <c:v>44768</c:v>
                </c:pt>
                <c:pt idx="212">
                  <c:v>44767</c:v>
                </c:pt>
                <c:pt idx="213">
                  <c:v>44764</c:v>
                </c:pt>
                <c:pt idx="214">
                  <c:v>44763</c:v>
                </c:pt>
                <c:pt idx="215">
                  <c:v>44762</c:v>
                </c:pt>
                <c:pt idx="216">
                  <c:v>44761</c:v>
                </c:pt>
                <c:pt idx="217">
                  <c:v>44760</c:v>
                </c:pt>
                <c:pt idx="218">
                  <c:v>44757</c:v>
                </c:pt>
                <c:pt idx="219">
                  <c:v>44756</c:v>
                </c:pt>
                <c:pt idx="220">
                  <c:v>44755</c:v>
                </c:pt>
                <c:pt idx="221">
                  <c:v>44754</c:v>
                </c:pt>
                <c:pt idx="222">
                  <c:v>44753</c:v>
                </c:pt>
                <c:pt idx="223">
                  <c:v>44750</c:v>
                </c:pt>
                <c:pt idx="224">
                  <c:v>44749</c:v>
                </c:pt>
                <c:pt idx="225">
                  <c:v>44748</c:v>
                </c:pt>
                <c:pt idx="226">
                  <c:v>44747</c:v>
                </c:pt>
                <c:pt idx="227">
                  <c:v>44746</c:v>
                </c:pt>
                <c:pt idx="228">
                  <c:v>44743</c:v>
                </c:pt>
                <c:pt idx="229">
                  <c:v>44742</c:v>
                </c:pt>
                <c:pt idx="230">
                  <c:v>44741</c:v>
                </c:pt>
                <c:pt idx="231">
                  <c:v>44740</c:v>
                </c:pt>
                <c:pt idx="232">
                  <c:v>44739</c:v>
                </c:pt>
                <c:pt idx="233">
                  <c:v>44736</c:v>
                </c:pt>
                <c:pt idx="234">
                  <c:v>44735</c:v>
                </c:pt>
                <c:pt idx="235">
                  <c:v>44734</c:v>
                </c:pt>
                <c:pt idx="236">
                  <c:v>44733</c:v>
                </c:pt>
                <c:pt idx="237">
                  <c:v>44732</c:v>
                </c:pt>
                <c:pt idx="238">
                  <c:v>44729</c:v>
                </c:pt>
                <c:pt idx="239">
                  <c:v>44728</c:v>
                </c:pt>
                <c:pt idx="240">
                  <c:v>44727</c:v>
                </c:pt>
                <c:pt idx="241">
                  <c:v>44726</c:v>
                </c:pt>
                <c:pt idx="242">
                  <c:v>44725</c:v>
                </c:pt>
                <c:pt idx="243">
                  <c:v>44722</c:v>
                </c:pt>
                <c:pt idx="244">
                  <c:v>44721</c:v>
                </c:pt>
                <c:pt idx="245">
                  <c:v>44720</c:v>
                </c:pt>
                <c:pt idx="246">
                  <c:v>44719</c:v>
                </c:pt>
                <c:pt idx="247">
                  <c:v>44718</c:v>
                </c:pt>
                <c:pt idx="248">
                  <c:v>44715</c:v>
                </c:pt>
                <c:pt idx="249">
                  <c:v>44714</c:v>
                </c:pt>
                <c:pt idx="250">
                  <c:v>44713</c:v>
                </c:pt>
                <c:pt idx="251">
                  <c:v>44712</c:v>
                </c:pt>
                <c:pt idx="252">
                  <c:v>44711</c:v>
                </c:pt>
                <c:pt idx="253">
                  <c:v>44708</c:v>
                </c:pt>
                <c:pt idx="254">
                  <c:v>44707</c:v>
                </c:pt>
                <c:pt idx="255">
                  <c:v>44706</c:v>
                </c:pt>
                <c:pt idx="256">
                  <c:v>44705</c:v>
                </c:pt>
                <c:pt idx="257">
                  <c:v>44704</c:v>
                </c:pt>
                <c:pt idx="258">
                  <c:v>44701</c:v>
                </c:pt>
                <c:pt idx="259">
                  <c:v>44700</c:v>
                </c:pt>
                <c:pt idx="260">
                  <c:v>44699</c:v>
                </c:pt>
                <c:pt idx="261">
                  <c:v>44698</c:v>
                </c:pt>
                <c:pt idx="262">
                  <c:v>44697</c:v>
                </c:pt>
                <c:pt idx="263">
                  <c:v>44694</c:v>
                </c:pt>
                <c:pt idx="264">
                  <c:v>44693</c:v>
                </c:pt>
                <c:pt idx="265">
                  <c:v>44692</c:v>
                </c:pt>
                <c:pt idx="266">
                  <c:v>44691</c:v>
                </c:pt>
                <c:pt idx="267">
                  <c:v>44690</c:v>
                </c:pt>
                <c:pt idx="268">
                  <c:v>44687</c:v>
                </c:pt>
                <c:pt idx="269">
                  <c:v>44686</c:v>
                </c:pt>
                <c:pt idx="270">
                  <c:v>44685</c:v>
                </c:pt>
                <c:pt idx="271">
                  <c:v>44684</c:v>
                </c:pt>
                <c:pt idx="272">
                  <c:v>44680</c:v>
                </c:pt>
                <c:pt idx="273">
                  <c:v>44679</c:v>
                </c:pt>
                <c:pt idx="274">
                  <c:v>44678</c:v>
                </c:pt>
                <c:pt idx="275">
                  <c:v>44677</c:v>
                </c:pt>
                <c:pt idx="276">
                  <c:v>44676</c:v>
                </c:pt>
                <c:pt idx="277">
                  <c:v>44673</c:v>
                </c:pt>
                <c:pt idx="278">
                  <c:v>44672</c:v>
                </c:pt>
                <c:pt idx="279">
                  <c:v>44671</c:v>
                </c:pt>
                <c:pt idx="280">
                  <c:v>44670</c:v>
                </c:pt>
                <c:pt idx="281">
                  <c:v>44665</c:v>
                </c:pt>
                <c:pt idx="282">
                  <c:v>44664</c:v>
                </c:pt>
                <c:pt idx="283">
                  <c:v>44663</c:v>
                </c:pt>
                <c:pt idx="284">
                  <c:v>44662</c:v>
                </c:pt>
                <c:pt idx="285">
                  <c:v>44659</c:v>
                </c:pt>
                <c:pt idx="286">
                  <c:v>44658</c:v>
                </c:pt>
                <c:pt idx="287">
                  <c:v>44657</c:v>
                </c:pt>
                <c:pt idx="288">
                  <c:v>44656</c:v>
                </c:pt>
                <c:pt idx="289">
                  <c:v>44655</c:v>
                </c:pt>
                <c:pt idx="290">
                  <c:v>44652</c:v>
                </c:pt>
                <c:pt idx="291">
                  <c:v>44651</c:v>
                </c:pt>
                <c:pt idx="292">
                  <c:v>44650</c:v>
                </c:pt>
                <c:pt idx="293">
                  <c:v>44649</c:v>
                </c:pt>
                <c:pt idx="294">
                  <c:v>44648</c:v>
                </c:pt>
                <c:pt idx="295">
                  <c:v>44645</c:v>
                </c:pt>
                <c:pt idx="296">
                  <c:v>44644</c:v>
                </c:pt>
                <c:pt idx="297">
                  <c:v>44643</c:v>
                </c:pt>
                <c:pt idx="298">
                  <c:v>44642</c:v>
                </c:pt>
                <c:pt idx="299">
                  <c:v>44641</c:v>
                </c:pt>
                <c:pt idx="300">
                  <c:v>44638</c:v>
                </c:pt>
                <c:pt idx="301">
                  <c:v>44637</c:v>
                </c:pt>
                <c:pt idx="302">
                  <c:v>44636</c:v>
                </c:pt>
                <c:pt idx="303">
                  <c:v>44635</c:v>
                </c:pt>
                <c:pt idx="304">
                  <c:v>44634</c:v>
                </c:pt>
                <c:pt idx="305">
                  <c:v>44631</c:v>
                </c:pt>
                <c:pt idx="306">
                  <c:v>44630</c:v>
                </c:pt>
                <c:pt idx="307">
                  <c:v>44629</c:v>
                </c:pt>
                <c:pt idx="308">
                  <c:v>44628</c:v>
                </c:pt>
                <c:pt idx="309">
                  <c:v>44627</c:v>
                </c:pt>
                <c:pt idx="310">
                  <c:v>44624</c:v>
                </c:pt>
                <c:pt idx="311">
                  <c:v>44623</c:v>
                </c:pt>
                <c:pt idx="312">
                  <c:v>44622</c:v>
                </c:pt>
                <c:pt idx="313">
                  <c:v>44621</c:v>
                </c:pt>
                <c:pt idx="314">
                  <c:v>44620</c:v>
                </c:pt>
                <c:pt idx="315">
                  <c:v>44617</c:v>
                </c:pt>
                <c:pt idx="316">
                  <c:v>44616</c:v>
                </c:pt>
                <c:pt idx="317">
                  <c:v>44615</c:v>
                </c:pt>
                <c:pt idx="318">
                  <c:v>44614</c:v>
                </c:pt>
                <c:pt idx="319">
                  <c:v>44613</c:v>
                </c:pt>
                <c:pt idx="320">
                  <c:v>44610</c:v>
                </c:pt>
                <c:pt idx="321">
                  <c:v>44609</c:v>
                </c:pt>
                <c:pt idx="322">
                  <c:v>44608</c:v>
                </c:pt>
                <c:pt idx="323">
                  <c:v>44607</c:v>
                </c:pt>
                <c:pt idx="324">
                  <c:v>44603</c:v>
                </c:pt>
                <c:pt idx="325">
                  <c:v>44602</c:v>
                </c:pt>
                <c:pt idx="326">
                  <c:v>44601</c:v>
                </c:pt>
                <c:pt idx="327">
                  <c:v>44600</c:v>
                </c:pt>
                <c:pt idx="328">
                  <c:v>44599</c:v>
                </c:pt>
                <c:pt idx="329">
                  <c:v>44596</c:v>
                </c:pt>
                <c:pt idx="330">
                  <c:v>44595</c:v>
                </c:pt>
                <c:pt idx="331">
                  <c:v>44594</c:v>
                </c:pt>
                <c:pt idx="332">
                  <c:v>44593</c:v>
                </c:pt>
                <c:pt idx="333">
                  <c:v>44592</c:v>
                </c:pt>
                <c:pt idx="334">
                  <c:v>44589</c:v>
                </c:pt>
                <c:pt idx="335">
                  <c:v>44588</c:v>
                </c:pt>
                <c:pt idx="336">
                  <c:v>44587</c:v>
                </c:pt>
                <c:pt idx="337">
                  <c:v>44586</c:v>
                </c:pt>
                <c:pt idx="338">
                  <c:v>44585</c:v>
                </c:pt>
                <c:pt idx="339">
                  <c:v>44582</c:v>
                </c:pt>
                <c:pt idx="340">
                  <c:v>44581</c:v>
                </c:pt>
                <c:pt idx="341">
                  <c:v>44580</c:v>
                </c:pt>
                <c:pt idx="342">
                  <c:v>44579</c:v>
                </c:pt>
                <c:pt idx="343">
                  <c:v>44578</c:v>
                </c:pt>
                <c:pt idx="344">
                  <c:v>44575</c:v>
                </c:pt>
                <c:pt idx="345">
                  <c:v>44574</c:v>
                </c:pt>
                <c:pt idx="346">
                  <c:v>44573</c:v>
                </c:pt>
                <c:pt idx="347">
                  <c:v>44572</c:v>
                </c:pt>
                <c:pt idx="348">
                  <c:v>44571</c:v>
                </c:pt>
                <c:pt idx="349">
                  <c:v>44568</c:v>
                </c:pt>
                <c:pt idx="350">
                  <c:v>44567</c:v>
                </c:pt>
                <c:pt idx="351">
                  <c:v>44566</c:v>
                </c:pt>
                <c:pt idx="352">
                  <c:v>44565</c:v>
                </c:pt>
                <c:pt idx="353">
                  <c:v>44561</c:v>
                </c:pt>
                <c:pt idx="354">
                  <c:v>44560</c:v>
                </c:pt>
                <c:pt idx="355">
                  <c:v>44559</c:v>
                </c:pt>
                <c:pt idx="356">
                  <c:v>44554</c:v>
                </c:pt>
                <c:pt idx="357">
                  <c:v>44553</c:v>
                </c:pt>
                <c:pt idx="358">
                  <c:v>44552</c:v>
                </c:pt>
                <c:pt idx="359">
                  <c:v>44551</c:v>
                </c:pt>
                <c:pt idx="360">
                  <c:v>44550</c:v>
                </c:pt>
                <c:pt idx="361">
                  <c:v>44547</c:v>
                </c:pt>
                <c:pt idx="362">
                  <c:v>44546</c:v>
                </c:pt>
                <c:pt idx="363">
                  <c:v>44545</c:v>
                </c:pt>
                <c:pt idx="364">
                  <c:v>44544</c:v>
                </c:pt>
                <c:pt idx="365">
                  <c:v>44543</c:v>
                </c:pt>
                <c:pt idx="366">
                  <c:v>44540</c:v>
                </c:pt>
                <c:pt idx="367">
                  <c:v>44539</c:v>
                </c:pt>
                <c:pt idx="368">
                  <c:v>44538</c:v>
                </c:pt>
                <c:pt idx="369">
                  <c:v>44537</c:v>
                </c:pt>
                <c:pt idx="370">
                  <c:v>44536</c:v>
                </c:pt>
                <c:pt idx="371">
                  <c:v>44533</c:v>
                </c:pt>
                <c:pt idx="372">
                  <c:v>44532</c:v>
                </c:pt>
                <c:pt idx="373">
                  <c:v>44531</c:v>
                </c:pt>
                <c:pt idx="374">
                  <c:v>44530</c:v>
                </c:pt>
                <c:pt idx="375">
                  <c:v>44529</c:v>
                </c:pt>
                <c:pt idx="376">
                  <c:v>44526</c:v>
                </c:pt>
                <c:pt idx="377">
                  <c:v>44525</c:v>
                </c:pt>
                <c:pt idx="378">
                  <c:v>44524</c:v>
                </c:pt>
                <c:pt idx="379">
                  <c:v>44523</c:v>
                </c:pt>
                <c:pt idx="380">
                  <c:v>44522</c:v>
                </c:pt>
                <c:pt idx="381">
                  <c:v>44519</c:v>
                </c:pt>
                <c:pt idx="382">
                  <c:v>44518</c:v>
                </c:pt>
                <c:pt idx="383">
                  <c:v>44517</c:v>
                </c:pt>
                <c:pt idx="384">
                  <c:v>44516</c:v>
                </c:pt>
                <c:pt idx="385">
                  <c:v>44515</c:v>
                </c:pt>
                <c:pt idx="386">
                  <c:v>44512</c:v>
                </c:pt>
                <c:pt idx="387">
                  <c:v>44511</c:v>
                </c:pt>
                <c:pt idx="388">
                  <c:v>44510</c:v>
                </c:pt>
                <c:pt idx="389">
                  <c:v>44509</c:v>
                </c:pt>
                <c:pt idx="390">
                  <c:v>44508</c:v>
                </c:pt>
                <c:pt idx="391">
                  <c:v>44505</c:v>
                </c:pt>
                <c:pt idx="392">
                  <c:v>44504</c:v>
                </c:pt>
                <c:pt idx="393">
                  <c:v>44503</c:v>
                </c:pt>
                <c:pt idx="394">
                  <c:v>44502</c:v>
                </c:pt>
                <c:pt idx="395">
                  <c:v>44501</c:v>
                </c:pt>
                <c:pt idx="396">
                  <c:v>44498</c:v>
                </c:pt>
                <c:pt idx="397">
                  <c:v>44497</c:v>
                </c:pt>
                <c:pt idx="398">
                  <c:v>44496</c:v>
                </c:pt>
                <c:pt idx="399">
                  <c:v>44495</c:v>
                </c:pt>
                <c:pt idx="400">
                  <c:v>44494</c:v>
                </c:pt>
                <c:pt idx="401">
                  <c:v>44491</c:v>
                </c:pt>
                <c:pt idx="402">
                  <c:v>44490</c:v>
                </c:pt>
                <c:pt idx="403">
                  <c:v>44489</c:v>
                </c:pt>
                <c:pt idx="404">
                  <c:v>44488</c:v>
                </c:pt>
                <c:pt idx="405">
                  <c:v>44487</c:v>
                </c:pt>
                <c:pt idx="406">
                  <c:v>44484</c:v>
                </c:pt>
                <c:pt idx="407">
                  <c:v>44483</c:v>
                </c:pt>
                <c:pt idx="408">
                  <c:v>44482</c:v>
                </c:pt>
                <c:pt idx="409">
                  <c:v>44481</c:v>
                </c:pt>
                <c:pt idx="410">
                  <c:v>44480</c:v>
                </c:pt>
                <c:pt idx="411">
                  <c:v>44477</c:v>
                </c:pt>
                <c:pt idx="412">
                  <c:v>44476</c:v>
                </c:pt>
                <c:pt idx="413">
                  <c:v>44475</c:v>
                </c:pt>
                <c:pt idx="414">
                  <c:v>44474</c:v>
                </c:pt>
                <c:pt idx="415">
                  <c:v>44473</c:v>
                </c:pt>
                <c:pt idx="416">
                  <c:v>44470</c:v>
                </c:pt>
                <c:pt idx="417">
                  <c:v>44469</c:v>
                </c:pt>
                <c:pt idx="418">
                  <c:v>44468</c:v>
                </c:pt>
                <c:pt idx="419">
                  <c:v>44467</c:v>
                </c:pt>
                <c:pt idx="420">
                  <c:v>44466</c:v>
                </c:pt>
                <c:pt idx="421">
                  <c:v>44463</c:v>
                </c:pt>
                <c:pt idx="422">
                  <c:v>44462</c:v>
                </c:pt>
                <c:pt idx="423">
                  <c:v>44461</c:v>
                </c:pt>
                <c:pt idx="424">
                  <c:v>44460</c:v>
                </c:pt>
                <c:pt idx="425">
                  <c:v>44459</c:v>
                </c:pt>
                <c:pt idx="426">
                  <c:v>44456</c:v>
                </c:pt>
                <c:pt idx="427">
                  <c:v>44455</c:v>
                </c:pt>
                <c:pt idx="428">
                  <c:v>44454</c:v>
                </c:pt>
                <c:pt idx="429">
                  <c:v>44453</c:v>
                </c:pt>
                <c:pt idx="430">
                  <c:v>44452</c:v>
                </c:pt>
                <c:pt idx="431">
                  <c:v>44449</c:v>
                </c:pt>
                <c:pt idx="432">
                  <c:v>44448</c:v>
                </c:pt>
                <c:pt idx="433">
                  <c:v>44447</c:v>
                </c:pt>
                <c:pt idx="434">
                  <c:v>44446</c:v>
                </c:pt>
                <c:pt idx="435">
                  <c:v>44445</c:v>
                </c:pt>
                <c:pt idx="436">
                  <c:v>44442</c:v>
                </c:pt>
                <c:pt idx="437">
                  <c:v>44441</c:v>
                </c:pt>
                <c:pt idx="438">
                  <c:v>44440</c:v>
                </c:pt>
                <c:pt idx="439">
                  <c:v>44439</c:v>
                </c:pt>
                <c:pt idx="440">
                  <c:v>44435</c:v>
                </c:pt>
                <c:pt idx="441">
                  <c:v>44434</c:v>
                </c:pt>
                <c:pt idx="442">
                  <c:v>44433</c:v>
                </c:pt>
                <c:pt idx="443">
                  <c:v>44432</c:v>
                </c:pt>
                <c:pt idx="444">
                  <c:v>44431</c:v>
                </c:pt>
                <c:pt idx="445">
                  <c:v>44428</c:v>
                </c:pt>
                <c:pt idx="446">
                  <c:v>44427</c:v>
                </c:pt>
                <c:pt idx="447">
                  <c:v>44426</c:v>
                </c:pt>
                <c:pt idx="448">
                  <c:v>44425</c:v>
                </c:pt>
                <c:pt idx="449">
                  <c:v>44424</c:v>
                </c:pt>
                <c:pt idx="450">
                  <c:v>44421</c:v>
                </c:pt>
                <c:pt idx="451">
                  <c:v>44420</c:v>
                </c:pt>
                <c:pt idx="452">
                  <c:v>44419</c:v>
                </c:pt>
                <c:pt idx="453">
                  <c:v>44418</c:v>
                </c:pt>
                <c:pt idx="454">
                  <c:v>44417</c:v>
                </c:pt>
                <c:pt idx="455">
                  <c:v>44414</c:v>
                </c:pt>
                <c:pt idx="456">
                  <c:v>44413</c:v>
                </c:pt>
                <c:pt idx="457">
                  <c:v>44412</c:v>
                </c:pt>
                <c:pt idx="458">
                  <c:v>44411</c:v>
                </c:pt>
                <c:pt idx="459">
                  <c:v>44410</c:v>
                </c:pt>
                <c:pt idx="460">
                  <c:v>44407</c:v>
                </c:pt>
                <c:pt idx="461">
                  <c:v>44406</c:v>
                </c:pt>
                <c:pt idx="462">
                  <c:v>44405</c:v>
                </c:pt>
                <c:pt idx="463">
                  <c:v>44404</c:v>
                </c:pt>
                <c:pt idx="464">
                  <c:v>44403</c:v>
                </c:pt>
                <c:pt idx="465">
                  <c:v>44400</c:v>
                </c:pt>
                <c:pt idx="466">
                  <c:v>44399</c:v>
                </c:pt>
                <c:pt idx="467">
                  <c:v>44398</c:v>
                </c:pt>
                <c:pt idx="468">
                  <c:v>44397</c:v>
                </c:pt>
                <c:pt idx="469">
                  <c:v>44396</c:v>
                </c:pt>
                <c:pt idx="470">
                  <c:v>44393</c:v>
                </c:pt>
                <c:pt idx="471">
                  <c:v>44392</c:v>
                </c:pt>
                <c:pt idx="472">
                  <c:v>44391</c:v>
                </c:pt>
                <c:pt idx="473">
                  <c:v>44390</c:v>
                </c:pt>
                <c:pt idx="474">
                  <c:v>44389</c:v>
                </c:pt>
                <c:pt idx="475">
                  <c:v>44386</c:v>
                </c:pt>
                <c:pt idx="476">
                  <c:v>44385</c:v>
                </c:pt>
                <c:pt idx="477">
                  <c:v>44384</c:v>
                </c:pt>
                <c:pt idx="478">
                  <c:v>44383</c:v>
                </c:pt>
                <c:pt idx="479">
                  <c:v>44382</c:v>
                </c:pt>
                <c:pt idx="480">
                  <c:v>44379</c:v>
                </c:pt>
                <c:pt idx="481">
                  <c:v>44378</c:v>
                </c:pt>
                <c:pt idx="482">
                  <c:v>44377</c:v>
                </c:pt>
                <c:pt idx="483">
                  <c:v>44376</c:v>
                </c:pt>
                <c:pt idx="484">
                  <c:v>44375</c:v>
                </c:pt>
                <c:pt idx="485">
                  <c:v>44372</c:v>
                </c:pt>
                <c:pt idx="486">
                  <c:v>44371</c:v>
                </c:pt>
                <c:pt idx="487">
                  <c:v>44370</c:v>
                </c:pt>
                <c:pt idx="488">
                  <c:v>44369</c:v>
                </c:pt>
                <c:pt idx="489">
                  <c:v>44368</c:v>
                </c:pt>
                <c:pt idx="490">
                  <c:v>44365</c:v>
                </c:pt>
                <c:pt idx="491">
                  <c:v>44364</c:v>
                </c:pt>
                <c:pt idx="492">
                  <c:v>44363</c:v>
                </c:pt>
                <c:pt idx="493">
                  <c:v>44362</c:v>
                </c:pt>
                <c:pt idx="494">
                  <c:v>44361</c:v>
                </c:pt>
                <c:pt idx="495">
                  <c:v>44358</c:v>
                </c:pt>
                <c:pt idx="496">
                  <c:v>44357</c:v>
                </c:pt>
                <c:pt idx="497">
                  <c:v>44356</c:v>
                </c:pt>
                <c:pt idx="498">
                  <c:v>44355</c:v>
                </c:pt>
                <c:pt idx="499">
                  <c:v>44354</c:v>
                </c:pt>
                <c:pt idx="500">
                  <c:v>44351</c:v>
                </c:pt>
                <c:pt idx="501">
                  <c:v>44350</c:v>
                </c:pt>
                <c:pt idx="502">
                  <c:v>44349</c:v>
                </c:pt>
                <c:pt idx="503">
                  <c:v>44348</c:v>
                </c:pt>
                <c:pt idx="504">
                  <c:v>44344</c:v>
                </c:pt>
                <c:pt idx="505">
                  <c:v>44343</c:v>
                </c:pt>
                <c:pt idx="506">
                  <c:v>44342</c:v>
                </c:pt>
                <c:pt idx="507">
                  <c:v>44341</c:v>
                </c:pt>
                <c:pt idx="508">
                  <c:v>44340</c:v>
                </c:pt>
                <c:pt idx="509">
                  <c:v>44337</c:v>
                </c:pt>
                <c:pt idx="510">
                  <c:v>44336</c:v>
                </c:pt>
                <c:pt idx="511">
                  <c:v>44335</c:v>
                </c:pt>
                <c:pt idx="512">
                  <c:v>44334</c:v>
                </c:pt>
                <c:pt idx="513">
                  <c:v>44333</c:v>
                </c:pt>
                <c:pt idx="514">
                  <c:v>44330</c:v>
                </c:pt>
                <c:pt idx="515">
                  <c:v>44329</c:v>
                </c:pt>
                <c:pt idx="516">
                  <c:v>44328</c:v>
                </c:pt>
                <c:pt idx="517">
                  <c:v>44327</c:v>
                </c:pt>
                <c:pt idx="518">
                  <c:v>44326</c:v>
                </c:pt>
                <c:pt idx="519">
                  <c:v>44323</c:v>
                </c:pt>
                <c:pt idx="520">
                  <c:v>44322</c:v>
                </c:pt>
                <c:pt idx="521">
                  <c:v>44321</c:v>
                </c:pt>
                <c:pt idx="522">
                  <c:v>44320</c:v>
                </c:pt>
                <c:pt idx="523">
                  <c:v>44316</c:v>
                </c:pt>
                <c:pt idx="524">
                  <c:v>44315</c:v>
                </c:pt>
                <c:pt idx="525">
                  <c:v>44314</c:v>
                </c:pt>
                <c:pt idx="526">
                  <c:v>44313</c:v>
                </c:pt>
                <c:pt idx="527">
                  <c:v>44312</c:v>
                </c:pt>
                <c:pt idx="528">
                  <c:v>44309</c:v>
                </c:pt>
                <c:pt idx="529">
                  <c:v>44308</c:v>
                </c:pt>
                <c:pt idx="530">
                  <c:v>44307</c:v>
                </c:pt>
                <c:pt idx="531">
                  <c:v>44306</c:v>
                </c:pt>
                <c:pt idx="532">
                  <c:v>44305</c:v>
                </c:pt>
                <c:pt idx="533">
                  <c:v>44302</c:v>
                </c:pt>
                <c:pt idx="534">
                  <c:v>44301</c:v>
                </c:pt>
                <c:pt idx="535">
                  <c:v>44300</c:v>
                </c:pt>
                <c:pt idx="536">
                  <c:v>44299</c:v>
                </c:pt>
                <c:pt idx="537">
                  <c:v>44298</c:v>
                </c:pt>
                <c:pt idx="538">
                  <c:v>44295</c:v>
                </c:pt>
                <c:pt idx="539">
                  <c:v>44294</c:v>
                </c:pt>
                <c:pt idx="540">
                  <c:v>44293</c:v>
                </c:pt>
                <c:pt idx="541">
                  <c:v>44292</c:v>
                </c:pt>
                <c:pt idx="542">
                  <c:v>44287</c:v>
                </c:pt>
                <c:pt idx="543">
                  <c:v>44286</c:v>
                </c:pt>
                <c:pt idx="544">
                  <c:v>44285</c:v>
                </c:pt>
                <c:pt idx="545">
                  <c:v>44284</c:v>
                </c:pt>
                <c:pt idx="546">
                  <c:v>44281</c:v>
                </c:pt>
                <c:pt idx="547">
                  <c:v>44280</c:v>
                </c:pt>
                <c:pt idx="548">
                  <c:v>44279</c:v>
                </c:pt>
                <c:pt idx="549">
                  <c:v>44278</c:v>
                </c:pt>
                <c:pt idx="550">
                  <c:v>44277</c:v>
                </c:pt>
                <c:pt idx="551">
                  <c:v>44274</c:v>
                </c:pt>
                <c:pt idx="552">
                  <c:v>44273</c:v>
                </c:pt>
                <c:pt idx="553">
                  <c:v>44272</c:v>
                </c:pt>
                <c:pt idx="554">
                  <c:v>44271</c:v>
                </c:pt>
                <c:pt idx="555">
                  <c:v>44270</c:v>
                </c:pt>
                <c:pt idx="556">
                  <c:v>44267</c:v>
                </c:pt>
                <c:pt idx="557">
                  <c:v>44266</c:v>
                </c:pt>
                <c:pt idx="558">
                  <c:v>44265</c:v>
                </c:pt>
                <c:pt idx="559">
                  <c:v>44264</c:v>
                </c:pt>
                <c:pt idx="560">
                  <c:v>44263</c:v>
                </c:pt>
                <c:pt idx="561">
                  <c:v>44260</c:v>
                </c:pt>
                <c:pt idx="562">
                  <c:v>44259</c:v>
                </c:pt>
                <c:pt idx="563">
                  <c:v>44258</c:v>
                </c:pt>
                <c:pt idx="564">
                  <c:v>44257</c:v>
                </c:pt>
                <c:pt idx="565">
                  <c:v>44256</c:v>
                </c:pt>
                <c:pt idx="566">
                  <c:v>44253</c:v>
                </c:pt>
                <c:pt idx="567">
                  <c:v>44252</c:v>
                </c:pt>
                <c:pt idx="568">
                  <c:v>44251</c:v>
                </c:pt>
                <c:pt idx="569">
                  <c:v>44250</c:v>
                </c:pt>
                <c:pt idx="570">
                  <c:v>44249</c:v>
                </c:pt>
                <c:pt idx="571">
                  <c:v>44246</c:v>
                </c:pt>
                <c:pt idx="572">
                  <c:v>44245</c:v>
                </c:pt>
                <c:pt idx="573">
                  <c:v>44244</c:v>
                </c:pt>
                <c:pt idx="574">
                  <c:v>44243</c:v>
                </c:pt>
                <c:pt idx="575">
                  <c:v>44242</c:v>
                </c:pt>
                <c:pt idx="576">
                  <c:v>44239</c:v>
                </c:pt>
                <c:pt idx="577">
                  <c:v>44238</c:v>
                </c:pt>
                <c:pt idx="578">
                  <c:v>44237</c:v>
                </c:pt>
                <c:pt idx="579">
                  <c:v>44236</c:v>
                </c:pt>
                <c:pt idx="580">
                  <c:v>44235</c:v>
                </c:pt>
                <c:pt idx="581">
                  <c:v>44232</c:v>
                </c:pt>
                <c:pt idx="582">
                  <c:v>44231</c:v>
                </c:pt>
                <c:pt idx="583">
                  <c:v>44230</c:v>
                </c:pt>
                <c:pt idx="584">
                  <c:v>44229</c:v>
                </c:pt>
                <c:pt idx="585">
                  <c:v>44228</c:v>
                </c:pt>
                <c:pt idx="586">
                  <c:v>44225</c:v>
                </c:pt>
                <c:pt idx="587">
                  <c:v>44224</c:v>
                </c:pt>
                <c:pt idx="588">
                  <c:v>44223</c:v>
                </c:pt>
                <c:pt idx="589">
                  <c:v>44222</c:v>
                </c:pt>
                <c:pt idx="590">
                  <c:v>44221</c:v>
                </c:pt>
                <c:pt idx="591">
                  <c:v>44218</c:v>
                </c:pt>
                <c:pt idx="592">
                  <c:v>44217</c:v>
                </c:pt>
                <c:pt idx="593">
                  <c:v>44216</c:v>
                </c:pt>
                <c:pt idx="594">
                  <c:v>44215</c:v>
                </c:pt>
                <c:pt idx="595">
                  <c:v>44214</c:v>
                </c:pt>
                <c:pt idx="596">
                  <c:v>44211</c:v>
                </c:pt>
                <c:pt idx="597">
                  <c:v>44210</c:v>
                </c:pt>
                <c:pt idx="598">
                  <c:v>44209</c:v>
                </c:pt>
                <c:pt idx="599">
                  <c:v>44208</c:v>
                </c:pt>
                <c:pt idx="600">
                  <c:v>44207</c:v>
                </c:pt>
                <c:pt idx="601">
                  <c:v>44204</c:v>
                </c:pt>
                <c:pt idx="602">
                  <c:v>44203</c:v>
                </c:pt>
                <c:pt idx="603">
                  <c:v>44202</c:v>
                </c:pt>
                <c:pt idx="604">
                  <c:v>44201</c:v>
                </c:pt>
                <c:pt idx="605">
                  <c:v>44200</c:v>
                </c:pt>
                <c:pt idx="606">
                  <c:v>44196</c:v>
                </c:pt>
                <c:pt idx="607">
                  <c:v>44195</c:v>
                </c:pt>
                <c:pt idx="608">
                  <c:v>44194</c:v>
                </c:pt>
                <c:pt idx="609">
                  <c:v>44189</c:v>
                </c:pt>
                <c:pt idx="610">
                  <c:v>44188</c:v>
                </c:pt>
                <c:pt idx="611">
                  <c:v>44187</c:v>
                </c:pt>
                <c:pt idx="612">
                  <c:v>44186</c:v>
                </c:pt>
                <c:pt idx="613">
                  <c:v>44183</c:v>
                </c:pt>
                <c:pt idx="614">
                  <c:v>44182</c:v>
                </c:pt>
                <c:pt idx="615">
                  <c:v>44181</c:v>
                </c:pt>
                <c:pt idx="616">
                  <c:v>44180</c:v>
                </c:pt>
                <c:pt idx="617">
                  <c:v>44179</c:v>
                </c:pt>
                <c:pt idx="618">
                  <c:v>44176</c:v>
                </c:pt>
                <c:pt idx="619">
                  <c:v>44175</c:v>
                </c:pt>
                <c:pt idx="620">
                  <c:v>44174</c:v>
                </c:pt>
                <c:pt idx="621">
                  <c:v>44173</c:v>
                </c:pt>
                <c:pt idx="622">
                  <c:v>44172</c:v>
                </c:pt>
                <c:pt idx="623">
                  <c:v>44169</c:v>
                </c:pt>
                <c:pt idx="624">
                  <c:v>44168</c:v>
                </c:pt>
                <c:pt idx="625">
                  <c:v>44167</c:v>
                </c:pt>
                <c:pt idx="626">
                  <c:v>44166</c:v>
                </c:pt>
                <c:pt idx="627">
                  <c:v>44165</c:v>
                </c:pt>
                <c:pt idx="628">
                  <c:v>44162</c:v>
                </c:pt>
                <c:pt idx="629">
                  <c:v>44161</c:v>
                </c:pt>
                <c:pt idx="630">
                  <c:v>44160</c:v>
                </c:pt>
                <c:pt idx="631">
                  <c:v>44159</c:v>
                </c:pt>
                <c:pt idx="632">
                  <c:v>44158</c:v>
                </c:pt>
                <c:pt idx="633">
                  <c:v>44155</c:v>
                </c:pt>
                <c:pt idx="634">
                  <c:v>44154</c:v>
                </c:pt>
                <c:pt idx="635">
                  <c:v>44153</c:v>
                </c:pt>
                <c:pt idx="636">
                  <c:v>44152</c:v>
                </c:pt>
                <c:pt idx="637">
                  <c:v>44151</c:v>
                </c:pt>
                <c:pt idx="638">
                  <c:v>44148</c:v>
                </c:pt>
                <c:pt idx="639">
                  <c:v>44147</c:v>
                </c:pt>
                <c:pt idx="640">
                  <c:v>44146</c:v>
                </c:pt>
                <c:pt idx="641">
                  <c:v>44145</c:v>
                </c:pt>
                <c:pt idx="642">
                  <c:v>44144</c:v>
                </c:pt>
                <c:pt idx="643">
                  <c:v>44141</c:v>
                </c:pt>
                <c:pt idx="644">
                  <c:v>44140</c:v>
                </c:pt>
                <c:pt idx="645">
                  <c:v>44139</c:v>
                </c:pt>
                <c:pt idx="646">
                  <c:v>44138</c:v>
                </c:pt>
                <c:pt idx="647">
                  <c:v>44137</c:v>
                </c:pt>
                <c:pt idx="648">
                  <c:v>44134</c:v>
                </c:pt>
                <c:pt idx="649">
                  <c:v>44133</c:v>
                </c:pt>
                <c:pt idx="650">
                  <c:v>44132</c:v>
                </c:pt>
                <c:pt idx="651">
                  <c:v>44131</c:v>
                </c:pt>
                <c:pt idx="652">
                  <c:v>44130</c:v>
                </c:pt>
                <c:pt idx="653">
                  <c:v>44127</c:v>
                </c:pt>
                <c:pt idx="654">
                  <c:v>44126</c:v>
                </c:pt>
                <c:pt idx="655">
                  <c:v>44125</c:v>
                </c:pt>
                <c:pt idx="656">
                  <c:v>44124</c:v>
                </c:pt>
                <c:pt idx="657">
                  <c:v>44123</c:v>
                </c:pt>
                <c:pt idx="658">
                  <c:v>44120</c:v>
                </c:pt>
                <c:pt idx="659">
                  <c:v>44119</c:v>
                </c:pt>
                <c:pt idx="660">
                  <c:v>44118</c:v>
                </c:pt>
                <c:pt idx="661">
                  <c:v>44117</c:v>
                </c:pt>
                <c:pt idx="662">
                  <c:v>44116</c:v>
                </c:pt>
                <c:pt idx="663">
                  <c:v>44113</c:v>
                </c:pt>
                <c:pt idx="664">
                  <c:v>44112</c:v>
                </c:pt>
                <c:pt idx="665">
                  <c:v>44111</c:v>
                </c:pt>
                <c:pt idx="666">
                  <c:v>44109</c:v>
                </c:pt>
                <c:pt idx="667">
                  <c:v>44106</c:v>
                </c:pt>
                <c:pt idx="668">
                  <c:v>44105</c:v>
                </c:pt>
                <c:pt idx="669">
                  <c:v>44104</c:v>
                </c:pt>
                <c:pt idx="670">
                  <c:v>44103</c:v>
                </c:pt>
                <c:pt idx="671">
                  <c:v>44102</c:v>
                </c:pt>
                <c:pt idx="672">
                  <c:v>44099</c:v>
                </c:pt>
                <c:pt idx="673">
                  <c:v>44098</c:v>
                </c:pt>
                <c:pt idx="674">
                  <c:v>44097</c:v>
                </c:pt>
                <c:pt idx="675">
                  <c:v>44096</c:v>
                </c:pt>
                <c:pt idx="676">
                  <c:v>44095</c:v>
                </c:pt>
                <c:pt idx="677">
                  <c:v>44092</c:v>
                </c:pt>
                <c:pt idx="678">
                  <c:v>44091</c:v>
                </c:pt>
                <c:pt idx="679">
                  <c:v>44090</c:v>
                </c:pt>
                <c:pt idx="680">
                  <c:v>44089</c:v>
                </c:pt>
                <c:pt idx="681">
                  <c:v>44088</c:v>
                </c:pt>
                <c:pt idx="682">
                  <c:v>44085</c:v>
                </c:pt>
                <c:pt idx="683">
                  <c:v>44084</c:v>
                </c:pt>
                <c:pt idx="684">
                  <c:v>44083</c:v>
                </c:pt>
                <c:pt idx="685">
                  <c:v>44082</c:v>
                </c:pt>
                <c:pt idx="686">
                  <c:v>44081</c:v>
                </c:pt>
                <c:pt idx="687">
                  <c:v>44078</c:v>
                </c:pt>
                <c:pt idx="688">
                  <c:v>44077</c:v>
                </c:pt>
                <c:pt idx="689">
                  <c:v>44076</c:v>
                </c:pt>
                <c:pt idx="690">
                  <c:v>44075</c:v>
                </c:pt>
                <c:pt idx="691">
                  <c:v>44071</c:v>
                </c:pt>
                <c:pt idx="692">
                  <c:v>44070</c:v>
                </c:pt>
                <c:pt idx="693">
                  <c:v>44069</c:v>
                </c:pt>
                <c:pt idx="694">
                  <c:v>44068</c:v>
                </c:pt>
                <c:pt idx="695">
                  <c:v>44067</c:v>
                </c:pt>
                <c:pt idx="696">
                  <c:v>44064</c:v>
                </c:pt>
                <c:pt idx="697">
                  <c:v>44063</c:v>
                </c:pt>
                <c:pt idx="698">
                  <c:v>44062</c:v>
                </c:pt>
                <c:pt idx="699">
                  <c:v>44061</c:v>
                </c:pt>
                <c:pt idx="700">
                  <c:v>44060</c:v>
                </c:pt>
                <c:pt idx="701">
                  <c:v>44057</c:v>
                </c:pt>
                <c:pt idx="702">
                  <c:v>44056</c:v>
                </c:pt>
                <c:pt idx="703">
                  <c:v>44055</c:v>
                </c:pt>
                <c:pt idx="704">
                  <c:v>44054</c:v>
                </c:pt>
                <c:pt idx="705">
                  <c:v>44053</c:v>
                </c:pt>
                <c:pt idx="706">
                  <c:v>44050</c:v>
                </c:pt>
                <c:pt idx="707">
                  <c:v>44049</c:v>
                </c:pt>
                <c:pt idx="708">
                  <c:v>44048</c:v>
                </c:pt>
                <c:pt idx="709">
                  <c:v>44047</c:v>
                </c:pt>
                <c:pt idx="710">
                  <c:v>44046</c:v>
                </c:pt>
                <c:pt idx="711">
                  <c:v>44043</c:v>
                </c:pt>
                <c:pt idx="712">
                  <c:v>44042</c:v>
                </c:pt>
                <c:pt idx="713">
                  <c:v>44041</c:v>
                </c:pt>
                <c:pt idx="714">
                  <c:v>44040</c:v>
                </c:pt>
                <c:pt idx="715">
                  <c:v>44039</c:v>
                </c:pt>
                <c:pt idx="716">
                  <c:v>44036</c:v>
                </c:pt>
                <c:pt idx="717">
                  <c:v>44035</c:v>
                </c:pt>
                <c:pt idx="718">
                  <c:v>44034</c:v>
                </c:pt>
                <c:pt idx="719">
                  <c:v>44033</c:v>
                </c:pt>
                <c:pt idx="720">
                  <c:v>44032</c:v>
                </c:pt>
                <c:pt idx="721">
                  <c:v>44029</c:v>
                </c:pt>
                <c:pt idx="722">
                  <c:v>44028</c:v>
                </c:pt>
                <c:pt idx="723">
                  <c:v>44027</c:v>
                </c:pt>
                <c:pt idx="724">
                  <c:v>44026</c:v>
                </c:pt>
                <c:pt idx="725">
                  <c:v>44025</c:v>
                </c:pt>
                <c:pt idx="726">
                  <c:v>44022</c:v>
                </c:pt>
                <c:pt idx="727">
                  <c:v>44021</c:v>
                </c:pt>
                <c:pt idx="728">
                  <c:v>44020</c:v>
                </c:pt>
                <c:pt idx="729">
                  <c:v>44019</c:v>
                </c:pt>
                <c:pt idx="730">
                  <c:v>44018</c:v>
                </c:pt>
                <c:pt idx="731">
                  <c:v>44015</c:v>
                </c:pt>
                <c:pt idx="732">
                  <c:v>44014</c:v>
                </c:pt>
                <c:pt idx="733">
                  <c:v>44013</c:v>
                </c:pt>
                <c:pt idx="734">
                  <c:v>44012</c:v>
                </c:pt>
                <c:pt idx="735">
                  <c:v>44011</c:v>
                </c:pt>
                <c:pt idx="736">
                  <c:v>44008</c:v>
                </c:pt>
                <c:pt idx="737">
                  <c:v>44007</c:v>
                </c:pt>
                <c:pt idx="738">
                  <c:v>44006</c:v>
                </c:pt>
                <c:pt idx="739">
                  <c:v>44005</c:v>
                </c:pt>
                <c:pt idx="740">
                  <c:v>44004</c:v>
                </c:pt>
                <c:pt idx="741">
                  <c:v>44001</c:v>
                </c:pt>
                <c:pt idx="742">
                  <c:v>44000</c:v>
                </c:pt>
                <c:pt idx="743">
                  <c:v>43999</c:v>
                </c:pt>
                <c:pt idx="744">
                  <c:v>43998</c:v>
                </c:pt>
                <c:pt idx="745">
                  <c:v>43997</c:v>
                </c:pt>
                <c:pt idx="746">
                  <c:v>43994</c:v>
                </c:pt>
                <c:pt idx="747">
                  <c:v>43993</c:v>
                </c:pt>
                <c:pt idx="748">
                  <c:v>43992</c:v>
                </c:pt>
                <c:pt idx="749">
                  <c:v>43991</c:v>
                </c:pt>
                <c:pt idx="750">
                  <c:v>43990</c:v>
                </c:pt>
                <c:pt idx="751">
                  <c:v>43987</c:v>
                </c:pt>
                <c:pt idx="752">
                  <c:v>43986</c:v>
                </c:pt>
                <c:pt idx="753">
                  <c:v>43985</c:v>
                </c:pt>
                <c:pt idx="754">
                  <c:v>43984</c:v>
                </c:pt>
                <c:pt idx="755">
                  <c:v>43983</c:v>
                </c:pt>
                <c:pt idx="756">
                  <c:v>43980</c:v>
                </c:pt>
                <c:pt idx="757">
                  <c:v>43979</c:v>
                </c:pt>
                <c:pt idx="758">
                  <c:v>43978</c:v>
                </c:pt>
                <c:pt idx="759">
                  <c:v>43977</c:v>
                </c:pt>
                <c:pt idx="760">
                  <c:v>43973</c:v>
                </c:pt>
                <c:pt idx="761">
                  <c:v>43972</c:v>
                </c:pt>
                <c:pt idx="762">
                  <c:v>43971</c:v>
                </c:pt>
                <c:pt idx="763">
                  <c:v>43970</c:v>
                </c:pt>
                <c:pt idx="764">
                  <c:v>43969</c:v>
                </c:pt>
                <c:pt idx="765">
                  <c:v>43966</c:v>
                </c:pt>
                <c:pt idx="766">
                  <c:v>43965</c:v>
                </c:pt>
                <c:pt idx="767">
                  <c:v>43964</c:v>
                </c:pt>
                <c:pt idx="768">
                  <c:v>43963</c:v>
                </c:pt>
                <c:pt idx="769">
                  <c:v>43962</c:v>
                </c:pt>
                <c:pt idx="770">
                  <c:v>43958</c:v>
                </c:pt>
                <c:pt idx="771">
                  <c:v>43957</c:v>
                </c:pt>
                <c:pt idx="772">
                  <c:v>43956</c:v>
                </c:pt>
                <c:pt idx="773">
                  <c:v>43955</c:v>
                </c:pt>
                <c:pt idx="774">
                  <c:v>43952</c:v>
                </c:pt>
                <c:pt idx="775">
                  <c:v>43951</c:v>
                </c:pt>
                <c:pt idx="776">
                  <c:v>43950</c:v>
                </c:pt>
                <c:pt idx="777">
                  <c:v>43949</c:v>
                </c:pt>
                <c:pt idx="778">
                  <c:v>43948</c:v>
                </c:pt>
                <c:pt idx="779">
                  <c:v>43945</c:v>
                </c:pt>
                <c:pt idx="780">
                  <c:v>43944</c:v>
                </c:pt>
                <c:pt idx="781">
                  <c:v>43943</c:v>
                </c:pt>
                <c:pt idx="782">
                  <c:v>43942</c:v>
                </c:pt>
                <c:pt idx="783">
                  <c:v>43941</c:v>
                </c:pt>
                <c:pt idx="784">
                  <c:v>43938</c:v>
                </c:pt>
                <c:pt idx="785">
                  <c:v>43937</c:v>
                </c:pt>
                <c:pt idx="786">
                  <c:v>43936</c:v>
                </c:pt>
                <c:pt idx="787">
                  <c:v>43935</c:v>
                </c:pt>
                <c:pt idx="788">
                  <c:v>43930</c:v>
                </c:pt>
                <c:pt idx="789">
                  <c:v>43929</c:v>
                </c:pt>
                <c:pt idx="790">
                  <c:v>43928</c:v>
                </c:pt>
                <c:pt idx="791">
                  <c:v>43927</c:v>
                </c:pt>
                <c:pt idx="792">
                  <c:v>43924</c:v>
                </c:pt>
                <c:pt idx="793">
                  <c:v>43923</c:v>
                </c:pt>
                <c:pt idx="794">
                  <c:v>43922</c:v>
                </c:pt>
                <c:pt idx="795">
                  <c:v>43921</c:v>
                </c:pt>
                <c:pt idx="796">
                  <c:v>43920</c:v>
                </c:pt>
                <c:pt idx="797">
                  <c:v>43917</c:v>
                </c:pt>
                <c:pt idx="798">
                  <c:v>43916</c:v>
                </c:pt>
                <c:pt idx="799">
                  <c:v>43915</c:v>
                </c:pt>
                <c:pt idx="800">
                  <c:v>43914</c:v>
                </c:pt>
                <c:pt idx="801">
                  <c:v>43913</c:v>
                </c:pt>
                <c:pt idx="802">
                  <c:v>43910</c:v>
                </c:pt>
                <c:pt idx="803">
                  <c:v>43909</c:v>
                </c:pt>
                <c:pt idx="804">
                  <c:v>43908</c:v>
                </c:pt>
                <c:pt idx="805">
                  <c:v>43907</c:v>
                </c:pt>
                <c:pt idx="806">
                  <c:v>43906</c:v>
                </c:pt>
                <c:pt idx="807">
                  <c:v>43903</c:v>
                </c:pt>
                <c:pt idx="808">
                  <c:v>43902</c:v>
                </c:pt>
                <c:pt idx="809">
                  <c:v>43901</c:v>
                </c:pt>
                <c:pt idx="810">
                  <c:v>43900</c:v>
                </c:pt>
                <c:pt idx="811">
                  <c:v>43899</c:v>
                </c:pt>
                <c:pt idx="812">
                  <c:v>43896</c:v>
                </c:pt>
                <c:pt idx="813">
                  <c:v>43895</c:v>
                </c:pt>
                <c:pt idx="814">
                  <c:v>43894</c:v>
                </c:pt>
                <c:pt idx="815">
                  <c:v>43893</c:v>
                </c:pt>
                <c:pt idx="816">
                  <c:v>43892</c:v>
                </c:pt>
                <c:pt idx="817">
                  <c:v>43889</c:v>
                </c:pt>
                <c:pt idx="818">
                  <c:v>43888</c:v>
                </c:pt>
                <c:pt idx="819">
                  <c:v>43887</c:v>
                </c:pt>
                <c:pt idx="820">
                  <c:v>43886</c:v>
                </c:pt>
                <c:pt idx="821">
                  <c:v>43885</c:v>
                </c:pt>
                <c:pt idx="822">
                  <c:v>43882</c:v>
                </c:pt>
                <c:pt idx="823">
                  <c:v>43881</c:v>
                </c:pt>
                <c:pt idx="824">
                  <c:v>43880</c:v>
                </c:pt>
                <c:pt idx="825">
                  <c:v>43879</c:v>
                </c:pt>
                <c:pt idx="826">
                  <c:v>43878</c:v>
                </c:pt>
                <c:pt idx="827">
                  <c:v>43875</c:v>
                </c:pt>
                <c:pt idx="828">
                  <c:v>43874</c:v>
                </c:pt>
                <c:pt idx="829">
                  <c:v>43873</c:v>
                </c:pt>
                <c:pt idx="830">
                  <c:v>43872</c:v>
                </c:pt>
                <c:pt idx="831">
                  <c:v>43871</c:v>
                </c:pt>
                <c:pt idx="832">
                  <c:v>43868</c:v>
                </c:pt>
                <c:pt idx="833">
                  <c:v>43867</c:v>
                </c:pt>
                <c:pt idx="834">
                  <c:v>43866</c:v>
                </c:pt>
                <c:pt idx="835">
                  <c:v>43865</c:v>
                </c:pt>
                <c:pt idx="836">
                  <c:v>43864</c:v>
                </c:pt>
                <c:pt idx="837">
                  <c:v>43861</c:v>
                </c:pt>
                <c:pt idx="838">
                  <c:v>43860</c:v>
                </c:pt>
                <c:pt idx="839">
                  <c:v>43859</c:v>
                </c:pt>
                <c:pt idx="840">
                  <c:v>43858</c:v>
                </c:pt>
                <c:pt idx="841">
                  <c:v>43857</c:v>
                </c:pt>
                <c:pt idx="842">
                  <c:v>43854</c:v>
                </c:pt>
                <c:pt idx="843">
                  <c:v>43853</c:v>
                </c:pt>
                <c:pt idx="844">
                  <c:v>43852</c:v>
                </c:pt>
                <c:pt idx="845">
                  <c:v>43851</c:v>
                </c:pt>
                <c:pt idx="846">
                  <c:v>43850</c:v>
                </c:pt>
                <c:pt idx="847">
                  <c:v>43847</c:v>
                </c:pt>
                <c:pt idx="848">
                  <c:v>43846</c:v>
                </c:pt>
                <c:pt idx="849">
                  <c:v>43845</c:v>
                </c:pt>
                <c:pt idx="850">
                  <c:v>43844</c:v>
                </c:pt>
                <c:pt idx="851">
                  <c:v>43843</c:v>
                </c:pt>
                <c:pt idx="852">
                  <c:v>43840</c:v>
                </c:pt>
                <c:pt idx="853">
                  <c:v>43839</c:v>
                </c:pt>
                <c:pt idx="854">
                  <c:v>43838</c:v>
                </c:pt>
                <c:pt idx="855">
                  <c:v>43837</c:v>
                </c:pt>
                <c:pt idx="856">
                  <c:v>43836</c:v>
                </c:pt>
                <c:pt idx="857">
                  <c:v>43833</c:v>
                </c:pt>
                <c:pt idx="858">
                  <c:v>43832</c:v>
                </c:pt>
                <c:pt idx="859">
                  <c:v>43830</c:v>
                </c:pt>
                <c:pt idx="860">
                  <c:v>43829</c:v>
                </c:pt>
                <c:pt idx="861">
                  <c:v>43826</c:v>
                </c:pt>
                <c:pt idx="862">
                  <c:v>43823</c:v>
                </c:pt>
                <c:pt idx="863">
                  <c:v>43822</c:v>
                </c:pt>
                <c:pt idx="864">
                  <c:v>43819</c:v>
                </c:pt>
                <c:pt idx="865">
                  <c:v>43818</c:v>
                </c:pt>
                <c:pt idx="866">
                  <c:v>43817</c:v>
                </c:pt>
                <c:pt idx="867">
                  <c:v>43816</c:v>
                </c:pt>
                <c:pt idx="868">
                  <c:v>43815</c:v>
                </c:pt>
                <c:pt idx="869">
                  <c:v>43812</c:v>
                </c:pt>
                <c:pt idx="870">
                  <c:v>43811</c:v>
                </c:pt>
                <c:pt idx="871">
                  <c:v>43810</c:v>
                </c:pt>
                <c:pt idx="872">
                  <c:v>43809</c:v>
                </c:pt>
                <c:pt idx="873">
                  <c:v>43808</c:v>
                </c:pt>
                <c:pt idx="874">
                  <c:v>43805</c:v>
                </c:pt>
                <c:pt idx="875">
                  <c:v>43804</c:v>
                </c:pt>
                <c:pt idx="876">
                  <c:v>43803</c:v>
                </c:pt>
                <c:pt idx="877">
                  <c:v>43802</c:v>
                </c:pt>
                <c:pt idx="878">
                  <c:v>43801</c:v>
                </c:pt>
                <c:pt idx="879">
                  <c:v>43798</c:v>
                </c:pt>
                <c:pt idx="880">
                  <c:v>43797</c:v>
                </c:pt>
                <c:pt idx="881">
                  <c:v>43796</c:v>
                </c:pt>
                <c:pt idx="882">
                  <c:v>43795</c:v>
                </c:pt>
                <c:pt idx="883">
                  <c:v>43794</c:v>
                </c:pt>
                <c:pt idx="884">
                  <c:v>43791</c:v>
                </c:pt>
                <c:pt idx="885">
                  <c:v>43790</c:v>
                </c:pt>
                <c:pt idx="886">
                  <c:v>43789</c:v>
                </c:pt>
                <c:pt idx="887">
                  <c:v>43788</c:v>
                </c:pt>
                <c:pt idx="888">
                  <c:v>43787</c:v>
                </c:pt>
                <c:pt idx="889">
                  <c:v>43784</c:v>
                </c:pt>
                <c:pt idx="890">
                  <c:v>43783</c:v>
                </c:pt>
                <c:pt idx="891">
                  <c:v>43782</c:v>
                </c:pt>
                <c:pt idx="892">
                  <c:v>43781</c:v>
                </c:pt>
                <c:pt idx="893">
                  <c:v>43780</c:v>
                </c:pt>
                <c:pt idx="894">
                  <c:v>43777</c:v>
                </c:pt>
                <c:pt idx="895">
                  <c:v>43776</c:v>
                </c:pt>
                <c:pt idx="896">
                  <c:v>43775</c:v>
                </c:pt>
                <c:pt idx="897">
                  <c:v>43774</c:v>
                </c:pt>
                <c:pt idx="898">
                  <c:v>43773</c:v>
                </c:pt>
                <c:pt idx="899">
                  <c:v>43770</c:v>
                </c:pt>
                <c:pt idx="900">
                  <c:v>43769</c:v>
                </c:pt>
                <c:pt idx="901">
                  <c:v>43768</c:v>
                </c:pt>
                <c:pt idx="902">
                  <c:v>43767</c:v>
                </c:pt>
                <c:pt idx="903">
                  <c:v>43766</c:v>
                </c:pt>
                <c:pt idx="904">
                  <c:v>43763</c:v>
                </c:pt>
                <c:pt idx="905">
                  <c:v>43762</c:v>
                </c:pt>
                <c:pt idx="906">
                  <c:v>43761</c:v>
                </c:pt>
                <c:pt idx="907">
                  <c:v>43760</c:v>
                </c:pt>
                <c:pt idx="908">
                  <c:v>43759</c:v>
                </c:pt>
                <c:pt idx="909">
                  <c:v>43756</c:v>
                </c:pt>
                <c:pt idx="910">
                  <c:v>43755</c:v>
                </c:pt>
                <c:pt idx="911">
                  <c:v>43754</c:v>
                </c:pt>
                <c:pt idx="912">
                  <c:v>43753</c:v>
                </c:pt>
                <c:pt idx="913">
                  <c:v>43752</c:v>
                </c:pt>
                <c:pt idx="914">
                  <c:v>43749</c:v>
                </c:pt>
                <c:pt idx="915">
                  <c:v>43748</c:v>
                </c:pt>
                <c:pt idx="916">
                  <c:v>43747</c:v>
                </c:pt>
                <c:pt idx="917">
                  <c:v>43746</c:v>
                </c:pt>
                <c:pt idx="918">
                  <c:v>43745</c:v>
                </c:pt>
                <c:pt idx="919">
                  <c:v>43742</c:v>
                </c:pt>
                <c:pt idx="920">
                  <c:v>43741</c:v>
                </c:pt>
                <c:pt idx="921">
                  <c:v>43740</c:v>
                </c:pt>
                <c:pt idx="922">
                  <c:v>43739</c:v>
                </c:pt>
                <c:pt idx="923">
                  <c:v>43738</c:v>
                </c:pt>
                <c:pt idx="924">
                  <c:v>43735</c:v>
                </c:pt>
                <c:pt idx="925">
                  <c:v>43734</c:v>
                </c:pt>
                <c:pt idx="926">
                  <c:v>43733</c:v>
                </c:pt>
                <c:pt idx="927">
                  <c:v>43732</c:v>
                </c:pt>
                <c:pt idx="928">
                  <c:v>43731</c:v>
                </c:pt>
                <c:pt idx="929">
                  <c:v>43728</c:v>
                </c:pt>
                <c:pt idx="930">
                  <c:v>43727</c:v>
                </c:pt>
                <c:pt idx="931">
                  <c:v>43726</c:v>
                </c:pt>
                <c:pt idx="932">
                  <c:v>43725</c:v>
                </c:pt>
                <c:pt idx="933">
                  <c:v>43724</c:v>
                </c:pt>
                <c:pt idx="934">
                  <c:v>43721</c:v>
                </c:pt>
                <c:pt idx="935">
                  <c:v>43720</c:v>
                </c:pt>
                <c:pt idx="936">
                  <c:v>43719</c:v>
                </c:pt>
                <c:pt idx="937">
                  <c:v>43718</c:v>
                </c:pt>
                <c:pt idx="938">
                  <c:v>43717</c:v>
                </c:pt>
                <c:pt idx="939">
                  <c:v>43644</c:v>
                </c:pt>
                <c:pt idx="940">
                  <c:v>43643</c:v>
                </c:pt>
                <c:pt idx="941">
                  <c:v>43642</c:v>
                </c:pt>
                <c:pt idx="942">
                  <c:v>43641</c:v>
                </c:pt>
                <c:pt idx="943">
                  <c:v>43640</c:v>
                </c:pt>
                <c:pt idx="944">
                  <c:v>43637</c:v>
                </c:pt>
                <c:pt idx="945">
                  <c:v>43636</c:v>
                </c:pt>
                <c:pt idx="946">
                  <c:v>43635</c:v>
                </c:pt>
                <c:pt idx="947">
                  <c:v>43634</c:v>
                </c:pt>
                <c:pt idx="948">
                  <c:v>43633</c:v>
                </c:pt>
                <c:pt idx="949">
                  <c:v>43630</c:v>
                </c:pt>
                <c:pt idx="950">
                  <c:v>43629</c:v>
                </c:pt>
                <c:pt idx="951">
                  <c:v>43628</c:v>
                </c:pt>
                <c:pt idx="952">
                  <c:v>43627</c:v>
                </c:pt>
                <c:pt idx="953">
                  <c:v>43626</c:v>
                </c:pt>
                <c:pt idx="954">
                  <c:v>43623</c:v>
                </c:pt>
                <c:pt idx="955">
                  <c:v>43622</c:v>
                </c:pt>
                <c:pt idx="956">
                  <c:v>43621</c:v>
                </c:pt>
                <c:pt idx="957">
                  <c:v>43620</c:v>
                </c:pt>
                <c:pt idx="958">
                  <c:v>43619</c:v>
                </c:pt>
                <c:pt idx="959">
                  <c:v>43616</c:v>
                </c:pt>
                <c:pt idx="960">
                  <c:v>43615</c:v>
                </c:pt>
                <c:pt idx="961">
                  <c:v>43614</c:v>
                </c:pt>
                <c:pt idx="962">
                  <c:v>43613</c:v>
                </c:pt>
                <c:pt idx="963">
                  <c:v>43609</c:v>
                </c:pt>
                <c:pt idx="964">
                  <c:v>43608</c:v>
                </c:pt>
                <c:pt idx="965">
                  <c:v>43607</c:v>
                </c:pt>
                <c:pt idx="966">
                  <c:v>43606</c:v>
                </c:pt>
                <c:pt idx="967">
                  <c:v>43605</c:v>
                </c:pt>
                <c:pt idx="968">
                  <c:v>43602</c:v>
                </c:pt>
                <c:pt idx="969">
                  <c:v>43601</c:v>
                </c:pt>
                <c:pt idx="970">
                  <c:v>43600</c:v>
                </c:pt>
                <c:pt idx="971">
                  <c:v>43599</c:v>
                </c:pt>
                <c:pt idx="972">
                  <c:v>43598</c:v>
                </c:pt>
                <c:pt idx="973">
                  <c:v>43595</c:v>
                </c:pt>
                <c:pt idx="974">
                  <c:v>43594</c:v>
                </c:pt>
                <c:pt idx="975">
                  <c:v>43593</c:v>
                </c:pt>
                <c:pt idx="976">
                  <c:v>43592</c:v>
                </c:pt>
                <c:pt idx="977">
                  <c:v>43588</c:v>
                </c:pt>
                <c:pt idx="978">
                  <c:v>43587</c:v>
                </c:pt>
                <c:pt idx="979">
                  <c:v>43586</c:v>
                </c:pt>
                <c:pt idx="980">
                  <c:v>43585</c:v>
                </c:pt>
                <c:pt idx="981">
                  <c:v>43584</c:v>
                </c:pt>
                <c:pt idx="982">
                  <c:v>43581</c:v>
                </c:pt>
                <c:pt idx="983">
                  <c:v>43580</c:v>
                </c:pt>
                <c:pt idx="984">
                  <c:v>43579</c:v>
                </c:pt>
                <c:pt idx="985">
                  <c:v>43578</c:v>
                </c:pt>
                <c:pt idx="986">
                  <c:v>43573</c:v>
                </c:pt>
                <c:pt idx="987">
                  <c:v>43572</c:v>
                </c:pt>
                <c:pt idx="988">
                  <c:v>43571</c:v>
                </c:pt>
                <c:pt idx="989">
                  <c:v>43570</c:v>
                </c:pt>
                <c:pt idx="990">
                  <c:v>43567</c:v>
                </c:pt>
                <c:pt idx="991">
                  <c:v>43566</c:v>
                </c:pt>
                <c:pt idx="992">
                  <c:v>43565</c:v>
                </c:pt>
                <c:pt idx="993">
                  <c:v>43564</c:v>
                </c:pt>
                <c:pt idx="994">
                  <c:v>43563</c:v>
                </c:pt>
                <c:pt idx="995">
                  <c:v>43560</c:v>
                </c:pt>
                <c:pt idx="996">
                  <c:v>43559</c:v>
                </c:pt>
                <c:pt idx="997">
                  <c:v>43558</c:v>
                </c:pt>
                <c:pt idx="998">
                  <c:v>43557</c:v>
                </c:pt>
                <c:pt idx="999">
                  <c:v>43556</c:v>
                </c:pt>
                <c:pt idx="1000">
                  <c:v>43553</c:v>
                </c:pt>
                <c:pt idx="1001">
                  <c:v>43552</c:v>
                </c:pt>
                <c:pt idx="1002">
                  <c:v>43551</c:v>
                </c:pt>
                <c:pt idx="1003">
                  <c:v>43550</c:v>
                </c:pt>
                <c:pt idx="1004">
                  <c:v>43549</c:v>
                </c:pt>
                <c:pt idx="1005">
                  <c:v>43546</c:v>
                </c:pt>
                <c:pt idx="1006">
                  <c:v>43545</c:v>
                </c:pt>
                <c:pt idx="1007">
                  <c:v>43544</c:v>
                </c:pt>
                <c:pt idx="1008">
                  <c:v>43543</c:v>
                </c:pt>
                <c:pt idx="1009">
                  <c:v>43542</c:v>
                </c:pt>
                <c:pt idx="1010">
                  <c:v>43539</c:v>
                </c:pt>
                <c:pt idx="1011">
                  <c:v>43538</c:v>
                </c:pt>
                <c:pt idx="1012">
                  <c:v>43537</c:v>
                </c:pt>
                <c:pt idx="1013">
                  <c:v>43536</c:v>
                </c:pt>
                <c:pt idx="1014">
                  <c:v>43535</c:v>
                </c:pt>
                <c:pt idx="1015">
                  <c:v>43532</c:v>
                </c:pt>
                <c:pt idx="1016">
                  <c:v>43531</c:v>
                </c:pt>
                <c:pt idx="1017">
                  <c:v>43530</c:v>
                </c:pt>
                <c:pt idx="1018">
                  <c:v>43529</c:v>
                </c:pt>
                <c:pt idx="1019">
                  <c:v>43528</c:v>
                </c:pt>
                <c:pt idx="1020">
                  <c:v>43525</c:v>
                </c:pt>
                <c:pt idx="1021">
                  <c:v>43524</c:v>
                </c:pt>
                <c:pt idx="1022">
                  <c:v>43523</c:v>
                </c:pt>
                <c:pt idx="1023">
                  <c:v>43522</c:v>
                </c:pt>
                <c:pt idx="1024">
                  <c:v>43521</c:v>
                </c:pt>
                <c:pt idx="1025">
                  <c:v>43518</c:v>
                </c:pt>
                <c:pt idx="1026">
                  <c:v>43517</c:v>
                </c:pt>
                <c:pt idx="1027">
                  <c:v>43516</c:v>
                </c:pt>
                <c:pt idx="1028">
                  <c:v>43515</c:v>
                </c:pt>
                <c:pt idx="1029">
                  <c:v>43514</c:v>
                </c:pt>
                <c:pt idx="1030">
                  <c:v>43511</c:v>
                </c:pt>
                <c:pt idx="1031">
                  <c:v>43510</c:v>
                </c:pt>
                <c:pt idx="1032">
                  <c:v>43509</c:v>
                </c:pt>
                <c:pt idx="1033">
                  <c:v>43508</c:v>
                </c:pt>
                <c:pt idx="1034">
                  <c:v>43507</c:v>
                </c:pt>
                <c:pt idx="1035">
                  <c:v>43504</c:v>
                </c:pt>
                <c:pt idx="1036">
                  <c:v>43503</c:v>
                </c:pt>
                <c:pt idx="1037">
                  <c:v>43502</c:v>
                </c:pt>
                <c:pt idx="1038">
                  <c:v>43501</c:v>
                </c:pt>
                <c:pt idx="1039">
                  <c:v>43500</c:v>
                </c:pt>
                <c:pt idx="1040">
                  <c:v>43497</c:v>
                </c:pt>
                <c:pt idx="1041">
                  <c:v>43496</c:v>
                </c:pt>
                <c:pt idx="1042">
                  <c:v>43495</c:v>
                </c:pt>
                <c:pt idx="1043">
                  <c:v>43494</c:v>
                </c:pt>
                <c:pt idx="1044">
                  <c:v>43493</c:v>
                </c:pt>
                <c:pt idx="1045">
                  <c:v>43490</c:v>
                </c:pt>
                <c:pt idx="1046">
                  <c:v>43489</c:v>
                </c:pt>
                <c:pt idx="1047">
                  <c:v>43488</c:v>
                </c:pt>
                <c:pt idx="1048">
                  <c:v>43487</c:v>
                </c:pt>
                <c:pt idx="1049">
                  <c:v>43486</c:v>
                </c:pt>
                <c:pt idx="1050">
                  <c:v>43483</c:v>
                </c:pt>
                <c:pt idx="1051">
                  <c:v>43482</c:v>
                </c:pt>
                <c:pt idx="1052">
                  <c:v>43481</c:v>
                </c:pt>
                <c:pt idx="1053">
                  <c:v>43480</c:v>
                </c:pt>
                <c:pt idx="1054">
                  <c:v>43479</c:v>
                </c:pt>
                <c:pt idx="1055">
                  <c:v>43476</c:v>
                </c:pt>
                <c:pt idx="1056">
                  <c:v>43475</c:v>
                </c:pt>
                <c:pt idx="1057">
                  <c:v>43474</c:v>
                </c:pt>
                <c:pt idx="1058">
                  <c:v>43473</c:v>
                </c:pt>
                <c:pt idx="1059">
                  <c:v>43472</c:v>
                </c:pt>
                <c:pt idx="1060">
                  <c:v>43469</c:v>
                </c:pt>
                <c:pt idx="1061">
                  <c:v>43468</c:v>
                </c:pt>
                <c:pt idx="1062">
                  <c:v>43467</c:v>
                </c:pt>
                <c:pt idx="1063">
                  <c:v>43465</c:v>
                </c:pt>
                <c:pt idx="1064">
                  <c:v>43462</c:v>
                </c:pt>
                <c:pt idx="1065">
                  <c:v>43461</c:v>
                </c:pt>
                <c:pt idx="1066">
                  <c:v>43455</c:v>
                </c:pt>
                <c:pt idx="1067">
                  <c:v>43454</c:v>
                </c:pt>
                <c:pt idx="1068">
                  <c:v>43453</c:v>
                </c:pt>
                <c:pt idx="1069">
                  <c:v>43452</c:v>
                </c:pt>
                <c:pt idx="1070">
                  <c:v>43451</c:v>
                </c:pt>
                <c:pt idx="1071">
                  <c:v>43448</c:v>
                </c:pt>
                <c:pt idx="1072">
                  <c:v>43447</c:v>
                </c:pt>
                <c:pt idx="1073">
                  <c:v>43446</c:v>
                </c:pt>
                <c:pt idx="1074">
                  <c:v>43445</c:v>
                </c:pt>
                <c:pt idx="1075">
                  <c:v>43444</c:v>
                </c:pt>
                <c:pt idx="1076">
                  <c:v>43441</c:v>
                </c:pt>
                <c:pt idx="1077">
                  <c:v>43440</c:v>
                </c:pt>
                <c:pt idx="1078">
                  <c:v>43439</c:v>
                </c:pt>
                <c:pt idx="1079">
                  <c:v>43438</c:v>
                </c:pt>
                <c:pt idx="1080">
                  <c:v>43437</c:v>
                </c:pt>
                <c:pt idx="1081">
                  <c:v>43434</c:v>
                </c:pt>
                <c:pt idx="1082">
                  <c:v>43433</c:v>
                </c:pt>
                <c:pt idx="1083">
                  <c:v>43432</c:v>
                </c:pt>
                <c:pt idx="1084">
                  <c:v>43431</c:v>
                </c:pt>
                <c:pt idx="1085">
                  <c:v>43430</c:v>
                </c:pt>
                <c:pt idx="1086">
                  <c:v>43427</c:v>
                </c:pt>
                <c:pt idx="1087">
                  <c:v>43426</c:v>
                </c:pt>
                <c:pt idx="1088">
                  <c:v>43425</c:v>
                </c:pt>
                <c:pt idx="1089">
                  <c:v>43424</c:v>
                </c:pt>
                <c:pt idx="1090">
                  <c:v>43423</c:v>
                </c:pt>
                <c:pt idx="1091">
                  <c:v>43420</c:v>
                </c:pt>
                <c:pt idx="1092">
                  <c:v>43419</c:v>
                </c:pt>
                <c:pt idx="1093">
                  <c:v>43418</c:v>
                </c:pt>
                <c:pt idx="1094">
                  <c:v>43417</c:v>
                </c:pt>
                <c:pt idx="1095">
                  <c:v>43416</c:v>
                </c:pt>
                <c:pt idx="1096">
                  <c:v>43413</c:v>
                </c:pt>
                <c:pt idx="1097">
                  <c:v>43412</c:v>
                </c:pt>
                <c:pt idx="1098">
                  <c:v>43411</c:v>
                </c:pt>
                <c:pt idx="1099">
                  <c:v>43410</c:v>
                </c:pt>
                <c:pt idx="1100">
                  <c:v>43409</c:v>
                </c:pt>
                <c:pt idx="1101">
                  <c:v>43406</c:v>
                </c:pt>
                <c:pt idx="1102">
                  <c:v>43405</c:v>
                </c:pt>
                <c:pt idx="1103">
                  <c:v>43404</c:v>
                </c:pt>
                <c:pt idx="1104">
                  <c:v>43403</c:v>
                </c:pt>
                <c:pt idx="1105">
                  <c:v>43402</c:v>
                </c:pt>
                <c:pt idx="1106">
                  <c:v>43399</c:v>
                </c:pt>
                <c:pt idx="1107">
                  <c:v>43398</c:v>
                </c:pt>
                <c:pt idx="1108">
                  <c:v>43397</c:v>
                </c:pt>
                <c:pt idx="1109">
                  <c:v>43396</c:v>
                </c:pt>
                <c:pt idx="1110">
                  <c:v>43395</c:v>
                </c:pt>
                <c:pt idx="1111">
                  <c:v>43392</c:v>
                </c:pt>
                <c:pt idx="1112">
                  <c:v>43391</c:v>
                </c:pt>
                <c:pt idx="1113">
                  <c:v>43390</c:v>
                </c:pt>
                <c:pt idx="1114">
                  <c:v>43389</c:v>
                </c:pt>
                <c:pt idx="1115">
                  <c:v>43388</c:v>
                </c:pt>
                <c:pt idx="1116">
                  <c:v>43385</c:v>
                </c:pt>
                <c:pt idx="1117">
                  <c:v>43384</c:v>
                </c:pt>
                <c:pt idx="1118">
                  <c:v>43383</c:v>
                </c:pt>
                <c:pt idx="1119">
                  <c:v>43382</c:v>
                </c:pt>
                <c:pt idx="1120">
                  <c:v>43381</c:v>
                </c:pt>
                <c:pt idx="1121">
                  <c:v>43378</c:v>
                </c:pt>
                <c:pt idx="1122">
                  <c:v>43377</c:v>
                </c:pt>
                <c:pt idx="1123">
                  <c:v>43376</c:v>
                </c:pt>
                <c:pt idx="1124">
                  <c:v>43375</c:v>
                </c:pt>
                <c:pt idx="1125">
                  <c:v>43374</c:v>
                </c:pt>
                <c:pt idx="1126">
                  <c:v>43371</c:v>
                </c:pt>
                <c:pt idx="1127">
                  <c:v>43370</c:v>
                </c:pt>
                <c:pt idx="1128">
                  <c:v>43369</c:v>
                </c:pt>
                <c:pt idx="1129">
                  <c:v>43368</c:v>
                </c:pt>
                <c:pt idx="1130">
                  <c:v>43367</c:v>
                </c:pt>
                <c:pt idx="1131">
                  <c:v>43364</c:v>
                </c:pt>
                <c:pt idx="1132">
                  <c:v>43363</c:v>
                </c:pt>
                <c:pt idx="1133">
                  <c:v>43362</c:v>
                </c:pt>
                <c:pt idx="1134">
                  <c:v>43361</c:v>
                </c:pt>
                <c:pt idx="1135">
                  <c:v>43360</c:v>
                </c:pt>
                <c:pt idx="1136">
                  <c:v>43357</c:v>
                </c:pt>
                <c:pt idx="1137">
                  <c:v>43356</c:v>
                </c:pt>
                <c:pt idx="1138">
                  <c:v>43355</c:v>
                </c:pt>
                <c:pt idx="1139">
                  <c:v>43354</c:v>
                </c:pt>
                <c:pt idx="1140">
                  <c:v>43353</c:v>
                </c:pt>
                <c:pt idx="1141">
                  <c:v>43350</c:v>
                </c:pt>
                <c:pt idx="1142">
                  <c:v>43349</c:v>
                </c:pt>
                <c:pt idx="1143">
                  <c:v>43348</c:v>
                </c:pt>
                <c:pt idx="1144">
                  <c:v>43347</c:v>
                </c:pt>
                <c:pt idx="1145">
                  <c:v>43346</c:v>
                </c:pt>
                <c:pt idx="1146">
                  <c:v>43343</c:v>
                </c:pt>
                <c:pt idx="1147">
                  <c:v>43342</c:v>
                </c:pt>
                <c:pt idx="1148">
                  <c:v>43341</c:v>
                </c:pt>
                <c:pt idx="1149">
                  <c:v>43340</c:v>
                </c:pt>
                <c:pt idx="1150">
                  <c:v>43336</c:v>
                </c:pt>
                <c:pt idx="1151">
                  <c:v>43335</c:v>
                </c:pt>
                <c:pt idx="1152">
                  <c:v>43334</c:v>
                </c:pt>
                <c:pt idx="1153">
                  <c:v>43333</c:v>
                </c:pt>
                <c:pt idx="1154">
                  <c:v>43332</c:v>
                </c:pt>
                <c:pt idx="1155">
                  <c:v>43329</c:v>
                </c:pt>
                <c:pt idx="1156">
                  <c:v>43328</c:v>
                </c:pt>
                <c:pt idx="1157">
                  <c:v>43327</c:v>
                </c:pt>
                <c:pt idx="1158">
                  <c:v>43326</c:v>
                </c:pt>
                <c:pt idx="1159">
                  <c:v>43325</c:v>
                </c:pt>
                <c:pt idx="1160">
                  <c:v>43322</c:v>
                </c:pt>
                <c:pt idx="1161">
                  <c:v>43321</c:v>
                </c:pt>
                <c:pt idx="1162">
                  <c:v>43320</c:v>
                </c:pt>
                <c:pt idx="1163">
                  <c:v>43319</c:v>
                </c:pt>
                <c:pt idx="1164">
                  <c:v>43318</c:v>
                </c:pt>
                <c:pt idx="1165">
                  <c:v>43315</c:v>
                </c:pt>
                <c:pt idx="1166">
                  <c:v>43314</c:v>
                </c:pt>
                <c:pt idx="1167">
                  <c:v>43313</c:v>
                </c:pt>
                <c:pt idx="1168">
                  <c:v>43312</c:v>
                </c:pt>
                <c:pt idx="1169">
                  <c:v>43311</c:v>
                </c:pt>
                <c:pt idx="1170">
                  <c:v>43308</c:v>
                </c:pt>
                <c:pt idx="1171">
                  <c:v>43307</c:v>
                </c:pt>
                <c:pt idx="1172">
                  <c:v>43306</c:v>
                </c:pt>
                <c:pt idx="1173">
                  <c:v>43305</c:v>
                </c:pt>
                <c:pt idx="1174">
                  <c:v>43304</c:v>
                </c:pt>
                <c:pt idx="1175">
                  <c:v>43301</c:v>
                </c:pt>
                <c:pt idx="1176">
                  <c:v>43300</c:v>
                </c:pt>
                <c:pt idx="1177">
                  <c:v>43299</c:v>
                </c:pt>
                <c:pt idx="1178">
                  <c:v>43298</c:v>
                </c:pt>
                <c:pt idx="1179">
                  <c:v>43297</c:v>
                </c:pt>
                <c:pt idx="1180">
                  <c:v>43294</c:v>
                </c:pt>
                <c:pt idx="1181">
                  <c:v>43293</c:v>
                </c:pt>
                <c:pt idx="1182">
                  <c:v>43292</c:v>
                </c:pt>
                <c:pt idx="1183">
                  <c:v>43291</c:v>
                </c:pt>
                <c:pt idx="1184">
                  <c:v>43290</c:v>
                </c:pt>
                <c:pt idx="1185">
                  <c:v>43287</c:v>
                </c:pt>
                <c:pt idx="1186">
                  <c:v>43286</c:v>
                </c:pt>
                <c:pt idx="1187">
                  <c:v>43285</c:v>
                </c:pt>
                <c:pt idx="1188">
                  <c:v>43284</c:v>
                </c:pt>
                <c:pt idx="1189">
                  <c:v>43283</c:v>
                </c:pt>
                <c:pt idx="1190">
                  <c:v>43280</c:v>
                </c:pt>
                <c:pt idx="1191">
                  <c:v>43279</c:v>
                </c:pt>
                <c:pt idx="1192">
                  <c:v>43278</c:v>
                </c:pt>
                <c:pt idx="1193">
                  <c:v>43277</c:v>
                </c:pt>
                <c:pt idx="1194">
                  <c:v>43276</c:v>
                </c:pt>
                <c:pt idx="1195">
                  <c:v>43273</c:v>
                </c:pt>
                <c:pt idx="1196">
                  <c:v>43272</c:v>
                </c:pt>
                <c:pt idx="1197">
                  <c:v>43271</c:v>
                </c:pt>
                <c:pt idx="1198">
                  <c:v>43270</c:v>
                </c:pt>
                <c:pt idx="1199">
                  <c:v>43269</c:v>
                </c:pt>
                <c:pt idx="1200">
                  <c:v>43266</c:v>
                </c:pt>
                <c:pt idx="1201">
                  <c:v>43265</c:v>
                </c:pt>
                <c:pt idx="1202">
                  <c:v>43264</c:v>
                </c:pt>
                <c:pt idx="1203">
                  <c:v>43263</c:v>
                </c:pt>
                <c:pt idx="1204">
                  <c:v>43262</c:v>
                </c:pt>
                <c:pt idx="1205">
                  <c:v>43259</c:v>
                </c:pt>
                <c:pt idx="1206">
                  <c:v>43258</c:v>
                </c:pt>
                <c:pt idx="1207">
                  <c:v>43257</c:v>
                </c:pt>
                <c:pt idx="1208">
                  <c:v>43256</c:v>
                </c:pt>
                <c:pt idx="1209">
                  <c:v>43255</c:v>
                </c:pt>
                <c:pt idx="1210">
                  <c:v>43252</c:v>
                </c:pt>
              </c:numCache>
            </c:numRef>
          </c:cat>
          <c:val>
            <c:numRef>
              <c:f>'[BID_SYY workings 31.05.2023.xlsx]Cost of living in Europe'!$B$4:$B$1214</c:f>
              <c:numCache>
                <c:formatCode>General</c:formatCode>
                <c:ptCount val="1211"/>
                <c:pt idx="0">
                  <c:v>25.25</c:v>
                </c:pt>
                <c:pt idx="1">
                  <c:v>24.7</c:v>
                </c:pt>
                <c:pt idx="2">
                  <c:v>24.125</c:v>
                </c:pt>
                <c:pt idx="3">
                  <c:v>25.2</c:v>
                </c:pt>
                <c:pt idx="4">
                  <c:v>27.8</c:v>
                </c:pt>
                <c:pt idx="5">
                  <c:v>29.375</c:v>
                </c:pt>
                <c:pt idx="6">
                  <c:v>29.364999999999998</c:v>
                </c:pt>
                <c:pt idx="7">
                  <c:v>30</c:v>
                </c:pt>
                <c:pt idx="8">
                  <c:v>30</c:v>
                </c:pt>
                <c:pt idx="9">
                  <c:v>31.725000000000001</c:v>
                </c:pt>
                <c:pt idx="10">
                  <c:v>32</c:v>
                </c:pt>
                <c:pt idx="11">
                  <c:v>32.375</c:v>
                </c:pt>
                <c:pt idx="12">
                  <c:v>32.35</c:v>
                </c:pt>
                <c:pt idx="13">
                  <c:v>34.9</c:v>
                </c:pt>
                <c:pt idx="14">
                  <c:v>34.65</c:v>
                </c:pt>
                <c:pt idx="15">
                  <c:v>36.1</c:v>
                </c:pt>
                <c:pt idx="16">
                  <c:v>35.950000000000003</c:v>
                </c:pt>
                <c:pt idx="17">
                  <c:v>35.85</c:v>
                </c:pt>
                <c:pt idx="18">
                  <c:v>36.65</c:v>
                </c:pt>
                <c:pt idx="19">
                  <c:v>37.35</c:v>
                </c:pt>
                <c:pt idx="20">
                  <c:v>38</c:v>
                </c:pt>
                <c:pt idx="21">
                  <c:v>38.81</c:v>
                </c:pt>
                <c:pt idx="22">
                  <c:v>38.4</c:v>
                </c:pt>
                <c:pt idx="23">
                  <c:v>39.4</c:v>
                </c:pt>
                <c:pt idx="24">
                  <c:v>39.6</c:v>
                </c:pt>
                <c:pt idx="25">
                  <c:v>40.799999999999997</c:v>
                </c:pt>
                <c:pt idx="26">
                  <c:v>40.725000000000001</c:v>
                </c:pt>
                <c:pt idx="27">
                  <c:v>40.075000000000003</c:v>
                </c:pt>
                <c:pt idx="28">
                  <c:v>42.7</c:v>
                </c:pt>
                <c:pt idx="29">
                  <c:v>41.1</c:v>
                </c:pt>
                <c:pt idx="30">
                  <c:v>41</c:v>
                </c:pt>
                <c:pt idx="31">
                  <c:v>41.9</c:v>
                </c:pt>
                <c:pt idx="32">
                  <c:v>43</c:v>
                </c:pt>
                <c:pt idx="33">
                  <c:v>43.75</c:v>
                </c:pt>
                <c:pt idx="34">
                  <c:v>43.1</c:v>
                </c:pt>
                <c:pt idx="35">
                  <c:v>45.05</c:v>
                </c:pt>
                <c:pt idx="36">
                  <c:v>46.55</c:v>
                </c:pt>
                <c:pt idx="37">
                  <c:v>50.9</c:v>
                </c:pt>
                <c:pt idx="38">
                  <c:v>47</c:v>
                </c:pt>
                <c:pt idx="39">
                  <c:v>43.45</c:v>
                </c:pt>
                <c:pt idx="40">
                  <c:v>42.9</c:v>
                </c:pt>
                <c:pt idx="41">
                  <c:v>42.8</c:v>
                </c:pt>
                <c:pt idx="42">
                  <c:v>41.65</c:v>
                </c:pt>
                <c:pt idx="43">
                  <c:v>41</c:v>
                </c:pt>
                <c:pt idx="44">
                  <c:v>43</c:v>
                </c:pt>
                <c:pt idx="45">
                  <c:v>39.950000000000003</c:v>
                </c:pt>
                <c:pt idx="46">
                  <c:v>41.4</c:v>
                </c:pt>
                <c:pt idx="47">
                  <c:v>39.049999999999997</c:v>
                </c:pt>
                <c:pt idx="48">
                  <c:v>42.6</c:v>
                </c:pt>
                <c:pt idx="49">
                  <c:v>44.5</c:v>
                </c:pt>
                <c:pt idx="50">
                  <c:v>42.7</c:v>
                </c:pt>
                <c:pt idx="51">
                  <c:v>44.65</c:v>
                </c:pt>
                <c:pt idx="52">
                  <c:v>49.05</c:v>
                </c:pt>
                <c:pt idx="53">
                  <c:v>52.25</c:v>
                </c:pt>
                <c:pt idx="54">
                  <c:v>47.5</c:v>
                </c:pt>
                <c:pt idx="55">
                  <c:v>41.75</c:v>
                </c:pt>
                <c:pt idx="56">
                  <c:v>43.6</c:v>
                </c:pt>
                <c:pt idx="57">
                  <c:v>42.75</c:v>
                </c:pt>
                <c:pt idx="58">
                  <c:v>45</c:v>
                </c:pt>
                <c:pt idx="59">
                  <c:v>47.6</c:v>
                </c:pt>
                <c:pt idx="60">
                  <c:v>48.25</c:v>
                </c:pt>
                <c:pt idx="61">
                  <c:v>46.975000000000001</c:v>
                </c:pt>
                <c:pt idx="62">
                  <c:v>47</c:v>
                </c:pt>
                <c:pt idx="63">
                  <c:v>50.825000000000003</c:v>
                </c:pt>
                <c:pt idx="64">
                  <c:v>51.4</c:v>
                </c:pt>
                <c:pt idx="65">
                  <c:v>49.55</c:v>
                </c:pt>
                <c:pt idx="66">
                  <c:v>49.26</c:v>
                </c:pt>
                <c:pt idx="67">
                  <c:v>49.15</c:v>
                </c:pt>
                <c:pt idx="68">
                  <c:v>48.225000000000001</c:v>
                </c:pt>
                <c:pt idx="69">
                  <c:v>51.9</c:v>
                </c:pt>
                <c:pt idx="70">
                  <c:v>54.05</c:v>
                </c:pt>
                <c:pt idx="71">
                  <c:v>52.65</c:v>
                </c:pt>
                <c:pt idx="72">
                  <c:v>51.55</c:v>
                </c:pt>
                <c:pt idx="73">
                  <c:v>53.725000000000001</c:v>
                </c:pt>
                <c:pt idx="74">
                  <c:v>53.1</c:v>
                </c:pt>
                <c:pt idx="75">
                  <c:v>53.8</c:v>
                </c:pt>
                <c:pt idx="76">
                  <c:v>54.7</c:v>
                </c:pt>
                <c:pt idx="77">
                  <c:v>56.5</c:v>
                </c:pt>
                <c:pt idx="78">
                  <c:v>58.5</c:v>
                </c:pt>
                <c:pt idx="79">
                  <c:v>55.6</c:v>
                </c:pt>
                <c:pt idx="80">
                  <c:v>58.2</c:v>
                </c:pt>
                <c:pt idx="81">
                  <c:v>58</c:v>
                </c:pt>
                <c:pt idx="82">
                  <c:v>55.1</c:v>
                </c:pt>
                <c:pt idx="83">
                  <c:v>56.2</c:v>
                </c:pt>
                <c:pt idx="84">
                  <c:v>54</c:v>
                </c:pt>
                <c:pt idx="85">
                  <c:v>56.5</c:v>
                </c:pt>
                <c:pt idx="86">
                  <c:v>58.15</c:v>
                </c:pt>
                <c:pt idx="87">
                  <c:v>63.2</c:v>
                </c:pt>
                <c:pt idx="88">
                  <c:v>67.2</c:v>
                </c:pt>
                <c:pt idx="89">
                  <c:v>60.65</c:v>
                </c:pt>
                <c:pt idx="90">
                  <c:v>62.1</c:v>
                </c:pt>
                <c:pt idx="91">
                  <c:v>58.755000000000003</c:v>
                </c:pt>
                <c:pt idx="92">
                  <c:v>54.6</c:v>
                </c:pt>
                <c:pt idx="93">
                  <c:v>62.9</c:v>
                </c:pt>
                <c:pt idx="94">
                  <c:v>67.3</c:v>
                </c:pt>
                <c:pt idx="95">
                  <c:v>65.2</c:v>
                </c:pt>
                <c:pt idx="96">
                  <c:v>69</c:v>
                </c:pt>
                <c:pt idx="97">
                  <c:v>75</c:v>
                </c:pt>
                <c:pt idx="98">
                  <c:v>68.349999999999994</c:v>
                </c:pt>
                <c:pt idx="99">
                  <c:v>68.599999999999994</c:v>
                </c:pt>
                <c:pt idx="100">
                  <c:v>65</c:v>
                </c:pt>
                <c:pt idx="101">
                  <c:v>71.5</c:v>
                </c:pt>
                <c:pt idx="102">
                  <c:v>78.5</c:v>
                </c:pt>
                <c:pt idx="103">
                  <c:v>82.5</c:v>
                </c:pt>
                <c:pt idx="104">
                  <c:v>83.7</c:v>
                </c:pt>
                <c:pt idx="105">
                  <c:v>83.2</c:v>
                </c:pt>
                <c:pt idx="106">
                  <c:v>94.9</c:v>
                </c:pt>
                <c:pt idx="107">
                  <c:v>97.5</c:v>
                </c:pt>
                <c:pt idx="108">
                  <c:v>106</c:v>
                </c:pt>
                <c:pt idx="109">
                  <c:v>107.25</c:v>
                </c:pt>
                <c:pt idx="110">
                  <c:v>115</c:v>
                </c:pt>
                <c:pt idx="111">
                  <c:v>134.4</c:v>
                </c:pt>
                <c:pt idx="112">
                  <c:v>131.5</c:v>
                </c:pt>
                <c:pt idx="113">
                  <c:v>137.5</c:v>
                </c:pt>
                <c:pt idx="114">
                  <c:v>134.5</c:v>
                </c:pt>
                <c:pt idx="115">
                  <c:v>145</c:v>
                </c:pt>
                <c:pt idx="116">
                  <c:v>135.25</c:v>
                </c:pt>
                <c:pt idx="117">
                  <c:v>149</c:v>
                </c:pt>
                <c:pt idx="118">
                  <c:v>139.25</c:v>
                </c:pt>
                <c:pt idx="119">
                  <c:v>134.5</c:v>
                </c:pt>
                <c:pt idx="120">
                  <c:v>137</c:v>
                </c:pt>
                <c:pt idx="121">
                  <c:v>136.9</c:v>
                </c:pt>
                <c:pt idx="122">
                  <c:v>140</c:v>
                </c:pt>
                <c:pt idx="123">
                  <c:v>129.5</c:v>
                </c:pt>
                <c:pt idx="124">
                  <c:v>123</c:v>
                </c:pt>
                <c:pt idx="125">
                  <c:v>125</c:v>
                </c:pt>
                <c:pt idx="126">
                  <c:v>120.5</c:v>
                </c:pt>
                <c:pt idx="127">
                  <c:v>128</c:v>
                </c:pt>
                <c:pt idx="128">
                  <c:v>120.5</c:v>
                </c:pt>
                <c:pt idx="129">
                  <c:v>113.7</c:v>
                </c:pt>
                <c:pt idx="130">
                  <c:v>110.25</c:v>
                </c:pt>
                <c:pt idx="131">
                  <c:v>116</c:v>
                </c:pt>
                <c:pt idx="132">
                  <c:v>116</c:v>
                </c:pt>
                <c:pt idx="133">
                  <c:v>123.5</c:v>
                </c:pt>
                <c:pt idx="134">
                  <c:v>114.8</c:v>
                </c:pt>
                <c:pt idx="135">
                  <c:v>98.7</c:v>
                </c:pt>
                <c:pt idx="136">
                  <c:v>110.5</c:v>
                </c:pt>
                <c:pt idx="137">
                  <c:v>111</c:v>
                </c:pt>
                <c:pt idx="138">
                  <c:v>116.5</c:v>
                </c:pt>
                <c:pt idx="139">
                  <c:v>110.75</c:v>
                </c:pt>
                <c:pt idx="140">
                  <c:v>114</c:v>
                </c:pt>
                <c:pt idx="141">
                  <c:v>124.1</c:v>
                </c:pt>
                <c:pt idx="142">
                  <c:v>125.5</c:v>
                </c:pt>
                <c:pt idx="143">
                  <c:v>120.35</c:v>
                </c:pt>
                <c:pt idx="144">
                  <c:v>84</c:v>
                </c:pt>
                <c:pt idx="145">
                  <c:v>112.4</c:v>
                </c:pt>
                <c:pt idx="146">
                  <c:v>106.85</c:v>
                </c:pt>
                <c:pt idx="147">
                  <c:v>99.75</c:v>
                </c:pt>
                <c:pt idx="148">
                  <c:v>100</c:v>
                </c:pt>
                <c:pt idx="149">
                  <c:v>96.5</c:v>
                </c:pt>
                <c:pt idx="150">
                  <c:v>115</c:v>
                </c:pt>
                <c:pt idx="151">
                  <c:v>124.5</c:v>
                </c:pt>
                <c:pt idx="152">
                  <c:v>116.5</c:v>
                </c:pt>
                <c:pt idx="153">
                  <c:v>111.8</c:v>
                </c:pt>
                <c:pt idx="154">
                  <c:v>125</c:v>
                </c:pt>
                <c:pt idx="155">
                  <c:v>141.25</c:v>
                </c:pt>
                <c:pt idx="156">
                  <c:v>153.4</c:v>
                </c:pt>
                <c:pt idx="157">
                  <c:v>158</c:v>
                </c:pt>
                <c:pt idx="158">
                  <c:v>154.69999999999999</c:v>
                </c:pt>
                <c:pt idx="159">
                  <c:v>163</c:v>
                </c:pt>
                <c:pt idx="160">
                  <c:v>155</c:v>
                </c:pt>
                <c:pt idx="161">
                  <c:v>167</c:v>
                </c:pt>
                <c:pt idx="162">
                  <c:v>175.5</c:v>
                </c:pt>
                <c:pt idx="163">
                  <c:v>169.5</c:v>
                </c:pt>
                <c:pt idx="164">
                  <c:v>169.1</c:v>
                </c:pt>
                <c:pt idx="165">
                  <c:v>166</c:v>
                </c:pt>
                <c:pt idx="166">
                  <c:v>184.25</c:v>
                </c:pt>
                <c:pt idx="167">
                  <c:v>202.75</c:v>
                </c:pt>
                <c:pt idx="168">
                  <c:v>185.875</c:v>
                </c:pt>
                <c:pt idx="169">
                  <c:v>173.5</c:v>
                </c:pt>
                <c:pt idx="170">
                  <c:v>181.5</c:v>
                </c:pt>
                <c:pt idx="171">
                  <c:v>187</c:v>
                </c:pt>
                <c:pt idx="172">
                  <c:v>184</c:v>
                </c:pt>
                <c:pt idx="173">
                  <c:v>196</c:v>
                </c:pt>
                <c:pt idx="174">
                  <c:v>187.5</c:v>
                </c:pt>
                <c:pt idx="175">
                  <c:v>212.15</c:v>
                </c:pt>
                <c:pt idx="176">
                  <c:v>220</c:v>
                </c:pt>
                <c:pt idx="177">
                  <c:v>203</c:v>
                </c:pt>
                <c:pt idx="178">
                  <c:v>190.5</c:v>
                </c:pt>
                <c:pt idx="179">
                  <c:v>205</c:v>
                </c:pt>
                <c:pt idx="180">
                  <c:v>220</c:v>
                </c:pt>
                <c:pt idx="181">
                  <c:v>209.5</c:v>
                </c:pt>
                <c:pt idx="182">
                  <c:v>241</c:v>
                </c:pt>
                <c:pt idx="183">
                  <c:v>244.5</c:v>
                </c:pt>
                <c:pt idx="184">
                  <c:v>208.5</c:v>
                </c:pt>
                <c:pt idx="185">
                  <c:v>243.8</c:v>
                </c:pt>
                <c:pt idx="186">
                  <c:v>231</c:v>
                </c:pt>
                <c:pt idx="187">
                  <c:v>246.5</c:v>
                </c:pt>
                <c:pt idx="188">
                  <c:v>308.5</c:v>
                </c:pt>
                <c:pt idx="189">
                  <c:v>311</c:v>
                </c:pt>
                <c:pt idx="190">
                  <c:v>300</c:v>
                </c:pt>
                <c:pt idx="191">
                  <c:v>261</c:v>
                </c:pt>
                <c:pt idx="192">
                  <c:v>275</c:v>
                </c:pt>
                <c:pt idx="193">
                  <c:v>247.8</c:v>
                </c:pt>
                <c:pt idx="194">
                  <c:v>240.5</c:v>
                </c:pt>
                <c:pt idx="195">
                  <c:v>225</c:v>
                </c:pt>
                <c:pt idx="196">
                  <c:v>222</c:v>
                </c:pt>
                <c:pt idx="197">
                  <c:v>221</c:v>
                </c:pt>
                <c:pt idx="198">
                  <c:v>205.5</c:v>
                </c:pt>
                <c:pt idx="199">
                  <c:v>207.25</c:v>
                </c:pt>
                <c:pt idx="200">
                  <c:v>204</c:v>
                </c:pt>
                <c:pt idx="201">
                  <c:v>192.5</c:v>
                </c:pt>
                <c:pt idx="202">
                  <c:v>193.8</c:v>
                </c:pt>
                <c:pt idx="203">
                  <c:v>194.25</c:v>
                </c:pt>
                <c:pt idx="204">
                  <c:v>199.3</c:v>
                </c:pt>
                <c:pt idx="205">
                  <c:v>198.9</c:v>
                </c:pt>
                <c:pt idx="206">
                  <c:v>202.75</c:v>
                </c:pt>
                <c:pt idx="207">
                  <c:v>199.02500000000001</c:v>
                </c:pt>
                <c:pt idx="208">
                  <c:v>192.85</c:v>
                </c:pt>
                <c:pt idx="209">
                  <c:v>203.52</c:v>
                </c:pt>
                <c:pt idx="210">
                  <c:v>204.5</c:v>
                </c:pt>
                <c:pt idx="211">
                  <c:v>195.5</c:v>
                </c:pt>
                <c:pt idx="212">
                  <c:v>167.2</c:v>
                </c:pt>
                <c:pt idx="213">
                  <c:v>162.5</c:v>
                </c:pt>
                <c:pt idx="214">
                  <c:v>156.30000000000001</c:v>
                </c:pt>
                <c:pt idx="215">
                  <c:v>155</c:v>
                </c:pt>
                <c:pt idx="216">
                  <c:v>154.5</c:v>
                </c:pt>
                <c:pt idx="217">
                  <c:v>159.19999999999999</c:v>
                </c:pt>
                <c:pt idx="218">
                  <c:v>160.5</c:v>
                </c:pt>
                <c:pt idx="219">
                  <c:v>174</c:v>
                </c:pt>
                <c:pt idx="220">
                  <c:v>181.5</c:v>
                </c:pt>
                <c:pt idx="221">
                  <c:v>175.5</c:v>
                </c:pt>
                <c:pt idx="222">
                  <c:v>163.1</c:v>
                </c:pt>
                <c:pt idx="223">
                  <c:v>174.5</c:v>
                </c:pt>
                <c:pt idx="224">
                  <c:v>185.5</c:v>
                </c:pt>
                <c:pt idx="225">
                  <c:v>171.6</c:v>
                </c:pt>
                <c:pt idx="226">
                  <c:v>161.75</c:v>
                </c:pt>
                <c:pt idx="227">
                  <c:v>163</c:v>
                </c:pt>
                <c:pt idx="228">
                  <c:v>144.6</c:v>
                </c:pt>
                <c:pt idx="229">
                  <c:v>143</c:v>
                </c:pt>
                <c:pt idx="230">
                  <c:v>139</c:v>
                </c:pt>
                <c:pt idx="231">
                  <c:v>130</c:v>
                </c:pt>
                <c:pt idx="232">
                  <c:v>129.4</c:v>
                </c:pt>
                <c:pt idx="233">
                  <c:v>129</c:v>
                </c:pt>
                <c:pt idx="234">
                  <c:v>131.75</c:v>
                </c:pt>
                <c:pt idx="235">
                  <c:v>126.2</c:v>
                </c:pt>
                <c:pt idx="236">
                  <c:v>126</c:v>
                </c:pt>
                <c:pt idx="237">
                  <c:v>124</c:v>
                </c:pt>
                <c:pt idx="238">
                  <c:v>121.5</c:v>
                </c:pt>
                <c:pt idx="239">
                  <c:v>119.25</c:v>
                </c:pt>
                <c:pt idx="240">
                  <c:v>114</c:v>
                </c:pt>
                <c:pt idx="241">
                  <c:v>96.9</c:v>
                </c:pt>
                <c:pt idx="242">
                  <c:v>83.4</c:v>
                </c:pt>
                <c:pt idx="243">
                  <c:v>83</c:v>
                </c:pt>
                <c:pt idx="244">
                  <c:v>84.65</c:v>
                </c:pt>
                <c:pt idx="245">
                  <c:v>78.599999999999994</c:v>
                </c:pt>
                <c:pt idx="246">
                  <c:v>80.5</c:v>
                </c:pt>
                <c:pt idx="247">
                  <c:v>82</c:v>
                </c:pt>
                <c:pt idx="248">
                  <c:v>83.75</c:v>
                </c:pt>
                <c:pt idx="249">
                  <c:v>84.25</c:v>
                </c:pt>
                <c:pt idx="250">
                  <c:v>81.849999999999994</c:v>
                </c:pt>
                <c:pt idx="251">
                  <c:v>88.65</c:v>
                </c:pt>
                <c:pt idx="252">
                  <c:v>86.8</c:v>
                </c:pt>
                <c:pt idx="253">
                  <c:v>86.75</c:v>
                </c:pt>
                <c:pt idx="254">
                  <c:v>84.724999999999994</c:v>
                </c:pt>
                <c:pt idx="255">
                  <c:v>86.45</c:v>
                </c:pt>
                <c:pt idx="256">
                  <c:v>84.75</c:v>
                </c:pt>
                <c:pt idx="257">
                  <c:v>83.65</c:v>
                </c:pt>
                <c:pt idx="258">
                  <c:v>87.5</c:v>
                </c:pt>
                <c:pt idx="259">
                  <c:v>89</c:v>
                </c:pt>
                <c:pt idx="260">
                  <c:v>92.65</c:v>
                </c:pt>
                <c:pt idx="261">
                  <c:v>94.4</c:v>
                </c:pt>
                <c:pt idx="262">
                  <c:v>92.4</c:v>
                </c:pt>
                <c:pt idx="263">
                  <c:v>97.1</c:v>
                </c:pt>
                <c:pt idx="264">
                  <c:v>105</c:v>
                </c:pt>
                <c:pt idx="265">
                  <c:v>93.7</c:v>
                </c:pt>
                <c:pt idx="266">
                  <c:v>95.97</c:v>
                </c:pt>
                <c:pt idx="267">
                  <c:v>93.6</c:v>
                </c:pt>
                <c:pt idx="268">
                  <c:v>99.5</c:v>
                </c:pt>
                <c:pt idx="269">
                  <c:v>110.75</c:v>
                </c:pt>
                <c:pt idx="270">
                  <c:v>104</c:v>
                </c:pt>
                <c:pt idx="271">
                  <c:v>98.15</c:v>
                </c:pt>
                <c:pt idx="272">
                  <c:v>98.5</c:v>
                </c:pt>
                <c:pt idx="273">
                  <c:v>99.75</c:v>
                </c:pt>
                <c:pt idx="274">
                  <c:v>107.35</c:v>
                </c:pt>
                <c:pt idx="275">
                  <c:v>98.2</c:v>
                </c:pt>
                <c:pt idx="276">
                  <c:v>92.875</c:v>
                </c:pt>
                <c:pt idx="277">
                  <c:v>94.6</c:v>
                </c:pt>
                <c:pt idx="278">
                  <c:v>100.25</c:v>
                </c:pt>
                <c:pt idx="279">
                  <c:v>92.5</c:v>
                </c:pt>
                <c:pt idx="280">
                  <c:v>93.2</c:v>
                </c:pt>
                <c:pt idx="281">
                  <c:v>88</c:v>
                </c:pt>
                <c:pt idx="282">
                  <c:v>104</c:v>
                </c:pt>
                <c:pt idx="283">
                  <c:v>103</c:v>
                </c:pt>
                <c:pt idx="284">
                  <c:v>101.5</c:v>
                </c:pt>
                <c:pt idx="285">
                  <c:v>104.25</c:v>
                </c:pt>
                <c:pt idx="286">
                  <c:v>104.3</c:v>
                </c:pt>
                <c:pt idx="287">
                  <c:v>107.5</c:v>
                </c:pt>
                <c:pt idx="288">
                  <c:v>107.5</c:v>
                </c:pt>
                <c:pt idx="289">
                  <c:v>108.7</c:v>
                </c:pt>
                <c:pt idx="290">
                  <c:v>110.2</c:v>
                </c:pt>
                <c:pt idx="291">
                  <c:v>122</c:v>
                </c:pt>
                <c:pt idx="292">
                  <c:v>116.45</c:v>
                </c:pt>
                <c:pt idx="293">
                  <c:v>106.25</c:v>
                </c:pt>
                <c:pt idx="294">
                  <c:v>109</c:v>
                </c:pt>
                <c:pt idx="295">
                  <c:v>98.05</c:v>
                </c:pt>
                <c:pt idx="296">
                  <c:v>111</c:v>
                </c:pt>
                <c:pt idx="297">
                  <c:v>114.25</c:v>
                </c:pt>
                <c:pt idx="298">
                  <c:v>99</c:v>
                </c:pt>
                <c:pt idx="299">
                  <c:v>95.5</c:v>
                </c:pt>
                <c:pt idx="300">
                  <c:v>100.8</c:v>
                </c:pt>
                <c:pt idx="301">
                  <c:v>105.6</c:v>
                </c:pt>
                <c:pt idx="302">
                  <c:v>102.5</c:v>
                </c:pt>
                <c:pt idx="303">
                  <c:v>112</c:v>
                </c:pt>
                <c:pt idx="304">
                  <c:v>115.4</c:v>
                </c:pt>
                <c:pt idx="305">
                  <c:v>133.65</c:v>
                </c:pt>
                <c:pt idx="306">
                  <c:v>128</c:v>
                </c:pt>
                <c:pt idx="307">
                  <c:v>147.5</c:v>
                </c:pt>
                <c:pt idx="308">
                  <c:v>212</c:v>
                </c:pt>
                <c:pt idx="309">
                  <c:v>208</c:v>
                </c:pt>
                <c:pt idx="310">
                  <c:v>192</c:v>
                </c:pt>
                <c:pt idx="311">
                  <c:v>152</c:v>
                </c:pt>
                <c:pt idx="312">
                  <c:v>168</c:v>
                </c:pt>
                <c:pt idx="313">
                  <c:v>122.9</c:v>
                </c:pt>
                <c:pt idx="314">
                  <c:v>97.5</c:v>
                </c:pt>
                <c:pt idx="315">
                  <c:v>90</c:v>
                </c:pt>
                <c:pt idx="316">
                  <c:v>116.45</c:v>
                </c:pt>
                <c:pt idx="317">
                  <c:v>88</c:v>
                </c:pt>
                <c:pt idx="318">
                  <c:v>79.5</c:v>
                </c:pt>
                <c:pt idx="319">
                  <c:v>71.5</c:v>
                </c:pt>
                <c:pt idx="320">
                  <c:v>73</c:v>
                </c:pt>
                <c:pt idx="321">
                  <c:v>74.25</c:v>
                </c:pt>
                <c:pt idx="322">
                  <c:v>70</c:v>
                </c:pt>
                <c:pt idx="323">
                  <c:v>68.150000000000006</c:v>
                </c:pt>
                <c:pt idx="324">
                  <c:v>76</c:v>
                </c:pt>
                <c:pt idx="325">
                  <c:v>74.349999999999994</c:v>
                </c:pt>
                <c:pt idx="326">
                  <c:v>75.599999999999994</c:v>
                </c:pt>
                <c:pt idx="327">
                  <c:v>75.625</c:v>
                </c:pt>
                <c:pt idx="328">
                  <c:v>77.5</c:v>
                </c:pt>
                <c:pt idx="329">
                  <c:v>81.599999999999994</c:v>
                </c:pt>
                <c:pt idx="330">
                  <c:v>80.3</c:v>
                </c:pt>
                <c:pt idx="331">
                  <c:v>77.400000000000006</c:v>
                </c:pt>
                <c:pt idx="332">
                  <c:v>75.650000000000006</c:v>
                </c:pt>
                <c:pt idx="333">
                  <c:v>84.85</c:v>
                </c:pt>
                <c:pt idx="334">
                  <c:v>91.4</c:v>
                </c:pt>
                <c:pt idx="335">
                  <c:v>90.9</c:v>
                </c:pt>
                <c:pt idx="336">
                  <c:v>91.35</c:v>
                </c:pt>
                <c:pt idx="337">
                  <c:v>91.8</c:v>
                </c:pt>
                <c:pt idx="338">
                  <c:v>91.75</c:v>
                </c:pt>
                <c:pt idx="339">
                  <c:v>79.3</c:v>
                </c:pt>
                <c:pt idx="340">
                  <c:v>76.400000000000006</c:v>
                </c:pt>
                <c:pt idx="341">
                  <c:v>73.5</c:v>
                </c:pt>
                <c:pt idx="342">
                  <c:v>80</c:v>
                </c:pt>
                <c:pt idx="343">
                  <c:v>77.400000000000006</c:v>
                </c:pt>
                <c:pt idx="344">
                  <c:v>83.4</c:v>
                </c:pt>
                <c:pt idx="345">
                  <c:v>84.65</c:v>
                </c:pt>
                <c:pt idx="346">
                  <c:v>73.75</c:v>
                </c:pt>
                <c:pt idx="347">
                  <c:v>81</c:v>
                </c:pt>
                <c:pt idx="348">
                  <c:v>89.3</c:v>
                </c:pt>
                <c:pt idx="349">
                  <c:v>88.2</c:v>
                </c:pt>
                <c:pt idx="350">
                  <c:v>93.6</c:v>
                </c:pt>
                <c:pt idx="351">
                  <c:v>91.4</c:v>
                </c:pt>
                <c:pt idx="352">
                  <c:v>88.724999999999994</c:v>
                </c:pt>
                <c:pt idx="353">
                  <c:v>76.75</c:v>
                </c:pt>
                <c:pt idx="354">
                  <c:v>86.59</c:v>
                </c:pt>
                <c:pt idx="355">
                  <c:v>99.4</c:v>
                </c:pt>
                <c:pt idx="356">
                  <c:v>100.6</c:v>
                </c:pt>
                <c:pt idx="357">
                  <c:v>136.25</c:v>
                </c:pt>
                <c:pt idx="358">
                  <c:v>177</c:v>
                </c:pt>
                <c:pt idx="359">
                  <c:v>178.65</c:v>
                </c:pt>
                <c:pt idx="360">
                  <c:v>147.15</c:v>
                </c:pt>
                <c:pt idx="361">
                  <c:v>133.65</c:v>
                </c:pt>
                <c:pt idx="362">
                  <c:v>145</c:v>
                </c:pt>
                <c:pt idx="363">
                  <c:v>124.25</c:v>
                </c:pt>
                <c:pt idx="364">
                  <c:v>130.5</c:v>
                </c:pt>
                <c:pt idx="365">
                  <c:v>115.25</c:v>
                </c:pt>
                <c:pt idx="366">
                  <c:v>105.75</c:v>
                </c:pt>
                <c:pt idx="367">
                  <c:v>100.5</c:v>
                </c:pt>
                <c:pt idx="368">
                  <c:v>102.25</c:v>
                </c:pt>
                <c:pt idx="369">
                  <c:v>95.5</c:v>
                </c:pt>
                <c:pt idx="370">
                  <c:v>89.614999999999995</c:v>
                </c:pt>
                <c:pt idx="371">
                  <c:v>89</c:v>
                </c:pt>
                <c:pt idx="372">
                  <c:v>90.9</c:v>
                </c:pt>
                <c:pt idx="373">
                  <c:v>95.1</c:v>
                </c:pt>
                <c:pt idx="374">
                  <c:v>91.055000000000007</c:v>
                </c:pt>
                <c:pt idx="375">
                  <c:v>94.3</c:v>
                </c:pt>
                <c:pt idx="376">
                  <c:v>87.6</c:v>
                </c:pt>
                <c:pt idx="377">
                  <c:v>92.7</c:v>
                </c:pt>
                <c:pt idx="378">
                  <c:v>93.45</c:v>
                </c:pt>
                <c:pt idx="379">
                  <c:v>91.25</c:v>
                </c:pt>
                <c:pt idx="380">
                  <c:v>85.25</c:v>
                </c:pt>
                <c:pt idx="381">
                  <c:v>87.25</c:v>
                </c:pt>
                <c:pt idx="382">
                  <c:v>92.75</c:v>
                </c:pt>
                <c:pt idx="383">
                  <c:v>94</c:v>
                </c:pt>
                <c:pt idx="384">
                  <c:v>94.4</c:v>
                </c:pt>
                <c:pt idx="385">
                  <c:v>80.25</c:v>
                </c:pt>
                <c:pt idx="386">
                  <c:v>75.349999999999994</c:v>
                </c:pt>
                <c:pt idx="387">
                  <c:v>75.025000000000006</c:v>
                </c:pt>
                <c:pt idx="388">
                  <c:v>70.5</c:v>
                </c:pt>
                <c:pt idx="389">
                  <c:v>71.599999999999994</c:v>
                </c:pt>
                <c:pt idx="390">
                  <c:v>78.25</c:v>
                </c:pt>
                <c:pt idx="391">
                  <c:v>75</c:v>
                </c:pt>
                <c:pt idx="392">
                  <c:v>73</c:v>
                </c:pt>
                <c:pt idx="393">
                  <c:v>78.849999999999994</c:v>
                </c:pt>
                <c:pt idx="394">
                  <c:v>71.150000000000006</c:v>
                </c:pt>
                <c:pt idx="395">
                  <c:v>65.650000000000006</c:v>
                </c:pt>
                <c:pt idx="396">
                  <c:v>64.5</c:v>
                </c:pt>
                <c:pt idx="397">
                  <c:v>76.2</c:v>
                </c:pt>
                <c:pt idx="398">
                  <c:v>86.5</c:v>
                </c:pt>
                <c:pt idx="399">
                  <c:v>87.4</c:v>
                </c:pt>
                <c:pt idx="400">
                  <c:v>88.15</c:v>
                </c:pt>
                <c:pt idx="401">
                  <c:v>88.15</c:v>
                </c:pt>
                <c:pt idx="402">
                  <c:v>87.7</c:v>
                </c:pt>
                <c:pt idx="403">
                  <c:v>93.1</c:v>
                </c:pt>
                <c:pt idx="404">
                  <c:v>91.25</c:v>
                </c:pt>
                <c:pt idx="405">
                  <c:v>89.5</c:v>
                </c:pt>
                <c:pt idx="406">
                  <c:v>93.5</c:v>
                </c:pt>
                <c:pt idx="407">
                  <c:v>97.6</c:v>
                </c:pt>
                <c:pt idx="408">
                  <c:v>91.6</c:v>
                </c:pt>
                <c:pt idx="409">
                  <c:v>85.4</c:v>
                </c:pt>
                <c:pt idx="410">
                  <c:v>88</c:v>
                </c:pt>
                <c:pt idx="411">
                  <c:v>88</c:v>
                </c:pt>
                <c:pt idx="412">
                  <c:v>96.5</c:v>
                </c:pt>
                <c:pt idx="413">
                  <c:v>104</c:v>
                </c:pt>
                <c:pt idx="414">
                  <c:v>117</c:v>
                </c:pt>
                <c:pt idx="415">
                  <c:v>95</c:v>
                </c:pt>
                <c:pt idx="416">
                  <c:v>95.1</c:v>
                </c:pt>
                <c:pt idx="417">
                  <c:v>91.25</c:v>
                </c:pt>
                <c:pt idx="418">
                  <c:v>86.5</c:v>
                </c:pt>
                <c:pt idx="419">
                  <c:v>79.3</c:v>
                </c:pt>
                <c:pt idx="420">
                  <c:v>77.125</c:v>
                </c:pt>
                <c:pt idx="421">
                  <c:v>70.8</c:v>
                </c:pt>
                <c:pt idx="422">
                  <c:v>70.724999999999994</c:v>
                </c:pt>
                <c:pt idx="423">
                  <c:v>69.900000000000006</c:v>
                </c:pt>
                <c:pt idx="424">
                  <c:v>72.650000000000006</c:v>
                </c:pt>
                <c:pt idx="425">
                  <c:v>73.599999999999994</c:v>
                </c:pt>
                <c:pt idx="426">
                  <c:v>66.3</c:v>
                </c:pt>
                <c:pt idx="427">
                  <c:v>61</c:v>
                </c:pt>
                <c:pt idx="428">
                  <c:v>70</c:v>
                </c:pt>
                <c:pt idx="429">
                  <c:v>65.275000000000006</c:v>
                </c:pt>
                <c:pt idx="430">
                  <c:v>61.625</c:v>
                </c:pt>
                <c:pt idx="431">
                  <c:v>57.85</c:v>
                </c:pt>
                <c:pt idx="432">
                  <c:v>56.524999999999999</c:v>
                </c:pt>
                <c:pt idx="433">
                  <c:v>55.284999999999997</c:v>
                </c:pt>
                <c:pt idx="434">
                  <c:v>53.4</c:v>
                </c:pt>
                <c:pt idx="435">
                  <c:v>52.45</c:v>
                </c:pt>
                <c:pt idx="436">
                  <c:v>51.6</c:v>
                </c:pt>
                <c:pt idx="437">
                  <c:v>51.6</c:v>
                </c:pt>
                <c:pt idx="438">
                  <c:v>49.7</c:v>
                </c:pt>
                <c:pt idx="439">
                  <c:v>50.37</c:v>
                </c:pt>
                <c:pt idx="440">
                  <c:v>47.75</c:v>
                </c:pt>
                <c:pt idx="441">
                  <c:v>45.65</c:v>
                </c:pt>
                <c:pt idx="442">
                  <c:v>45.2</c:v>
                </c:pt>
                <c:pt idx="443">
                  <c:v>45.45</c:v>
                </c:pt>
                <c:pt idx="444">
                  <c:v>42.9</c:v>
                </c:pt>
                <c:pt idx="445">
                  <c:v>41.725000000000001</c:v>
                </c:pt>
                <c:pt idx="446">
                  <c:v>40.5</c:v>
                </c:pt>
                <c:pt idx="447">
                  <c:v>44.924999999999997</c:v>
                </c:pt>
                <c:pt idx="448">
                  <c:v>46.5</c:v>
                </c:pt>
                <c:pt idx="449">
                  <c:v>47.85</c:v>
                </c:pt>
                <c:pt idx="450">
                  <c:v>44.545000000000002</c:v>
                </c:pt>
                <c:pt idx="451">
                  <c:v>45.725000000000001</c:v>
                </c:pt>
                <c:pt idx="452">
                  <c:v>46.5</c:v>
                </c:pt>
                <c:pt idx="453">
                  <c:v>44.475000000000001</c:v>
                </c:pt>
                <c:pt idx="454">
                  <c:v>43.3</c:v>
                </c:pt>
                <c:pt idx="455">
                  <c:v>43.125</c:v>
                </c:pt>
                <c:pt idx="456">
                  <c:v>43.04</c:v>
                </c:pt>
                <c:pt idx="457">
                  <c:v>42.2</c:v>
                </c:pt>
                <c:pt idx="458">
                  <c:v>41.5</c:v>
                </c:pt>
                <c:pt idx="459">
                  <c:v>42.04</c:v>
                </c:pt>
                <c:pt idx="460">
                  <c:v>40.5</c:v>
                </c:pt>
                <c:pt idx="461">
                  <c:v>41.1</c:v>
                </c:pt>
                <c:pt idx="462">
                  <c:v>39.85</c:v>
                </c:pt>
                <c:pt idx="463">
                  <c:v>37.375</c:v>
                </c:pt>
                <c:pt idx="464">
                  <c:v>36.950000000000003</c:v>
                </c:pt>
                <c:pt idx="465">
                  <c:v>35.424999999999997</c:v>
                </c:pt>
                <c:pt idx="466">
                  <c:v>35.515000000000001</c:v>
                </c:pt>
                <c:pt idx="467">
                  <c:v>35.774999999999999</c:v>
                </c:pt>
                <c:pt idx="468">
                  <c:v>35.225000000000001</c:v>
                </c:pt>
                <c:pt idx="469">
                  <c:v>36.049999999999997</c:v>
                </c:pt>
                <c:pt idx="470">
                  <c:v>35.049999999999997</c:v>
                </c:pt>
                <c:pt idx="471">
                  <c:v>33.65</c:v>
                </c:pt>
                <c:pt idx="472">
                  <c:v>34.200000000000003</c:v>
                </c:pt>
                <c:pt idx="473">
                  <c:v>35.15</c:v>
                </c:pt>
                <c:pt idx="474">
                  <c:v>34.5</c:v>
                </c:pt>
                <c:pt idx="475">
                  <c:v>36.825000000000003</c:v>
                </c:pt>
                <c:pt idx="476">
                  <c:v>33.799999999999997</c:v>
                </c:pt>
                <c:pt idx="477">
                  <c:v>33</c:v>
                </c:pt>
                <c:pt idx="478">
                  <c:v>33.375</c:v>
                </c:pt>
                <c:pt idx="479">
                  <c:v>38</c:v>
                </c:pt>
                <c:pt idx="480">
                  <c:v>35.799999999999997</c:v>
                </c:pt>
                <c:pt idx="481">
                  <c:v>35.65</c:v>
                </c:pt>
                <c:pt idx="482">
                  <c:v>34.85</c:v>
                </c:pt>
                <c:pt idx="483">
                  <c:v>33.5</c:v>
                </c:pt>
                <c:pt idx="484">
                  <c:v>32.325000000000003</c:v>
                </c:pt>
                <c:pt idx="485">
                  <c:v>32.35</c:v>
                </c:pt>
                <c:pt idx="486">
                  <c:v>31.885000000000002</c:v>
                </c:pt>
                <c:pt idx="487">
                  <c:v>31.55</c:v>
                </c:pt>
                <c:pt idx="488">
                  <c:v>30.925000000000001</c:v>
                </c:pt>
                <c:pt idx="489">
                  <c:v>29.375</c:v>
                </c:pt>
                <c:pt idx="490">
                  <c:v>29.625</c:v>
                </c:pt>
                <c:pt idx="491">
                  <c:v>28.64</c:v>
                </c:pt>
                <c:pt idx="492">
                  <c:v>28.074999999999999</c:v>
                </c:pt>
                <c:pt idx="493">
                  <c:v>27.975000000000001</c:v>
                </c:pt>
                <c:pt idx="494">
                  <c:v>28.65</c:v>
                </c:pt>
                <c:pt idx="495">
                  <c:v>19.565000000000001</c:v>
                </c:pt>
                <c:pt idx="496">
                  <c:v>27.9</c:v>
                </c:pt>
                <c:pt idx="497">
                  <c:v>28.004999999999999</c:v>
                </c:pt>
                <c:pt idx="498">
                  <c:v>27.65</c:v>
                </c:pt>
                <c:pt idx="499">
                  <c:v>26.8</c:v>
                </c:pt>
                <c:pt idx="500">
                  <c:v>25.8</c:v>
                </c:pt>
                <c:pt idx="501">
                  <c:v>25.774999999999999</c:v>
                </c:pt>
                <c:pt idx="502">
                  <c:v>25.65</c:v>
                </c:pt>
                <c:pt idx="503">
                  <c:v>25.9</c:v>
                </c:pt>
                <c:pt idx="504">
                  <c:v>25.074999999999999</c:v>
                </c:pt>
                <c:pt idx="505">
                  <c:v>25.125</c:v>
                </c:pt>
                <c:pt idx="506">
                  <c:v>26</c:v>
                </c:pt>
                <c:pt idx="507">
                  <c:v>26.4</c:v>
                </c:pt>
                <c:pt idx="508">
                  <c:v>24.625</c:v>
                </c:pt>
                <c:pt idx="509">
                  <c:v>24.774999999999999</c:v>
                </c:pt>
                <c:pt idx="510">
                  <c:v>24.574999999999999</c:v>
                </c:pt>
                <c:pt idx="511">
                  <c:v>22.55</c:v>
                </c:pt>
                <c:pt idx="512">
                  <c:v>24.65</c:v>
                </c:pt>
                <c:pt idx="513">
                  <c:v>26.06</c:v>
                </c:pt>
                <c:pt idx="514">
                  <c:v>26.75</c:v>
                </c:pt>
                <c:pt idx="515">
                  <c:v>26.074999999999999</c:v>
                </c:pt>
                <c:pt idx="516">
                  <c:v>26.1</c:v>
                </c:pt>
                <c:pt idx="517">
                  <c:v>25.725000000000001</c:v>
                </c:pt>
                <c:pt idx="518">
                  <c:v>25</c:v>
                </c:pt>
                <c:pt idx="519">
                  <c:v>24.1</c:v>
                </c:pt>
                <c:pt idx="520">
                  <c:v>24.32</c:v>
                </c:pt>
                <c:pt idx="521">
                  <c:v>23.875</c:v>
                </c:pt>
                <c:pt idx="522">
                  <c:v>23.05</c:v>
                </c:pt>
                <c:pt idx="523">
                  <c:v>23.3</c:v>
                </c:pt>
                <c:pt idx="524">
                  <c:v>22.324999999999999</c:v>
                </c:pt>
                <c:pt idx="525">
                  <c:v>21.774999999999999</c:v>
                </c:pt>
                <c:pt idx="526">
                  <c:v>21.625</c:v>
                </c:pt>
                <c:pt idx="527">
                  <c:v>20.015000000000001</c:v>
                </c:pt>
                <c:pt idx="528">
                  <c:v>20.55</c:v>
                </c:pt>
                <c:pt idx="529">
                  <c:v>21.225000000000001</c:v>
                </c:pt>
                <c:pt idx="530">
                  <c:v>21.26</c:v>
                </c:pt>
                <c:pt idx="531">
                  <c:v>21.074999999999999</c:v>
                </c:pt>
                <c:pt idx="532">
                  <c:v>20.774999999999999</c:v>
                </c:pt>
                <c:pt idx="533">
                  <c:v>20.65</c:v>
                </c:pt>
                <c:pt idx="534">
                  <c:v>20.375</c:v>
                </c:pt>
                <c:pt idx="535">
                  <c:v>19.77</c:v>
                </c:pt>
                <c:pt idx="536">
                  <c:v>19.53</c:v>
                </c:pt>
                <c:pt idx="537">
                  <c:v>19.73</c:v>
                </c:pt>
                <c:pt idx="538">
                  <c:v>19.024999999999999</c:v>
                </c:pt>
                <c:pt idx="539">
                  <c:v>19.024999999999999</c:v>
                </c:pt>
                <c:pt idx="540">
                  <c:v>19.274999999999999</c:v>
                </c:pt>
                <c:pt idx="541">
                  <c:v>19.75</c:v>
                </c:pt>
                <c:pt idx="542">
                  <c:v>19.05</c:v>
                </c:pt>
                <c:pt idx="543">
                  <c:v>19.100000000000001</c:v>
                </c:pt>
                <c:pt idx="544">
                  <c:v>18.899999999999999</c:v>
                </c:pt>
                <c:pt idx="545">
                  <c:v>18.45</c:v>
                </c:pt>
                <c:pt idx="546">
                  <c:v>18.75</c:v>
                </c:pt>
                <c:pt idx="547">
                  <c:v>18.274999999999999</c:v>
                </c:pt>
                <c:pt idx="548">
                  <c:v>18.5</c:v>
                </c:pt>
                <c:pt idx="549">
                  <c:v>18.375</c:v>
                </c:pt>
                <c:pt idx="550">
                  <c:v>18.100000000000001</c:v>
                </c:pt>
                <c:pt idx="551">
                  <c:v>17.274999999999999</c:v>
                </c:pt>
                <c:pt idx="552">
                  <c:v>17.600000000000001</c:v>
                </c:pt>
                <c:pt idx="553">
                  <c:v>18.145</c:v>
                </c:pt>
                <c:pt idx="554">
                  <c:v>17.425000000000001</c:v>
                </c:pt>
                <c:pt idx="555">
                  <c:v>17.875</c:v>
                </c:pt>
                <c:pt idx="556">
                  <c:v>18.399999999999999</c:v>
                </c:pt>
                <c:pt idx="557">
                  <c:v>18.05</c:v>
                </c:pt>
                <c:pt idx="558">
                  <c:v>17.675000000000001</c:v>
                </c:pt>
                <c:pt idx="559">
                  <c:v>17.074999999999999</c:v>
                </c:pt>
                <c:pt idx="560">
                  <c:v>16.3</c:v>
                </c:pt>
                <c:pt idx="561">
                  <c:v>16.399999999999999</c:v>
                </c:pt>
                <c:pt idx="562">
                  <c:v>15.89</c:v>
                </c:pt>
                <c:pt idx="563">
                  <c:v>15.55</c:v>
                </c:pt>
                <c:pt idx="564">
                  <c:v>15.75</c:v>
                </c:pt>
                <c:pt idx="565">
                  <c:v>16.125</c:v>
                </c:pt>
                <c:pt idx="566">
                  <c:v>15.7</c:v>
                </c:pt>
                <c:pt idx="567">
                  <c:v>15.8</c:v>
                </c:pt>
                <c:pt idx="568">
                  <c:v>16.274999999999999</c:v>
                </c:pt>
                <c:pt idx="569">
                  <c:v>16.425000000000001</c:v>
                </c:pt>
                <c:pt idx="570">
                  <c:v>15.9</c:v>
                </c:pt>
                <c:pt idx="571">
                  <c:v>16.425000000000001</c:v>
                </c:pt>
                <c:pt idx="572">
                  <c:v>17.3</c:v>
                </c:pt>
                <c:pt idx="573">
                  <c:v>16.54</c:v>
                </c:pt>
                <c:pt idx="574">
                  <c:v>16.875</c:v>
                </c:pt>
                <c:pt idx="575">
                  <c:v>16.350000000000001</c:v>
                </c:pt>
                <c:pt idx="576">
                  <c:v>17.774999999999999</c:v>
                </c:pt>
                <c:pt idx="577">
                  <c:v>17.625</c:v>
                </c:pt>
                <c:pt idx="578">
                  <c:v>18.425000000000001</c:v>
                </c:pt>
                <c:pt idx="579">
                  <c:v>19.3</c:v>
                </c:pt>
                <c:pt idx="580">
                  <c:v>19.7</c:v>
                </c:pt>
                <c:pt idx="581">
                  <c:v>18.375</c:v>
                </c:pt>
                <c:pt idx="582">
                  <c:v>18</c:v>
                </c:pt>
                <c:pt idx="583">
                  <c:v>17.600000000000001</c:v>
                </c:pt>
                <c:pt idx="584">
                  <c:v>18.225000000000001</c:v>
                </c:pt>
                <c:pt idx="585">
                  <c:v>17.96</c:v>
                </c:pt>
                <c:pt idx="586">
                  <c:v>20.100000000000001</c:v>
                </c:pt>
                <c:pt idx="587">
                  <c:v>21.094999999999999</c:v>
                </c:pt>
                <c:pt idx="588">
                  <c:v>19.899999999999999</c:v>
                </c:pt>
                <c:pt idx="589">
                  <c:v>19.885000000000002</c:v>
                </c:pt>
                <c:pt idx="590">
                  <c:v>20.100000000000001</c:v>
                </c:pt>
                <c:pt idx="591">
                  <c:v>21.5</c:v>
                </c:pt>
                <c:pt idx="592">
                  <c:v>19.925000000000001</c:v>
                </c:pt>
                <c:pt idx="593">
                  <c:v>20.024999999999999</c:v>
                </c:pt>
                <c:pt idx="594">
                  <c:v>20.425000000000001</c:v>
                </c:pt>
                <c:pt idx="595">
                  <c:v>18.925000000000001</c:v>
                </c:pt>
                <c:pt idx="596">
                  <c:v>20.024999999999999</c:v>
                </c:pt>
                <c:pt idx="597">
                  <c:v>21.074999999999999</c:v>
                </c:pt>
                <c:pt idx="598">
                  <c:v>22.625</c:v>
                </c:pt>
                <c:pt idx="599">
                  <c:v>26.125</c:v>
                </c:pt>
                <c:pt idx="600">
                  <c:v>22.6</c:v>
                </c:pt>
                <c:pt idx="601">
                  <c:v>20.55</c:v>
                </c:pt>
                <c:pt idx="602">
                  <c:v>19.27</c:v>
                </c:pt>
                <c:pt idx="603">
                  <c:v>17.5</c:v>
                </c:pt>
                <c:pt idx="604">
                  <c:v>17.899999999999999</c:v>
                </c:pt>
                <c:pt idx="605">
                  <c:v>19.7</c:v>
                </c:pt>
                <c:pt idx="606">
                  <c:v>19.074999999999999</c:v>
                </c:pt>
                <c:pt idx="607">
                  <c:v>18.925000000000001</c:v>
                </c:pt>
                <c:pt idx="608">
                  <c:v>18.95</c:v>
                </c:pt>
                <c:pt idx="609">
                  <c:v>17.585000000000001</c:v>
                </c:pt>
                <c:pt idx="610">
                  <c:v>17.39</c:v>
                </c:pt>
                <c:pt idx="611">
                  <c:v>17.55</c:v>
                </c:pt>
                <c:pt idx="612">
                  <c:v>16.925000000000001</c:v>
                </c:pt>
                <c:pt idx="613">
                  <c:v>15.895</c:v>
                </c:pt>
                <c:pt idx="614">
                  <c:v>15.9</c:v>
                </c:pt>
                <c:pt idx="615">
                  <c:v>16.225000000000001</c:v>
                </c:pt>
                <c:pt idx="616">
                  <c:v>17.190000000000001</c:v>
                </c:pt>
                <c:pt idx="617">
                  <c:v>16.45</c:v>
                </c:pt>
                <c:pt idx="618">
                  <c:v>15.95</c:v>
                </c:pt>
                <c:pt idx="619">
                  <c:v>15.574999999999999</c:v>
                </c:pt>
                <c:pt idx="620">
                  <c:v>14.76</c:v>
                </c:pt>
                <c:pt idx="621">
                  <c:v>14.39</c:v>
                </c:pt>
                <c:pt idx="622">
                  <c:v>14.175000000000001</c:v>
                </c:pt>
                <c:pt idx="623">
                  <c:v>14.574999999999999</c:v>
                </c:pt>
                <c:pt idx="624">
                  <c:v>14</c:v>
                </c:pt>
                <c:pt idx="625">
                  <c:v>14.95</c:v>
                </c:pt>
                <c:pt idx="626">
                  <c:v>14.7</c:v>
                </c:pt>
                <c:pt idx="627">
                  <c:v>15.12</c:v>
                </c:pt>
                <c:pt idx="628">
                  <c:v>14.574999999999999</c:v>
                </c:pt>
                <c:pt idx="629">
                  <c:v>14.1</c:v>
                </c:pt>
                <c:pt idx="630">
                  <c:v>13.85</c:v>
                </c:pt>
                <c:pt idx="631">
                  <c:v>13.91</c:v>
                </c:pt>
                <c:pt idx="632">
                  <c:v>13.625</c:v>
                </c:pt>
                <c:pt idx="633">
                  <c:v>12.975</c:v>
                </c:pt>
                <c:pt idx="634">
                  <c:v>13.015000000000001</c:v>
                </c:pt>
                <c:pt idx="635">
                  <c:v>13.574999999999999</c:v>
                </c:pt>
                <c:pt idx="636">
                  <c:v>13.8</c:v>
                </c:pt>
                <c:pt idx="637">
                  <c:v>14.4</c:v>
                </c:pt>
                <c:pt idx="638">
                  <c:v>14.3</c:v>
                </c:pt>
                <c:pt idx="639">
                  <c:v>14.045</c:v>
                </c:pt>
                <c:pt idx="640">
                  <c:v>14.15</c:v>
                </c:pt>
                <c:pt idx="641">
                  <c:v>14.125</c:v>
                </c:pt>
                <c:pt idx="642">
                  <c:v>13.875</c:v>
                </c:pt>
                <c:pt idx="643">
                  <c:v>13.875</c:v>
                </c:pt>
                <c:pt idx="644">
                  <c:v>14.225</c:v>
                </c:pt>
                <c:pt idx="645">
                  <c:v>14.05</c:v>
                </c:pt>
                <c:pt idx="646">
                  <c:v>13.75</c:v>
                </c:pt>
                <c:pt idx="647">
                  <c:v>13.7</c:v>
                </c:pt>
                <c:pt idx="648">
                  <c:v>14</c:v>
                </c:pt>
                <c:pt idx="649">
                  <c:v>14.25</c:v>
                </c:pt>
                <c:pt idx="650">
                  <c:v>14.4</c:v>
                </c:pt>
                <c:pt idx="651">
                  <c:v>14.8</c:v>
                </c:pt>
                <c:pt idx="652">
                  <c:v>14.75</c:v>
                </c:pt>
                <c:pt idx="653">
                  <c:v>15.34</c:v>
                </c:pt>
                <c:pt idx="654">
                  <c:v>15.35</c:v>
                </c:pt>
                <c:pt idx="655">
                  <c:v>14.8</c:v>
                </c:pt>
                <c:pt idx="656">
                  <c:v>14.875</c:v>
                </c:pt>
                <c:pt idx="657">
                  <c:v>14.755000000000001</c:v>
                </c:pt>
                <c:pt idx="658">
                  <c:v>14.5</c:v>
                </c:pt>
                <c:pt idx="659">
                  <c:v>14.275</c:v>
                </c:pt>
                <c:pt idx="660">
                  <c:v>14.025</c:v>
                </c:pt>
                <c:pt idx="661">
                  <c:v>13.525</c:v>
                </c:pt>
                <c:pt idx="662">
                  <c:v>13.824999999999999</c:v>
                </c:pt>
                <c:pt idx="663">
                  <c:v>13.8</c:v>
                </c:pt>
                <c:pt idx="664">
                  <c:v>13.97</c:v>
                </c:pt>
                <c:pt idx="665">
                  <c:v>13.8</c:v>
                </c:pt>
                <c:pt idx="666">
                  <c:v>13.41</c:v>
                </c:pt>
                <c:pt idx="667">
                  <c:v>13.025</c:v>
                </c:pt>
                <c:pt idx="668">
                  <c:v>13.1</c:v>
                </c:pt>
                <c:pt idx="669">
                  <c:v>12.3</c:v>
                </c:pt>
                <c:pt idx="670">
                  <c:v>12.074999999999999</c:v>
                </c:pt>
                <c:pt idx="671">
                  <c:v>12.3</c:v>
                </c:pt>
                <c:pt idx="672">
                  <c:v>11.725</c:v>
                </c:pt>
                <c:pt idx="673">
                  <c:v>11.71</c:v>
                </c:pt>
                <c:pt idx="674">
                  <c:v>11.95</c:v>
                </c:pt>
                <c:pt idx="675">
                  <c:v>11.775</c:v>
                </c:pt>
                <c:pt idx="676">
                  <c:v>11.4</c:v>
                </c:pt>
                <c:pt idx="677">
                  <c:v>11.4</c:v>
                </c:pt>
                <c:pt idx="678">
                  <c:v>11.175000000000001</c:v>
                </c:pt>
                <c:pt idx="679">
                  <c:v>11.35</c:v>
                </c:pt>
                <c:pt idx="680">
                  <c:v>10.92</c:v>
                </c:pt>
                <c:pt idx="681">
                  <c:v>10.8</c:v>
                </c:pt>
                <c:pt idx="682">
                  <c:v>10.505000000000001</c:v>
                </c:pt>
                <c:pt idx="683">
                  <c:v>10.535</c:v>
                </c:pt>
                <c:pt idx="684">
                  <c:v>10.84</c:v>
                </c:pt>
                <c:pt idx="685">
                  <c:v>10.85</c:v>
                </c:pt>
                <c:pt idx="686">
                  <c:v>11.225</c:v>
                </c:pt>
                <c:pt idx="687">
                  <c:v>11.78</c:v>
                </c:pt>
                <c:pt idx="688">
                  <c:v>11.75</c:v>
                </c:pt>
                <c:pt idx="689">
                  <c:v>11.085000000000001</c:v>
                </c:pt>
                <c:pt idx="690">
                  <c:v>11.35</c:v>
                </c:pt>
                <c:pt idx="691">
                  <c:v>9.85</c:v>
                </c:pt>
                <c:pt idx="692">
                  <c:v>9</c:v>
                </c:pt>
                <c:pt idx="693">
                  <c:v>9.2750000000000004</c:v>
                </c:pt>
                <c:pt idx="694">
                  <c:v>8.875</c:v>
                </c:pt>
                <c:pt idx="695">
                  <c:v>8.5</c:v>
                </c:pt>
                <c:pt idx="696">
                  <c:v>7.5750000000000002</c:v>
                </c:pt>
                <c:pt idx="697">
                  <c:v>8.0399999999999991</c:v>
                </c:pt>
                <c:pt idx="698">
                  <c:v>8.3000000000000007</c:v>
                </c:pt>
                <c:pt idx="699">
                  <c:v>8.6</c:v>
                </c:pt>
                <c:pt idx="700">
                  <c:v>8.1</c:v>
                </c:pt>
                <c:pt idx="701">
                  <c:v>8.25</c:v>
                </c:pt>
                <c:pt idx="702">
                  <c:v>7.48</c:v>
                </c:pt>
                <c:pt idx="703">
                  <c:v>7.1749999999999998</c:v>
                </c:pt>
                <c:pt idx="704">
                  <c:v>7.45</c:v>
                </c:pt>
                <c:pt idx="705">
                  <c:v>7.55</c:v>
                </c:pt>
                <c:pt idx="706">
                  <c:v>7.9249999999999998</c:v>
                </c:pt>
                <c:pt idx="707">
                  <c:v>7.82</c:v>
                </c:pt>
                <c:pt idx="708">
                  <c:v>7.25</c:v>
                </c:pt>
                <c:pt idx="709">
                  <c:v>7.15</c:v>
                </c:pt>
                <c:pt idx="710">
                  <c:v>6.7249999999999996</c:v>
                </c:pt>
                <c:pt idx="711">
                  <c:v>5.3150000000000004</c:v>
                </c:pt>
                <c:pt idx="712">
                  <c:v>5.0999999999999996</c:v>
                </c:pt>
                <c:pt idx="713">
                  <c:v>5.2</c:v>
                </c:pt>
                <c:pt idx="714">
                  <c:v>4.96</c:v>
                </c:pt>
                <c:pt idx="715">
                  <c:v>4.75</c:v>
                </c:pt>
                <c:pt idx="716">
                  <c:v>4.9000000000000004</c:v>
                </c:pt>
                <c:pt idx="717">
                  <c:v>5</c:v>
                </c:pt>
                <c:pt idx="718">
                  <c:v>4.9000000000000004</c:v>
                </c:pt>
                <c:pt idx="719">
                  <c:v>4.8</c:v>
                </c:pt>
                <c:pt idx="720">
                  <c:v>4.75</c:v>
                </c:pt>
                <c:pt idx="721">
                  <c:v>5.125</c:v>
                </c:pt>
                <c:pt idx="722">
                  <c:v>4.9749999999999996</c:v>
                </c:pt>
                <c:pt idx="723">
                  <c:v>5.25</c:v>
                </c:pt>
                <c:pt idx="724">
                  <c:v>5.04</c:v>
                </c:pt>
                <c:pt idx="725">
                  <c:v>5.1100000000000003</c:v>
                </c:pt>
                <c:pt idx="726">
                  <c:v>5.4249999999999998</c:v>
                </c:pt>
                <c:pt idx="727">
                  <c:v>5.73</c:v>
                </c:pt>
                <c:pt idx="728">
                  <c:v>5.9</c:v>
                </c:pt>
                <c:pt idx="729">
                  <c:v>6.16</c:v>
                </c:pt>
                <c:pt idx="730">
                  <c:v>6.07</c:v>
                </c:pt>
                <c:pt idx="731">
                  <c:v>5.95</c:v>
                </c:pt>
                <c:pt idx="732">
                  <c:v>5.875</c:v>
                </c:pt>
                <c:pt idx="733">
                  <c:v>5.84</c:v>
                </c:pt>
                <c:pt idx="734">
                  <c:v>5.75</c:v>
                </c:pt>
                <c:pt idx="735">
                  <c:v>5.8250000000000002</c:v>
                </c:pt>
                <c:pt idx="736">
                  <c:v>5.23</c:v>
                </c:pt>
                <c:pt idx="737">
                  <c:v>5.25</c:v>
                </c:pt>
                <c:pt idx="738">
                  <c:v>5.62</c:v>
                </c:pt>
                <c:pt idx="739">
                  <c:v>5.84</c:v>
                </c:pt>
                <c:pt idx="740">
                  <c:v>5.45</c:v>
                </c:pt>
                <c:pt idx="741">
                  <c:v>5.64</c:v>
                </c:pt>
                <c:pt idx="742">
                  <c:v>5.46</c:v>
                </c:pt>
                <c:pt idx="743">
                  <c:v>5.375</c:v>
                </c:pt>
                <c:pt idx="744">
                  <c:v>5.15</c:v>
                </c:pt>
                <c:pt idx="745">
                  <c:v>5.3650000000000002</c:v>
                </c:pt>
                <c:pt idx="746">
                  <c:v>5.2</c:v>
                </c:pt>
                <c:pt idx="747">
                  <c:v>5</c:v>
                </c:pt>
                <c:pt idx="748">
                  <c:v>4.8250000000000002</c:v>
                </c:pt>
                <c:pt idx="749">
                  <c:v>4.9000000000000004</c:v>
                </c:pt>
                <c:pt idx="750">
                  <c:v>5.2</c:v>
                </c:pt>
                <c:pt idx="751">
                  <c:v>5.5750000000000002</c:v>
                </c:pt>
                <c:pt idx="752">
                  <c:v>5.2</c:v>
                </c:pt>
                <c:pt idx="753">
                  <c:v>5.41</c:v>
                </c:pt>
                <c:pt idx="754">
                  <c:v>4.8600000000000003</c:v>
                </c:pt>
                <c:pt idx="755">
                  <c:v>4.21</c:v>
                </c:pt>
                <c:pt idx="756">
                  <c:v>3.77</c:v>
                </c:pt>
                <c:pt idx="757">
                  <c:v>3.8</c:v>
                </c:pt>
                <c:pt idx="758">
                  <c:v>3.625</c:v>
                </c:pt>
                <c:pt idx="759">
                  <c:v>4.0750000000000002</c:v>
                </c:pt>
                <c:pt idx="760">
                  <c:v>4.0599999999999996</c:v>
                </c:pt>
                <c:pt idx="761">
                  <c:v>4.0199999999999996</c:v>
                </c:pt>
                <c:pt idx="762">
                  <c:v>4.4000000000000004</c:v>
                </c:pt>
                <c:pt idx="763">
                  <c:v>4.625</c:v>
                </c:pt>
                <c:pt idx="764">
                  <c:v>4.88</c:v>
                </c:pt>
                <c:pt idx="765">
                  <c:v>5.25</c:v>
                </c:pt>
                <c:pt idx="766">
                  <c:v>5.3150000000000004</c:v>
                </c:pt>
                <c:pt idx="767">
                  <c:v>5.1749999999999998</c:v>
                </c:pt>
                <c:pt idx="768">
                  <c:v>5.29</c:v>
                </c:pt>
                <c:pt idx="769">
                  <c:v>5.6749999999999998</c:v>
                </c:pt>
                <c:pt idx="770">
                  <c:v>5.7649999999999997</c:v>
                </c:pt>
                <c:pt idx="771">
                  <c:v>5.8</c:v>
                </c:pt>
                <c:pt idx="772">
                  <c:v>5.67</c:v>
                </c:pt>
                <c:pt idx="773">
                  <c:v>5.77</c:v>
                </c:pt>
                <c:pt idx="774">
                  <c:v>5.8</c:v>
                </c:pt>
                <c:pt idx="775">
                  <c:v>5.75</c:v>
                </c:pt>
                <c:pt idx="776">
                  <c:v>5.915</c:v>
                </c:pt>
                <c:pt idx="777">
                  <c:v>6.0750000000000002</c:v>
                </c:pt>
                <c:pt idx="778">
                  <c:v>6</c:v>
                </c:pt>
                <c:pt idx="779">
                  <c:v>5.8</c:v>
                </c:pt>
                <c:pt idx="780">
                  <c:v>6</c:v>
                </c:pt>
                <c:pt idx="781">
                  <c:v>6.16</c:v>
                </c:pt>
                <c:pt idx="782">
                  <c:v>6.375</c:v>
                </c:pt>
                <c:pt idx="783">
                  <c:v>6.62</c:v>
                </c:pt>
                <c:pt idx="784">
                  <c:v>6.93</c:v>
                </c:pt>
                <c:pt idx="785">
                  <c:v>7.1050000000000004</c:v>
                </c:pt>
                <c:pt idx="786">
                  <c:v>6.7750000000000004</c:v>
                </c:pt>
                <c:pt idx="787">
                  <c:v>6.84</c:v>
                </c:pt>
                <c:pt idx="788">
                  <c:v>7.25</c:v>
                </c:pt>
                <c:pt idx="789">
                  <c:v>7.29</c:v>
                </c:pt>
                <c:pt idx="790">
                  <c:v>7.35</c:v>
                </c:pt>
                <c:pt idx="791">
                  <c:v>7.25</c:v>
                </c:pt>
                <c:pt idx="792">
                  <c:v>6.87</c:v>
                </c:pt>
                <c:pt idx="793">
                  <c:v>6.8250000000000002</c:v>
                </c:pt>
                <c:pt idx="794">
                  <c:v>6.83</c:v>
                </c:pt>
                <c:pt idx="795">
                  <c:v>6.9</c:v>
                </c:pt>
                <c:pt idx="796">
                  <c:v>6.7750000000000004</c:v>
                </c:pt>
                <c:pt idx="797">
                  <c:v>7.25</c:v>
                </c:pt>
                <c:pt idx="798">
                  <c:v>7.4749999999999996</c:v>
                </c:pt>
                <c:pt idx="799">
                  <c:v>7.7750000000000004</c:v>
                </c:pt>
                <c:pt idx="800">
                  <c:v>7.9</c:v>
                </c:pt>
                <c:pt idx="801">
                  <c:v>7.94</c:v>
                </c:pt>
                <c:pt idx="802">
                  <c:v>8.1999999999999993</c:v>
                </c:pt>
                <c:pt idx="803">
                  <c:v>8.5399999999999991</c:v>
                </c:pt>
                <c:pt idx="804">
                  <c:v>8.1999999999999993</c:v>
                </c:pt>
                <c:pt idx="805">
                  <c:v>8.4499999999999993</c:v>
                </c:pt>
                <c:pt idx="806">
                  <c:v>8.6349999999999998</c:v>
                </c:pt>
                <c:pt idx="807">
                  <c:v>9.1750000000000007</c:v>
                </c:pt>
                <c:pt idx="808">
                  <c:v>9.1999999999999993</c:v>
                </c:pt>
                <c:pt idx="809">
                  <c:v>9.3000000000000007</c:v>
                </c:pt>
                <c:pt idx="810">
                  <c:v>9.0749999999999993</c:v>
                </c:pt>
                <c:pt idx="811">
                  <c:v>8.5950000000000006</c:v>
                </c:pt>
                <c:pt idx="812">
                  <c:v>8.6999999999999993</c:v>
                </c:pt>
                <c:pt idx="813">
                  <c:v>8.8550000000000004</c:v>
                </c:pt>
                <c:pt idx="814">
                  <c:v>8.8000000000000007</c:v>
                </c:pt>
                <c:pt idx="815">
                  <c:v>9.0250000000000004</c:v>
                </c:pt>
                <c:pt idx="816">
                  <c:v>9.0500000000000007</c:v>
                </c:pt>
                <c:pt idx="817">
                  <c:v>9.0250000000000004</c:v>
                </c:pt>
                <c:pt idx="818">
                  <c:v>8.8000000000000007</c:v>
                </c:pt>
                <c:pt idx="819">
                  <c:v>9.1</c:v>
                </c:pt>
                <c:pt idx="820">
                  <c:v>8.9499999999999993</c:v>
                </c:pt>
                <c:pt idx="821">
                  <c:v>8.99</c:v>
                </c:pt>
                <c:pt idx="822">
                  <c:v>9.3000000000000007</c:v>
                </c:pt>
                <c:pt idx="823">
                  <c:v>9.6</c:v>
                </c:pt>
                <c:pt idx="824">
                  <c:v>9.5500000000000007</c:v>
                </c:pt>
                <c:pt idx="825">
                  <c:v>9.3000000000000007</c:v>
                </c:pt>
                <c:pt idx="826">
                  <c:v>9.5</c:v>
                </c:pt>
                <c:pt idx="827">
                  <c:v>8.9749999999999996</c:v>
                </c:pt>
                <c:pt idx="828">
                  <c:v>8.75</c:v>
                </c:pt>
                <c:pt idx="829">
                  <c:v>8.8000000000000007</c:v>
                </c:pt>
                <c:pt idx="830">
                  <c:v>8.5500000000000007</c:v>
                </c:pt>
                <c:pt idx="831">
                  <c:v>8.5500000000000007</c:v>
                </c:pt>
                <c:pt idx="832">
                  <c:v>9.0500000000000007</c:v>
                </c:pt>
                <c:pt idx="833">
                  <c:v>9.1999999999999993</c:v>
                </c:pt>
                <c:pt idx="834">
                  <c:v>9.32</c:v>
                </c:pt>
                <c:pt idx="835">
                  <c:v>9.4499999999999993</c:v>
                </c:pt>
                <c:pt idx="836">
                  <c:v>9.1999999999999993</c:v>
                </c:pt>
                <c:pt idx="837">
                  <c:v>9.7750000000000004</c:v>
                </c:pt>
                <c:pt idx="838">
                  <c:v>9.8249999999999993</c:v>
                </c:pt>
                <c:pt idx="839">
                  <c:v>10.074999999999999</c:v>
                </c:pt>
                <c:pt idx="840">
                  <c:v>10.824999999999999</c:v>
                </c:pt>
                <c:pt idx="841">
                  <c:v>10.54</c:v>
                </c:pt>
                <c:pt idx="842">
                  <c:v>10.5</c:v>
                </c:pt>
                <c:pt idx="843">
                  <c:v>10.425000000000001</c:v>
                </c:pt>
                <c:pt idx="844">
                  <c:v>10.4</c:v>
                </c:pt>
                <c:pt idx="845">
                  <c:v>10.775</c:v>
                </c:pt>
                <c:pt idx="846">
                  <c:v>10.675000000000001</c:v>
                </c:pt>
                <c:pt idx="847">
                  <c:v>10.875</c:v>
                </c:pt>
                <c:pt idx="848">
                  <c:v>11.15</c:v>
                </c:pt>
                <c:pt idx="849">
                  <c:v>11.275</c:v>
                </c:pt>
                <c:pt idx="850">
                  <c:v>11.3</c:v>
                </c:pt>
                <c:pt idx="851">
                  <c:v>12.125</c:v>
                </c:pt>
                <c:pt idx="852">
                  <c:v>12</c:v>
                </c:pt>
                <c:pt idx="853">
                  <c:v>12</c:v>
                </c:pt>
                <c:pt idx="854">
                  <c:v>11.975</c:v>
                </c:pt>
                <c:pt idx="855">
                  <c:v>11.95</c:v>
                </c:pt>
                <c:pt idx="856">
                  <c:v>12.25</c:v>
                </c:pt>
                <c:pt idx="857">
                  <c:v>12.975</c:v>
                </c:pt>
                <c:pt idx="858">
                  <c:v>12.05</c:v>
                </c:pt>
                <c:pt idx="859">
                  <c:v>11.8</c:v>
                </c:pt>
                <c:pt idx="860">
                  <c:v>12.3</c:v>
                </c:pt>
                <c:pt idx="861">
                  <c:v>12.75</c:v>
                </c:pt>
                <c:pt idx="862">
                  <c:v>12.6</c:v>
                </c:pt>
                <c:pt idx="863">
                  <c:v>13.074999999999999</c:v>
                </c:pt>
                <c:pt idx="864">
                  <c:v>14.225</c:v>
                </c:pt>
                <c:pt idx="865">
                  <c:v>15.1</c:v>
                </c:pt>
                <c:pt idx="866">
                  <c:v>15.125</c:v>
                </c:pt>
                <c:pt idx="867">
                  <c:v>14.47</c:v>
                </c:pt>
                <c:pt idx="868">
                  <c:v>13.925000000000001</c:v>
                </c:pt>
                <c:pt idx="869">
                  <c:v>13.65</c:v>
                </c:pt>
                <c:pt idx="870">
                  <c:v>14.7</c:v>
                </c:pt>
                <c:pt idx="871">
                  <c:v>14.025</c:v>
                </c:pt>
                <c:pt idx="872">
                  <c:v>14.39</c:v>
                </c:pt>
                <c:pt idx="873">
                  <c:v>14.8</c:v>
                </c:pt>
                <c:pt idx="874">
                  <c:v>15.025</c:v>
                </c:pt>
                <c:pt idx="875">
                  <c:v>15.324999999999999</c:v>
                </c:pt>
                <c:pt idx="876">
                  <c:v>15.775</c:v>
                </c:pt>
                <c:pt idx="877">
                  <c:v>15.8</c:v>
                </c:pt>
                <c:pt idx="878">
                  <c:v>15.85</c:v>
                </c:pt>
                <c:pt idx="879">
                  <c:v>15.525</c:v>
                </c:pt>
                <c:pt idx="880">
                  <c:v>15.7</c:v>
                </c:pt>
                <c:pt idx="881">
                  <c:v>16.100000000000001</c:v>
                </c:pt>
                <c:pt idx="882">
                  <c:v>15.925000000000001</c:v>
                </c:pt>
                <c:pt idx="883">
                  <c:v>16.425000000000001</c:v>
                </c:pt>
                <c:pt idx="884">
                  <c:v>16.125</c:v>
                </c:pt>
                <c:pt idx="885">
                  <c:v>15.675000000000001</c:v>
                </c:pt>
                <c:pt idx="886">
                  <c:v>15.475</c:v>
                </c:pt>
                <c:pt idx="887">
                  <c:v>15.25</c:v>
                </c:pt>
                <c:pt idx="888">
                  <c:v>15.225</c:v>
                </c:pt>
                <c:pt idx="889">
                  <c:v>15.7</c:v>
                </c:pt>
                <c:pt idx="890">
                  <c:v>15.525</c:v>
                </c:pt>
                <c:pt idx="891">
                  <c:v>15.525</c:v>
                </c:pt>
                <c:pt idx="892">
                  <c:v>15.525</c:v>
                </c:pt>
                <c:pt idx="893">
                  <c:v>15.824999999999999</c:v>
                </c:pt>
                <c:pt idx="894">
                  <c:v>15.85</c:v>
                </c:pt>
                <c:pt idx="895">
                  <c:v>16.225000000000001</c:v>
                </c:pt>
                <c:pt idx="896">
                  <c:v>16.225000000000001</c:v>
                </c:pt>
                <c:pt idx="897">
                  <c:v>16.675000000000001</c:v>
                </c:pt>
                <c:pt idx="898">
                  <c:v>16.675000000000001</c:v>
                </c:pt>
                <c:pt idx="899">
                  <c:v>16.225000000000001</c:v>
                </c:pt>
                <c:pt idx="900">
                  <c:v>13.35</c:v>
                </c:pt>
                <c:pt idx="901">
                  <c:v>13.824999999999999</c:v>
                </c:pt>
                <c:pt idx="902">
                  <c:v>13.875</c:v>
                </c:pt>
                <c:pt idx="903">
                  <c:v>14.475</c:v>
                </c:pt>
                <c:pt idx="904">
                  <c:v>15.25</c:v>
                </c:pt>
                <c:pt idx="905">
                  <c:v>15.65</c:v>
                </c:pt>
                <c:pt idx="906">
                  <c:v>15.324999999999999</c:v>
                </c:pt>
                <c:pt idx="907">
                  <c:v>15.574999999999999</c:v>
                </c:pt>
                <c:pt idx="908">
                  <c:v>15.6</c:v>
                </c:pt>
                <c:pt idx="909">
                  <c:v>15.824999999999999</c:v>
                </c:pt>
                <c:pt idx="910">
                  <c:v>15.95</c:v>
                </c:pt>
                <c:pt idx="911">
                  <c:v>16.2</c:v>
                </c:pt>
                <c:pt idx="912">
                  <c:v>16</c:v>
                </c:pt>
                <c:pt idx="913">
                  <c:v>16</c:v>
                </c:pt>
                <c:pt idx="914">
                  <c:v>16.2</c:v>
                </c:pt>
                <c:pt idx="915">
                  <c:v>15.8</c:v>
                </c:pt>
                <c:pt idx="916">
                  <c:v>15.85</c:v>
                </c:pt>
                <c:pt idx="917">
                  <c:v>15.725</c:v>
                </c:pt>
                <c:pt idx="918">
                  <c:v>15.475</c:v>
                </c:pt>
                <c:pt idx="919">
                  <c:v>15.75</c:v>
                </c:pt>
                <c:pt idx="920">
                  <c:v>16.175000000000001</c:v>
                </c:pt>
                <c:pt idx="921">
                  <c:v>16</c:v>
                </c:pt>
                <c:pt idx="922">
                  <c:v>16.399999999999999</c:v>
                </c:pt>
                <c:pt idx="923">
                  <c:v>11.1</c:v>
                </c:pt>
                <c:pt idx="924">
                  <c:v>11.9</c:v>
                </c:pt>
                <c:pt idx="925">
                  <c:v>12.05</c:v>
                </c:pt>
                <c:pt idx="926">
                  <c:v>11.95</c:v>
                </c:pt>
                <c:pt idx="927">
                  <c:v>12.35</c:v>
                </c:pt>
                <c:pt idx="928">
                  <c:v>12.225</c:v>
                </c:pt>
                <c:pt idx="929">
                  <c:v>12.7</c:v>
                </c:pt>
                <c:pt idx="930">
                  <c:v>12.35</c:v>
                </c:pt>
                <c:pt idx="931">
                  <c:v>12.675000000000001</c:v>
                </c:pt>
                <c:pt idx="932">
                  <c:v>13.45</c:v>
                </c:pt>
                <c:pt idx="933">
                  <c:v>15.2</c:v>
                </c:pt>
                <c:pt idx="934">
                  <c:v>14.5</c:v>
                </c:pt>
                <c:pt idx="935">
                  <c:v>14.4</c:v>
                </c:pt>
                <c:pt idx="936">
                  <c:v>13.95</c:v>
                </c:pt>
                <c:pt idx="937">
                  <c:v>14.45</c:v>
                </c:pt>
                <c:pt idx="938">
                  <c:v>12.324999999999999</c:v>
                </c:pt>
                <c:pt idx="939">
                  <c:v>9.4250000000000007</c:v>
                </c:pt>
                <c:pt idx="940">
                  <c:v>9.15</c:v>
                </c:pt>
                <c:pt idx="941">
                  <c:v>9.65</c:v>
                </c:pt>
                <c:pt idx="942">
                  <c:v>9.8000000000000007</c:v>
                </c:pt>
                <c:pt idx="943">
                  <c:v>9.9749999999999996</c:v>
                </c:pt>
                <c:pt idx="944">
                  <c:v>10.5</c:v>
                </c:pt>
                <c:pt idx="945">
                  <c:v>10.15</c:v>
                </c:pt>
                <c:pt idx="946">
                  <c:v>10.475</c:v>
                </c:pt>
                <c:pt idx="947">
                  <c:v>10.9</c:v>
                </c:pt>
                <c:pt idx="948">
                  <c:v>11.375</c:v>
                </c:pt>
                <c:pt idx="949">
                  <c:v>11.425000000000001</c:v>
                </c:pt>
                <c:pt idx="950">
                  <c:v>11.3</c:v>
                </c:pt>
                <c:pt idx="951">
                  <c:v>11.15</c:v>
                </c:pt>
                <c:pt idx="952">
                  <c:v>11.175000000000001</c:v>
                </c:pt>
                <c:pt idx="953">
                  <c:v>11.7</c:v>
                </c:pt>
                <c:pt idx="954">
                  <c:v>11.525</c:v>
                </c:pt>
                <c:pt idx="955">
                  <c:v>11.025</c:v>
                </c:pt>
                <c:pt idx="956">
                  <c:v>11.375</c:v>
                </c:pt>
                <c:pt idx="957">
                  <c:v>11.85</c:v>
                </c:pt>
                <c:pt idx="958">
                  <c:v>11.03</c:v>
                </c:pt>
                <c:pt idx="959">
                  <c:v>10.55</c:v>
                </c:pt>
                <c:pt idx="960">
                  <c:v>11.425000000000001</c:v>
                </c:pt>
                <c:pt idx="961">
                  <c:v>12.1</c:v>
                </c:pt>
                <c:pt idx="962">
                  <c:v>12.425000000000001</c:v>
                </c:pt>
                <c:pt idx="963">
                  <c:v>12.4</c:v>
                </c:pt>
                <c:pt idx="964">
                  <c:v>12.35</c:v>
                </c:pt>
                <c:pt idx="965">
                  <c:v>12.775</c:v>
                </c:pt>
                <c:pt idx="966">
                  <c:v>12.725</c:v>
                </c:pt>
                <c:pt idx="967">
                  <c:v>12.9</c:v>
                </c:pt>
                <c:pt idx="968">
                  <c:v>12.975</c:v>
                </c:pt>
                <c:pt idx="969">
                  <c:v>13.2</c:v>
                </c:pt>
                <c:pt idx="970">
                  <c:v>13.75</c:v>
                </c:pt>
                <c:pt idx="971">
                  <c:v>13.85</c:v>
                </c:pt>
                <c:pt idx="972">
                  <c:v>13.65</c:v>
                </c:pt>
                <c:pt idx="973">
                  <c:v>14.05</c:v>
                </c:pt>
                <c:pt idx="974">
                  <c:v>14.25</c:v>
                </c:pt>
                <c:pt idx="975">
                  <c:v>14.5</c:v>
                </c:pt>
                <c:pt idx="976">
                  <c:v>14.175000000000001</c:v>
                </c:pt>
                <c:pt idx="977">
                  <c:v>14.574999999999999</c:v>
                </c:pt>
                <c:pt idx="978">
                  <c:v>14.5</c:v>
                </c:pt>
                <c:pt idx="979">
                  <c:v>14.074999999999999</c:v>
                </c:pt>
                <c:pt idx="980">
                  <c:v>14.324999999999999</c:v>
                </c:pt>
                <c:pt idx="981">
                  <c:v>14.5</c:v>
                </c:pt>
                <c:pt idx="982">
                  <c:v>14.225</c:v>
                </c:pt>
                <c:pt idx="983">
                  <c:v>14.8</c:v>
                </c:pt>
                <c:pt idx="984">
                  <c:v>14.2</c:v>
                </c:pt>
                <c:pt idx="985">
                  <c:v>14.35</c:v>
                </c:pt>
                <c:pt idx="986">
                  <c:v>14.525</c:v>
                </c:pt>
                <c:pt idx="987">
                  <c:v>15.3</c:v>
                </c:pt>
                <c:pt idx="988">
                  <c:v>15.05</c:v>
                </c:pt>
                <c:pt idx="989">
                  <c:v>14.875</c:v>
                </c:pt>
                <c:pt idx="990">
                  <c:v>15.725</c:v>
                </c:pt>
                <c:pt idx="991">
                  <c:v>16.125</c:v>
                </c:pt>
                <c:pt idx="992">
                  <c:v>16</c:v>
                </c:pt>
                <c:pt idx="993">
                  <c:v>16.649999999999999</c:v>
                </c:pt>
                <c:pt idx="994">
                  <c:v>15.75</c:v>
                </c:pt>
                <c:pt idx="995">
                  <c:v>16.524999999999999</c:v>
                </c:pt>
                <c:pt idx="996">
                  <c:v>14.9</c:v>
                </c:pt>
                <c:pt idx="997">
                  <c:v>14.125</c:v>
                </c:pt>
                <c:pt idx="998">
                  <c:v>13.45</c:v>
                </c:pt>
                <c:pt idx="999">
                  <c:v>13.95</c:v>
                </c:pt>
                <c:pt idx="1000">
                  <c:v>14.31</c:v>
                </c:pt>
                <c:pt idx="1001">
                  <c:v>14.25</c:v>
                </c:pt>
                <c:pt idx="1002">
                  <c:v>14.9</c:v>
                </c:pt>
                <c:pt idx="1003">
                  <c:v>14.45</c:v>
                </c:pt>
                <c:pt idx="1004">
                  <c:v>14.2</c:v>
                </c:pt>
                <c:pt idx="1005">
                  <c:v>14.45</c:v>
                </c:pt>
                <c:pt idx="1006">
                  <c:v>14.525</c:v>
                </c:pt>
                <c:pt idx="1007">
                  <c:v>15.15</c:v>
                </c:pt>
                <c:pt idx="1008">
                  <c:v>14.975</c:v>
                </c:pt>
                <c:pt idx="1009">
                  <c:v>15.1</c:v>
                </c:pt>
                <c:pt idx="1010">
                  <c:v>15.2</c:v>
                </c:pt>
                <c:pt idx="1011">
                  <c:v>15.625</c:v>
                </c:pt>
                <c:pt idx="1012">
                  <c:v>15.675000000000001</c:v>
                </c:pt>
                <c:pt idx="1013">
                  <c:v>16.100000000000001</c:v>
                </c:pt>
                <c:pt idx="1014">
                  <c:v>16.600000000000001</c:v>
                </c:pt>
                <c:pt idx="1015">
                  <c:v>16.774999999999999</c:v>
                </c:pt>
                <c:pt idx="1016">
                  <c:v>17.074999999999999</c:v>
                </c:pt>
                <c:pt idx="1017">
                  <c:v>16.875</c:v>
                </c:pt>
                <c:pt idx="1018">
                  <c:v>17.25</c:v>
                </c:pt>
                <c:pt idx="1019">
                  <c:v>17.475000000000001</c:v>
                </c:pt>
                <c:pt idx="1020">
                  <c:v>17.350000000000001</c:v>
                </c:pt>
                <c:pt idx="1021">
                  <c:v>17.7</c:v>
                </c:pt>
                <c:pt idx="1022">
                  <c:v>17.7</c:v>
                </c:pt>
                <c:pt idx="1023">
                  <c:v>17.05</c:v>
                </c:pt>
                <c:pt idx="1024">
                  <c:v>16.925000000000001</c:v>
                </c:pt>
                <c:pt idx="1025">
                  <c:v>17.175000000000001</c:v>
                </c:pt>
                <c:pt idx="1026">
                  <c:v>17.425000000000001</c:v>
                </c:pt>
                <c:pt idx="1027">
                  <c:v>18.05</c:v>
                </c:pt>
                <c:pt idx="1028">
                  <c:v>17.8</c:v>
                </c:pt>
                <c:pt idx="1029">
                  <c:v>17.45</c:v>
                </c:pt>
                <c:pt idx="1030">
                  <c:v>18.05</c:v>
                </c:pt>
                <c:pt idx="1031">
                  <c:v>17.774999999999999</c:v>
                </c:pt>
                <c:pt idx="1032">
                  <c:v>18.074999999999999</c:v>
                </c:pt>
                <c:pt idx="1033">
                  <c:v>17.8</c:v>
                </c:pt>
                <c:pt idx="1034">
                  <c:v>18.074999999999999</c:v>
                </c:pt>
                <c:pt idx="1035">
                  <c:v>18.5</c:v>
                </c:pt>
                <c:pt idx="1036">
                  <c:v>18.899999999999999</c:v>
                </c:pt>
                <c:pt idx="1037">
                  <c:v>19.125</c:v>
                </c:pt>
                <c:pt idx="1038">
                  <c:v>18.925000000000001</c:v>
                </c:pt>
                <c:pt idx="1039">
                  <c:v>19.274999999999999</c:v>
                </c:pt>
                <c:pt idx="1040">
                  <c:v>19.100000000000001</c:v>
                </c:pt>
                <c:pt idx="1041">
                  <c:v>19.875</c:v>
                </c:pt>
                <c:pt idx="1042">
                  <c:v>20.225000000000001</c:v>
                </c:pt>
                <c:pt idx="1043">
                  <c:v>20.8</c:v>
                </c:pt>
                <c:pt idx="1044">
                  <c:v>20.524999999999999</c:v>
                </c:pt>
                <c:pt idx="1045">
                  <c:v>21</c:v>
                </c:pt>
                <c:pt idx="1046">
                  <c:v>21.3</c:v>
                </c:pt>
                <c:pt idx="1047">
                  <c:v>21.95</c:v>
                </c:pt>
                <c:pt idx="1048">
                  <c:v>21.725000000000001</c:v>
                </c:pt>
                <c:pt idx="1049">
                  <c:v>21.925000000000001</c:v>
                </c:pt>
                <c:pt idx="1050">
                  <c:v>22.55</c:v>
                </c:pt>
                <c:pt idx="1051">
                  <c:v>22.875</c:v>
                </c:pt>
                <c:pt idx="1052">
                  <c:v>22.25</c:v>
                </c:pt>
                <c:pt idx="1053">
                  <c:v>22.05</c:v>
                </c:pt>
                <c:pt idx="1054">
                  <c:v>21.725000000000001</c:v>
                </c:pt>
                <c:pt idx="1055">
                  <c:v>22.274999999999999</c:v>
                </c:pt>
                <c:pt idx="1056">
                  <c:v>22.024999999999999</c:v>
                </c:pt>
                <c:pt idx="1057">
                  <c:v>21.574999999999999</c:v>
                </c:pt>
                <c:pt idx="1058">
                  <c:v>22.225000000000001</c:v>
                </c:pt>
                <c:pt idx="1059">
                  <c:v>21.375</c:v>
                </c:pt>
                <c:pt idx="1060">
                  <c:v>22.85</c:v>
                </c:pt>
                <c:pt idx="1061">
                  <c:v>22.15</c:v>
                </c:pt>
                <c:pt idx="1062">
                  <c:v>22.4</c:v>
                </c:pt>
                <c:pt idx="1063">
                  <c:v>22.5</c:v>
                </c:pt>
                <c:pt idx="1064">
                  <c:v>22.75</c:v>
                </c:pt>
                <c:pt idx="1065">
                  <c:v>23.3</c:v>
                </c:pt>
                <c:pt idx="1066">
                  <c:v>24.65</c:v>
                </c:pt>
                <c:pt idx="1067">
                  <c:v>24.55</c:v>
                </c:pt>
                <c:pt idx="1068">
                  <c:v>24.3</c:v>
                </c:pt>
                <c:pt idx="1069">
                  <c:v>23.85</c:v>
                </c:pt>
                <c:pt idx="1070">
                  <c:v>24.574999999999999</c:v>
                </c:pt>
                <c:pt idx="1071">
                  <c:v>24.6</c:v>
                </c:pt>
                <c:pt idx="1072">
                  <c:v>24.175000000000001</c:v>
                </c:pt>
                <c:pt idx="1073">
                  <c:v>24.125</c:v>
                </c:pt>
                <c:pt idx="1074">
                  <c:v>23.425000000000001</c:v>
                </c:pt>
                <c:pt idx="1075">
                  <c:v>23.2</c:v>
                </c:pt>
                <c:pt idx="1076">
                  <c:v>23.225000000000001</c:v>
                </c:pt>
                <c:pt idx="1077">
                  <c:v>23.15</c:v>
                </c:pt>
                <c:pt idx="1078">
                  <c:v>23.7</c:v>
                </c:pt>
                <c:pt idx="1079">
                  <c:v>24.375</c:v>
                </c:pt>
                <c:pt idx="1080">
                  <c:v>24.8</c:v>
                </c:pt>
                <c:pt idx="1081">
                  <c:v>24.4</c:v>
                </c:pt>
                <c:pt idx="1082">
                  <c:v>24.6</c:v>
                </c:pt>
                <c:pt idx="1083">
                  <c:v>24.3</c:v>
                </c:pt>
                <c:pt idx="1084">
                  <c:v>24.875</c:v>
                </c:pt>
                <c:pt idx="1085">
                  <c:v>24.475000000000001</c:v>
                </c:pt>
                <c:pt idx="1086">
                  <c:v>24.975000000000001</c:v>
                </c:pt>
                <c:pt idx="1087">
                  <c:v>24.65</c:v>
                </c:pt>
                <c:pt idx="1088">
                  <c:v>24.5</c:v>
                </c:pt>
                <c:pt idx="1089">
                  <c:v>24.425000000000001</c:v>
                </c:pt>
                <c:pt idx="1090">
                  <c:v>24.175000000000001</c:v>
                </c:pt>
                <c:pt idx="1091">
                  <c:v>25.85</c:v>
                </c:pt>
                <c:pt idx="1092">
                  <c:v>26.4</c:v>
                </c:pt>
                <c:pt idx="1093">
                  <c:v>26.5</c:v>
                </c:pt>
                <c:pt idx="1094">
                  <c:v>26.574999999999999</c:v>
                </c:pt>
                <c:pt idx="1095">
                  <c:v>25.875</c:v>
                </c:pt>
                <c:pt idx="1096">
                  <c:v>24.5</c:v>
                </c:pt>
                <c:pt idx="1097">
                  <c:v>24.35</c:v>
                </c:pt>
                <c:pt idx="1098">
                  <c:v>24.524999999999999</c:v>
                </c:pt>
                <c:pt idx="1099">
                  <c:v>23.774999999999999</c:v>
                </c:pt>
                <c:pt idx="1100">
                  <c:v>23.824999999999999</c:v>
                </c:pt>
                <c:pt idx="1101">
                  <c:v>24.175000000000001</c:v>
                </c:pt>
                <c:pt idx="1102">
                  <c:v>23.725000000000001</c:v>
                </c:pt>
                <c:pt idx="1103">
                  <c:v>23.45</c:v>
                </c:pt>
                <c:pt idx="1104">
                  <c:v>23.95</c:v>
                </c:pt>
                <c:pt idx="1105">
                  <c:v>24.45</c:v>
                </c:pt>
                <c:pt idx="1106">
                  <c:v>24.024999999999999</c:v>
                </c:pt>
                <c:pt idx="1107">
                  <c:v>24.6</c:v>
                </c:pt>
                <c:pt idx="1108">
                  <c:v>25.3</c:v>
                </c:pt>
                <c:pt idx="1109">
                  <c:v>25.65</c:v>
                </c:pt>
                <c:pt idx="1110">
                  <c:v>26.074999999999999</c:v>
                </c:pt>
                <c:pt idx="1111">
                  <c:v>26.824999999999999</c:v>
                </c:pt>
                <c:pt idx="1112">
                  <c:v>25.975000000000001</c:v>
                </c:pt>
                <c:pt idx="1113">
                  <c:v>26.35</c:v>
                </c:pt>
                <c:pt idx="1114">
                  <c:v>26.15</c:v>
                </c:pt>
                <c:pt idx="1115">
                  <c:v>26.3</c:v>
                </c:pt>
                <c:pt idx="1116">
                  <c:v>26.4</c:v>
                </c:pt>
                <c:pt idx="1117">
                  <c:v>25.875</c:v>
                </c:pt>
                <c:pt idx="1118">
                  <c:v>26.15</c:v>
                </c:pt>
                <c:pt idx="1119">
                  <c:v>26.675000000000001</c:v>
                </c:pt>
                <c:pt idx="1120">
                  <c:v>27.25</c:v>
                </c:pt>
                <c:pt idx="1121">
                  <c:v>27.95</c:v>
                </c:pt>
                <c:pt idx="1122">
                  <c:v>27.8</c:v>
                </c:pt>
                <c:pt idx="1123">
                  <c:v>27.25</c:v>
                </c:pt>
                <c:pt idx="1124">
                  <c:v>27.125</c:v>
                </c:pt>
                <c:pt idx="1125">
                  <c:v>27.725000000000001</c:v>
                </c:pt>
                <c:pt idx="1126">
                  <c:v>26.95</c:v>
                </c:pt>
                <c:pt idx="1127">
                  <c:v>27.4</c:v>
                </c:pt>
                <c:pt idx="1128">
                  <c:v>28</c:v>
                </c:pt>
                <c:pt idx="1129">
                  <c:v>29.05</c:v>
                </c:pt>
                <c:pt idx="1130">
                  <c:v>29.324999999999999</c:v>
                </c:pt>
                <c:pt idx="1131">
                  <c:v>28.75</c:v>
                </c:pt>
                <c:pt idx="1132">
                  <c:v>28.2</c:v>
                </c:pt>
                <c:pt idx="1133">
                  <c:v>28.5</c:v>
                </c:pt>
                <c:pt idx="1134">
                  <c:v>27.425000000000001</c:v>
                </c:pt>
                <c:pt idx="1135">
                  <c:v>27.725000000000001</c:v>
                </c:pt>
                <c:pt idx="1136">
                  <c:v>27.324999999999999</c:v>
                </c:pt>
                <c:pt idx="1137">
                  <c:v>26.625</c:v>
                </c:pt>
                <c:pt idx="1138">
                  <c:v>27.5</c:v>
                </c:pt>
                <c:pt idx="1139">
                  <c:v>28.75</c:v>
                </c:pt>
                <c:pt idx="1140">
                  <c:v>29.1</c:v>
                </c:pt>
                <c:pt idx="1141">
                  <c:v>28.274999999999999</c:v>
                </c:pt>
                <c:pt idx="1142">
                  <c:v>27.5</c:v>
                </c:pt>
                <c:pt idx="1143">
                  <c:v>27.074999999999999</c:v>
                </c:pt>
                <c:pt idx="1144">
                  <c:v>26.675000000000001</c:v>
                </c:pt>
                <c:pt idx="1145">
                  <c:v>26.274999999999999</c:v>
                </c:pt>
                <c:pt idx="1146">
                  <c:v>25.9</c:v>
                </c:pt>
                <c:pt idx="1147">
                  <c:v>25.95</c:v>
                </c:pt>
                <c:pt idx="1148">
                  <c:v>26.024999999999999</c:v>
                </c:pt>
                <c:pt idx="1149">
                  <c:v>25.4</c:v>
                </c:pt>
                <c:pt idx="1150">
                  <c:v>24.975000000000001</c:v>
                </c:pt>
                <c:pt idx="1151">
                  <c:v>24.85</c:v>
                </c:pt>
                <c:pt idx="1152">
                  <c:v>24.45</c:v>
                </c:pt>
                <c:pt idx="1153">
                  <c:v>24.35</c:v>
                </c:pt>
                <c:pt idx="1154">
                  <c:v>24.175000000000001</c:v>
                </c:pt>
                <c:pt idx="1155">
                  <c:v>24.15</c:v>
                </c:pt>
                <c:pt idx="1156">
                  <c:v>23.925000000000001</c:v>
                </c:pt>
                <c:pt idx="1157">
                  <c:v>23.5</c:v>
                </c:pt>
                <c:pt idx="1158">
                  <c:v>23.675000000000001</c:v>
                </c:pt>
                <c:pt idx="1159">
                  <c:v>23.55</c:v>
                </c:pt>
                <c:pt idx="1160">
                  <c:v>22.975000000000001</c:v>
                </c:pt>
                <c:pt idx="1161">
                  <c:v>22.7</c:v>
                </c:pt>
                <c:pt idx="1162">
                  <c:v>22.524999999999999</c:v>
                </c:pt>
                <c:pt idx="1163">
                  <c:v>22.65</c:v>
                </c:pt>
                <c:pt idx="1164">
                  <c:v>22.5</c:v>
                </c:pt>
                <c:pt idx="1165">
                  <c:v>22.2</c:v>
                </c:pt>
                <c:pt idx="1166">
                  <c:v>22</c:v>
                </c:pt>
                <c:pt idx="1167">
                  <c:v>21.9</c:v>
                </c:pt>
                <c:pt idx="1168">
                  <c:v>21.975000000000001</c:v>
                </c:pt>
                <c:pt idx="1169">
                  <c:v>22.05</c:v>
                </c:pt>
                <c:pt idx="1170">
                  <c:v>21.975000000000001</c:v>
                </c:pt>
                <c:pt idx="1171">
                  <c:v>22.125</c:v>
                </c:pt>
                <c:pt idx="1172">
                  <c:v>22.125</c:v>
                </c:pt>
                <c:pt idx="1173">
                  <c:v>22.074999999999999</c:v>
                </c:pt>
                <c:pt idx="1174">
                  <c:v>22.074999999999999</c:v>
                </c:pt>
                <c:pt idx="1175">
                  <c:v>21.824999999999999</c:v>
                </c:pt>
                <c:pt idx="1176">
                  <c:v>21.9</c:v>
                </c:pt>
                <c:pt idx="1177">
                  <c:v>22.125</c:v>
                </c:pt>
                <c:pt idx="1178">
                  <c:v>21.8</c:v>
                </c:pt>
                <c:pt idx="1179">
                  <c:v>21.9</c:v>
                </c:pt>
                <c:pt idx="1180">
                  <c:v>22.274999999999999</c:v>
                </c:pt>
                <c:pt idx="1181">
                  <c:v>22.05</c:v>
                </c:pt>
                <c:pt idx="1182">
                  <c:v>22.45</c:v>
                </c:pt>
                <c:pt idx="1183">
                  <c:v>22.725000000000001</c:v>
                </c:pt>
                <c:pt idx="1184">
                  <c:v>22.7</c:v>
                </c:pt>
                <c:pt idx="1185">
                  <c:v>22.3</c:v>
                </c:pt>
                <c:pt idx="1186">
                  <c:v>22.574999999999999</c:v>
                </c:pt>
                <c:pt idx="1187">
                  <c:v>22.375</c:v>
                </c:pt>
                <c:pt idx="1188">
                  <c:v>22.2</c:v>
                </c:pt>
                <c:pt idx="1189">
                  <c:v>22.274999999999999</c:v>
                </c:pt>
                <c:pt idx="1190">
                  <c:v>21.85</c:v>
                </c:pt>
                <c:pt idx="1191">
                  <c:v>21.9</c:v>
                </c:pt>
                <c:pt idx="1192">
                  <c:v>22.074999999999999</c:v>
                </c:pt>
                <c:pt idx="1193">
                  <c:v>21.55</c:v>
                </c:pt>
                <c:pt idx="1194">
                  <c:v>21.5</c:v>
                </c:pt>
                <c:pt idx="1195">
                  <c:v>21.65</c:v>
                </c:pt>
                <c:pt idx="1196">
                  <c:v>21.625</c:v>
                </c:pt>
                <c:pt idx="1197">
                  <c:v>21.6</c:v>
                </c:pt>
                <c:pt idx="1198">
                  <c:v>21.65</c:v>
                </c:pt>
                <c:pt idx="1199">
                  <c:v>22.125</c:v>
                </c:pt>
                <c:pt idx="1200">
                  <c:v>21.65</c:v>
                </c:pt>
                <c:pt idx="1201">
                  <c:v>22.25</c:v>
                </c:pt>
                <c:pt idx="1202">
                  <c:v>22.375</c:v>
                </c:pt>
                <c:pt idx="1203">
                  <c:v>21.75</c:v>
                </c:pt>
                <c:pt idx="1204">
                  <c:v>21.4</c:v>
                </c:pt>
                <c:pt idx="1205">
                  <c:v>21.55</c:v>
                </c:pt>
                <c:pt idx="1206">
                  <c:v>21.675000000000001</c:v>
                </c:pt>
                <c:pt idx="1207">
                  <c:v>21.35</c:v>
                </c:pt>
                <c:pt idx="1208">
                  <c:v>21.425000000000001</c:v>
                </c:pt>
                <c:pt idx="1209">
                  <c:v>21.9</c:v>
                </c:pt>
                <c:pt idx="1210">
                  <c:v>21.8</c:v>
                </c:pt>
              </c:numCache>
            </c:numRef>
          </c:val>
          <c:smooth val="0"/>
          <c:extLst>
            <c:ext xmlns:c16="http://schemas.microsoft.com/office/drawing/2014/chart" uri="{C3380CC4-5D6E-409C-BE32-E72D297353CC}">
              <c16:uniqueId val="{00000000-9B1E-DB46-A888-CB536610F547}"/>
            </c:ext>
          </c:extLst>
        </c:ser>
        <c:dLbls>
          <c:showLegendKey val="0"/>
          <c:showVal val="0"/>
          <c:showCatName val="0"/>
          <c:showSerName val="0"/>
          <c:showPercent val="0"/>
          <c:showBubbleSize val="0"/>
        </c:dLbls>
        <c:smooth val="0"/>
        <c:axId val="251036879"/>
        <c:axId val="251037839"/>
      </c:lineChart>
      <c:dateAx>
        <c:axId val="251036879"/>
        <c:scaling>
          <c:orientation val="minMax"/>
        </c:scaling>
        <c:delete val="0"/>
        <c:axPos val="b"/>
        <c:numFmt formatCode="mmm\ yy" sourceLinked="0"/>
        <c:majorTickMark val="out"/>
        <c:minorTickMark val="none"/>
        <c:tickLblPos val="nextTo"/>
        <c:spPr>
          <a:noFill/>
          <a:ln w="9525" cap="flat" cmpd="sng" algn="ctr">
            <a:solidFill>
              <a:schemeClr val="tx2"/>
            </a:solidFill>
            <a:round/>
          </a:ln>
          <a:effectLst/>
        </c:spPr>
        <c:txPr>
          <a:bodyPr rot="-1560000" spcFirstLastPara="1" vertOverflow="ellipsis" wrap="square" anchor="ctr" anchorCtr="1"/>
          <a:lstStyle/>
          <a:p>
            <a:pPr>
              <a:defRPr sz="1400" b="0" i="0" u="none" strike="noStrike" kern="1200" baseline="0">
                <a:solidFill>
                  <a:schemeClr val="tx2">
                    <a:lumMod val="50000"/>
                  </a:schemeClr>
                </a:solidFill>
                <a:latin typeface="Arial" panose="020B0604020202020204" pitchFamily="34" charset="0"/>
                <a:ea typeface="+mn-ea"/>
                <a:cs typeface="Arial" panose="020B0604020202020204" pitchFamily="34" charset="0"/>
              </a:defRPr>
            </a:pPr>
            <a:endParaRPr lang="en-US"/>
          </a:p>
        </c:txPr>
        <c:crossAx val="251037839"/>
        <c:crosses val="autoZero"/>
        <c:auto val="1"/>
        <c:lblOffset val="100"/>
        <c:baseTimeUnit val="days"/>
        <c:majorUnit val="6"/>
        <c:majorTimeUnit val="months"/>
      </c:dateAx>
      <c:valAx>
        <c:axId val="25103783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lumMod val="50000"/>
                  </a:schemeClr>
                </a:solidFill>
                <a:latin typeface="Arial" panose="020B0604020202020204" pitchFamily="34" charset="0"/>
                <a:ea typeface="+mn-ea"/>
                <a:cs typeface="Arial" panose="020B0604020202020204" pitchFamily="34" charset="0"/>
              </a:defRPr>
            </a:pPr>
            <a:endParaRPr lang="en-US"/>
          </a:p>
        </c:txPr>
        <c:crossAx val="251036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2">
              <a:lumMod val="50000"/>
            </a:schemeClr>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r>
              <a:rPr lang="en-ZA"/>
              <a:t>Bidcorp revenue split (FY22)</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dPt>
            <c:idx val="0"/>
            <c:bubble3D val="0"/>
            <c:spPr>
              <a:solidFill>
                <a:schemeClr val="accent3"/>
              </a:solidFill>
              <a:ln w="19050">
                <a:solidFill>
                  <a:schemeClr val="lt1"/>
                </a:solidFill>
              </a:ln>
              <a:effectLst/>
            </c:spPr>
            <c:extLst>
              <c:ext xmlns:c16="http://schemas.microsoft.com/office/drawing/2014/chart" uri="{C3380CC4-5D6E-409C-BE32-E72D297353CC}">
                <c16:uniqueId val="{00000001-D5C0-504A-BBC6-99AC0FFDD76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5C0-504A-BBC6-99AC0FFDD76E}"/>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D5C0-504A-BBC6-99AC0FFDD76E}"/>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D5C0-504A-BBC6-99AC0FFDD76E}"/>
              </c:ext>
            </c:extLst>
          </c:dPt>
          <c:dLbls>
            <c:dLbl>
              <c:idx val="1"/>
              <c:layout>
                <c:manualLayout>
                  <c:x val="-7.6691572351113957E-2"/>
                  <c:y val="-9.933729705416249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5C0-504A-BBC6-99AC0FFDD76E}"/>
                </c:ext>
              </c:extLst>
            </c:dLbl>
            <c:dLbl>
              <c:idx val="2"/>
              <c:layout>
                <c:manualLayout>
                  <c:x val="0.13242595640800797"/>
                  <c:y val="-5.204827440112567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5C0-504A-BBC6-99AC0FFDD76E}"/>
                </c:ext>
              </c:extLst>
            </c:dLbl>
            <c:dLbl>
              <c:idx val="3"/>
              <c:layout>
                <c:manualLayout>
                  <c:x val="9.4339743137196619E-2"/>
                  <c:y val="9.1567263401941892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5C0-504A-BBC6-99AC0FFDD76E}"/>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'[BID_SYY workings 31.05.2023.xlsx]Bidcorp exposure to Europe+UK '!$A$5:$A$8</c:f>
              <c:strCache>
                <c:ptCount val="4"/>
                <c:pt idx="0">
                  <c:v>Australia</c:v>
                </c:pt>
                <c:pt idx="1">
                  <c:v>UK</c:v>
                </c:pt>
                <c:pt idx="2">
                  <c:v>Europe</c:v>
                </c:pt>
                <c:pt idx="3">
                  <c:v>Emerging Markets</c:v>
                </c:pt>
              </c:strCache>
            </c:strRef>
          </c:cat>
          <c:val>
            <c:numRef>
              <c:f>'[BID_SYY workings 31.05.2023.xlsx]Bidcorp exposure to Europe+UK '!$C$5:$C$8</c:f>
              <c:numCache>
                <c:formatCode>General</c:formatCode>
                <c:ptCount val="4"/>
                <c:pt idx="0">
                  <c:v>33343</c:v>
                </c:pt>
                <c:pt idx="1">
                  <c:v>37819</c:v>
                </c:pt>
                <c:pt idx="2">
                  <c:v>31581</c:v>
                </c:pt>
                <c:pt idx="3">
                  <c:v>25899</c:v>
                </c:pt>
              </c:numCache>
            </c:numRef>
          </c:val>
          <c:extLst>
            <c:ext xmlns:c16="http://schemas.microsoft.com/office/drawing/2014/chart" uri="{C3380CC4-5D6E-409C-BE32-E72D297353CC}">
              <c16:uniqueId val="{00000008-D5C0-504A-BBC6-99AC0FFDD76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Arial" panose="020B0604020202020204" pitchFamily="34" charset="0"/>
                <a:ea typeface="+mn-ea"/>
                <a:cs typeface="Arial" panose="020B0604020202020204" pitchFamily="34" charset="0"/>
              </a:defRPr>
            </a:pPr>
            <a:r>
              <a:rPr lang="en-ZA" sz="1800"/>
              <a:t>Bidcorp Europe Revenue Growth</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'BID Europe revenue growth'!$A$6:$C$6</c:f>
              <c:strCache>
                <c:ptCount val="3"/>
                <c:pt idx="0">
                  <c:v>% YoY</c:v>
                </c:pt>
              </c:strCache>
            </c:strRef>
          </c:tx>
          <c:spPr>
            <a:ln w="38100" cap="rnd">
              <a:solidFill>
                <a:schemeClr val="accent2"/>
              </a:solidFill>
              <a:round/>
            </a:ln>
            <a:effectLst/>
          </c:spPr>
          <c:marker>
            <c:symbol val="none"/>
          </c:marker>
          <c:cat>
            <c:strRef>
              <c:f>'BID Europe revenue growth'!$D$4:$N$4</c:f>
              <c:strCache>
                <c:ptCount val="11"/>
                <c:pt idx="0">
                  <c:v>1H18</c:v>
                </c:pt>
                <c:pt idx="1">
                  <c:v>2H18</c:v>
                </c:pt>
                <c:pt idx="2">
                  <c:v>1H19</c:v>
                </c:pt>
                <c:pt idx="3">
                  <c:v>2H19</c:v>
                </c:pt>
                <c:pt idx="4">
                  <c:v>1H20</c:v>
                </c:pt>
                <c:pt idx="5">
                  <c:v>2H20</c:v>
                </c:pt>
                <c:pt idx="6">
                  <c:v>1H21</c:v>
                </c:pt>
                <c:pt idx="7">
                  <c:v>2H21</c:v>
                </c:pt>
                <c:pt idx="8">
                  <c:v>1H22</c:v>
                </c:pt>
                <c:pt idx="9">
                  <c:v>2H22</c:v>
                </c:pt>
                <c:pt idx="10">
                  <c:v>1H23</c:v>
                </c:pt>
              </c:strCache>
            </c:strRef>
          </c:cat>
          <c:val>
            <c:numRef>
              <c:f>'BID Europe revenue growth'!$D$6:$N$6</c:f>
              <c:numCache>
                <c:formatCode>0%</c:formatCode>
                <c:ptCount val="11"/>
                <c:pt idx="0">
                  <c:v>0.127</c:v>
                </c:pt>
                <c:pt idx="1">
                  <c:v>0.20399999999999999</c:v>
                </c:pt>
                <c:pt idx="2">
                  <c:v>0.09</c:v>
                </c:pt>
                <c:pt idx="3">
                  <c:v>4.4999999999999998E-2</c:v>
                </c:pt>
                <c:pt idx="4">
                  <c:v>4.2999999999999997E-2</c:v>
                </c:pt>
                <c:pt idx="5">
                  <c:v>-0.3</c:v>
                </c:pt>
                <c:pt idx="6">
                  <c:v>-0.27100000000000002</c:v>
                </c:pt>
                <c:pt idx="7">
                  <c:v>-1.4E-2</c:v>
                </c:pt>
                <c:pt idx="8">
                  <c:v>0.318</c:v>
                </c:pt>
                <c:pt idx="9">
                  <c:v>0.66700000000000004</c:v>
                </c:pt>
                <c:pt idx="10">
                  <c:v>0.32200000000000001</c:v>
                </c:pt>
              </c:numCache>
            </c:numRef>
          </c:val>
          <c:smooth val="0"/>
          <c:extLst>
            <c:ext xmlns:c16="http://schemas.microsoft.com/office/drawing/2014/chart" uri="{C3380CC4-5D6E-409C-BE32-E72D297353CC}">
              <c16:uniqueId val="{00000000-0C59-C64D-AC58-0E23576608BA}"/>
            </c:ext>
          </c:extLst>
        </c:ser>
        <c:dLbls>
          <c:showLegendKey val="0"/>
          <c:showVal val="0"/>
          <c:showCatName val="0"/>
          <c:showSerName val="0"/>
          <c:showPercent val="0"/>
          <c:showBubbleSize val="0"/>
        </c:dLbls>
        <c:smooth val="0"/>
        <c:axId val="864421167"/>
        <c:axId val="864420687"/>
      </c:lineChart>
      <c:catAx>
        <c:axId val="86442116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64420687"/>
        <c:crosses val="autoZero"/>
        <c:auto val="1"/>
        <c:lblAlgn val="ctr"/>
        <c:lblOffset val="100"/>
        <c:noMultiLvlLbl val="0"/>
      </c:catAx>
      <c:valAx>
        <c:axId val="86442068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644211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'BID SYY pair Oct22'!$D$6</c:f>
              <c:strCache>
                <c:ptCount val="1"/>
                <c:pt idx="0">
                  <c:v>Bidcorp</c:v>
                </c:pt>
              </c:strCache>
            </c:strRef>
          </c:tx>
          <c:spPr>
            <a:ln w="38100" cap="rnd">
              <a:solidFill>
                <a:schemeClr val="tx2"/>
              </a:solidFill>
              <a:round/>
            </a:ln>
            <a:effectLst/>
          </c:spPr>
          <c:marker>
            <c:symbol val="none"/>
          </c:marker>
          <c:cat>
            <c:numRef>
              <c:f>'BID SYY pair Oct22'!$A$7:$A$176</c:f>
              <c:numCache>
                <c:formatCode>m/d/yyyy</c:formatCode>
                <c:ptCount val="170"/>
                <c:pt idx="0">
                  <c:v>45077</c:v>
                </c:pt>
                <c:pt idx="1">
                  <c:v>45076</c:v>
                </c:pt>
                <c:pt idx="2">
                  <c:v>45075</c:v>
                </c:pt>
                <c:pt idx="3">
                  <c:v>45072</c:v>
                </c:pt>
                <c:pt idx="4">
                  <c:v>45071</c:v>
                </c:pt>
                <c:pt idx="5">
                  <c:v>45070</c:v>
                </c:pt>
                <c:pt idx="6">
                  <c:v>45069</c:v>
                </c:pt>
                <c:pt idx="7">
                  <c:v>45068</c:v>
                </c:pt>
                <c:pt idx="8">
                  <c:v>45065</c:v>
                </c:pt>
                <c:pt idx="9">
                  <c:v>45064</c:v>
                </c:pt>
                <c:pt idx="10">
                  <c:v>45063</c:v>
                </c:pt>
                <c:pt idx="11">
                  <c:v>45062</c:v>
                </c:pt>
                <c:pt idx="12">
                  <c:v>45061</c:v>
                </c:pt>
                <c:pt idx="13">
                  <c:v>45058</c:v>
                </c:pt>
                <c:pt idx="14">
                  <c:v>45057</c:v>
                </c:pt>
                <c:pt idx="15">
                  <c:v>45056</c:v>
                </c:pt>
                <c:pt idx="16">
                  <c:v>45055</c:v>
                </c:pt>
                <c:pt idx="17">
                  <c:v>45054</c:v>
                </c:pt>
                <c:pt idx="18">
                  <c:v>45051</c:v>
                </c:pt>
                <c:pt idx="19">
                  <c:v>45050</c:v>
                </c:pt>
                <c:pt idx="20">
                  <c:v>45049</c:v>
                </c:pt>
                <c:pt idx="21">
                  <c:v>45048</c:v>
                </c:pt>
                <c:pt idx="22">
                  <c:v>45047</c:v>
                </c:pt>
                <c:pt idx="23">
                  <c:v>45044</c:v>
                </c:pt>
                <c:pt idx="24">
                  <c:v>45043</c:v>
                </c:pt>
                <c:pt idx="25">
                  <c:v>45042</c:v>
                </c:pt>
                <c:pt idx="26">
                  <c:v>45041</c:v>
                </c:pt>
                <c:pt idx="27">
                  <c:v>45040</c:v>
                </c:pt>
                <c:pt idx="28">
                  <c:v>45037</c:v>
                </c:pt>
                <c:pt idx="29">
                  <c:v>45036</c:v>
                </c:pt>
                <c:pt idx="30">
                  <c:v>45035</c:v>
                </c:pt>
                <c:pt idx="31">
                  <c:v>45034</c:v>
                </c:pt>
                <c:pt idx="32">
                  <c:v>45033</c:v>
                </c:pt>
                <c:pt idx="33">
                  <c:v>45030</c:v>
                </c:pt>
                <c:pt idx="34">
                  <c:v>45029</c:v>
                </c:pt>
                <c:pt idx="35">
                  <c:v>45028</c:v>
                </c:pt>
                <c:pt idx="36">
                  <c:v>45027</c:v>
                </c:pt>
                <c:pt idx="37">
                  <c:v>45026</c:v>
                </c:pt>
                <c:pt idx="38">
                  <c:v>45022</c:v>
                </c:pt>
                <c:pt idx="39">
                  <c:v>45021</c:v>
                </c:pt>
                <c:pt idx="40">
                  <c:v>45020</c:v>
                </c:pt>
                <c:pt idx="41">
                  <c:v>45019</c:v>
                </c:pt>
                <c:pt idx="42">
                  <c:v>45016</c:v>
                </c:pt>
                <c:pt idx="43">
                  <c:v>45015</c:v>
                </c:pt>
                <c:pt idx="44">
                  <c:v>45014</c:v>
                </c:pt>
                <c:pt idx="45">
                  <c:v>45013</c:v>
                </c:pt>
                <c:pt idx="46">
                  <c:v>45012</c:v>
                </c:pt>
                <c:pt idx="47">
                  <c:v>45009</c:v>
                </c:pt>
                <c:pt idx="48">
                  <c:v>45008</c:v>
                </c:pt>
                <c:pt idx="49">
                  <c:v>45007</c:v>
                </c:pt>
                <c:pt idx="50">
                  <c:v>45006</c:v>
                </c:pt>
                <c:pt idx="51">
                  <c:v>45005</c:v>
                </c:pt>
                <c:pt idx="52">
                  <c:v>45002</c:v>
                </c:pt>
                <c:pt idx="53">
                  <c:v>45001</c:v>
                </c:pt>
                <c:pt idx="54">
                  <c:v>45000</c:v>
                </c:pt>
                <c:pt idx="55">
                  <c:v>44999</c:v>
                </c:pt>
                <c:pt idx="56">
                  <c:v>44998</c:v>
                </c:pt>
                <c:pt idx="57">
                  <c:v>44995</c:v>
                </c:pt>
                <c:pt idx="58">
                  <c:v>44994</c:v>
                </c:pt>
                <c:pt idx="59">
                  <c:v>44993</c:v>
                </c:pt>
                <c:pt idx="60">
                  <c:v>44992</c:v>
                </c:pt>
                <c:pt idx="61">
                  <c:v>44991</c:v>
                </c:pt>
                <c:pt idx="62">
                  <c:v>44988</c:v>
                </c:pt>
                <c:pt idx="63">
                  <c:v>44987</c:v>
                </c:pt>
                <c:pt idx="64">
                  <c:v>44986</c:v>
                </c:pt>
                <c:pt idx="65">
                  <c:v>44985</c:v>
                </c:pt>
                <c:pt idx="66">
                  <c:v>44984</c:v>
                </c:pt>
                <c:pt idx="67">
                  <c:v>44981</c:v>
                </c:pt>
                <c:pt idx="68">
                  <c:v>44980</c:v>
                </c:pt>
                <c:pt idx="69">
                  <c:v>44979</c:v>
                </c:pt>
                <c:pt idx="70">
                  <c:v>44978</c:v>
                </c:pt>
                <c:pt idx="71">
                  <c:v>44977</c:v>
                </c:pt>
                <c:pt idx="72">
                  <c:v>44974</c:v>
                </c:pt>
                <c:pt idx="73">
                  <c:v>44973</c:v>
                </c:pt>
                <c:pt idx="74">
                  <c:v>44972</c:v>
                </c:pt>
                <c:pt idx="75">
                  <c:v>44971</c:v>
                </c:pt>
                <c:pt idx="76">
                  <c:v>44970</c:v>
                </c:pt>
                <c:pt idx="77">
                  <c:v>44967</c:v>
                </c:pt>
                <c:pt idx="78">
                  <c:v>44966</c:v>
                </c:pt>
                <c:pt idx="79">
                  <c:v>44965</c:v>
                </c:pt>
                <c:pt idx="80">
                  <c:v>44964</c:v>
                </c:pt>
                <c:pt idx="81">
                  <c:v>44963</c:v>
                </c:pt>
                <c:pt idx="82">
                  <c:v>44960</c:v>
                </c:pt>
                <c:pt idx="83">
                  <c:v>44959</c:v>
                </c:pt>
                <c:pt idx="84">
                  <c:v>44958</c:v>
                </c:pt>
                <c:pt idx="85">
                  <c:v>44957</c:v>
                </c:pt>
                <c:pt idx="86">
                  <c:v>44956</c:v>
                </c:pt>
                <c:pt idx="87">
                  <c:v>44953</c:v>
                </c:pt>
                <c:pt idx="88">
                  <c:v>44952</c:v>
                </c:pt>
                <c:pt idx="89">
                  <c:v>44951</c:v>
                </c:pt>
                <c:pt idx="90">
                  <c:v>44950</c:v>
                </c:pt>
                <c:pt idx="91">
                  <c:v>44949</c:v>
                </c:pt>
                <c:pt idx="92">
                  <c:v>44946</c:v>
                </c:pt>
                <c:pt idx="93">
                  <c:v>44945</c:v>
                </c:pt>
                <c:pt idx="94">
                  <c:v>44944</c:v>
                </c:pt>
                <c:pt idx="95">
                  <c:v>44943</c:v>
                </c:pt>
                <c:pt idx="96">
                  <c:v>44942</c:v>
                </c:pt>
                <c:pt idx="97">
                  <c:v>44939</c:v>
                </c:pt>
                <c:pt idx="98">
                  <c:v>44938</c:v>
                </c:pt>
                <c:pt idx="99">
                  <c:v>44937</c:v>
                </c:pt>
                <c:pt idx="100">
                  <c:v>44936</c:v>
                </c:pt>
                <c:pt idx="101">
                  <c:v>44935</c:v>
                </c:pt>
                <c:pt idx="102">
                  <c:v>44932</c:v>
                </c:pt>
                <c:pt idx="103">
                  <c:v>44931</c:v>
                </c:pt>
                <c:pt idx="104">
                  <c:v>44930</c:v>
                </c:pt>
                <c:pt idx="105">
                  <c:v>44929</c:v>
                </c:pt>
                <c:pt idx="106">
                  <c:v>44925</c:v>
                </c:pt>
                <c:pt idx="107">
                  <c:v>44924</c:v>
                </c:pt>
                <c:pt idx="108">
                  <c:v>44923</c:v>
                </c:pt>
                <c:pt idx="109">
                  <c:v>44922</c:v>
                </c:pt>
                <c:pt idx="110">
                  <c:v>44918</c:v>
                </c:pt>
                <c:pt idx="111">
                  <c:v>44917</c:v>
                </c:pt>
                <c:pt idx="112">
                  <c:v>44916</c:v>
                </c:pt>
                <c:pt idx="113">
                  <c:v>44915</c:v>
                </c:pt>
                <c:pt idx="114">
                  <c:v>44914</c:v>
                </c:pt>
                <c:pt idx="115">
                  <c:v>44911</c:v>
                </c:pt>
                <c:pt idx="116">
                  <c:v>44910</c:v>
                </c:pt>
                <c:pt idx="117">
                  <c:v>44909</c:v>
                </c:pt>
                <c:pt idx="118">
                  <c:v>44908</c:v>
                </c:pt>
                <c:pt idx="119">
                  <c:v>44907</c:v>
                </c:pt>
                <c:pt idx="120">
                  <c:v>44904</c:v>
                </c:pt>
                <c:pt idx="121">
                  <c:v>44903</c:v>
                </c:pt>
                <c:pt idx="122">
                  <c:v>44902</c:v>
                </c:pt>
                <c:pt idx="123">
                  <c:v>44901</c:v>
                </c:pt>
                <c:pt idx="124">
                  <c:v>44900</c:v>
                </c:pt>
                <c:pt idx="125">
                  <c:v>44897</c:v>
                </c:pt>
                <c:pt idx="126">
                  <c:v>44896</c:v>
                </c:pt>
                <c:pt idx="127">
                  <c:v>44895</c:v>
                </c:pt>
                <c:pt idx="128">
                  <c:v>44894</c:v>
                </c:pt>
                <c:pt idx="129">
                  <c:v>44893</c:v>
                </c:pt>
                <c:pt idx="130">
                  <c:v>44890</c:v>
                </c:pt>
                <c:pt idx="131">
                  <c:v>44889</c:v>
                </c:pt>
                <c:pt idx="132">
                  <c:v>44888</c:v>
                </c:pt>
                <c:pt idx="133">
                  <c:v>44887</c:v>
                </c:pt>
                <c:pt idx="134">
                  <c:v>44886</c:v>
                </c:pt>
                <c:pt idx="135">
                  <c:v>44883</c:v>
                </c:pt>
                <c:pt idx="136">
                  <c:v>44882</c:v>
                </c:pt>
                <c:pt idx="137">
                  <c:v>44881</c:v>
                </c:pt>
                <c:pt idx="138">
                  <c:v>44880</c:v>
                </c:pt>
                <c:pt idx="139">
                  <c:v>44879</c:v>
                </c:pt>
                <c:pt idx="140">
                  <c:v>44876</c:v>
                </c:pt>
                <c:pt idx="141">
                  <c:v>44875</c:v>
                </c:pt>
                <c:pt idx="142">
                  <c:v>44874</c:v>
                </c:pt>
                <c:pt idx="143">
                  <c:v>44873</c:v>
                </c:pt>
                <c:pt idx="144">
                  <c:v>44872</c:v>
                </c:pt>
                <c:pt idx="145">
                  <c:v>44869</c:v>
                </c:pt>
                <c:pt idx="146">
                  <c:v>44868</c:v>
                </c:pt>
                <c:pt idx="147">
                  <c:v>44867</c:v>
                </c:pt>
                <c:pt idx="148">
                  <c:v>44866</c:v>
                </c:pt>
                <c:pt idx="149">
                  <c:v>44865</c:v>
                </c:pt>
                <c:pt idx="150">
                  <c:v>44862</c:v>
                </c:pt>
                <c:pt idx="151">
                  <c:v>44861</c:v>
                </c:pt>
                <c:pt idx="152">
                  <c:v>44860</c:v>
                </c:pt>
                <c:pt idx="153">
                  <c:v>44859</c:v>
                </c:pt>
                <c:pt idx="154">
                  <c:v>44858</c:v>
                </c:pt>
                <c:pt idx="155">
                  <c:v>44855</c:v>
                </c:pt>
                <c:pt idx="156">
                  <c:v>44854</c:v>
                </c:pt>
                <c:pt idx="157">
                  <c:v>44853</c:v>
                </c:pt>
                <c:pt idx="158">
                  <c:v>44852</c:v>
                </c:pt>
                <c:pt idx="159">
                  <c:v>44851</c:v>
                </c:pt>
                <c:pt idx="160">
                  <c:v>44848</c:v>
                </c:pt>
                <c:pt idx="161">
                  <c:v>44847</c:v>
                </c:pt>
                <c:pt idx="162">
                  <c:v>44846</c:v>
                </c:pt>
                <c:pt idx="163">
                  <c:v>44845</c:v>
                </c:pt>
                <c:pt idx="164">
                  <c:v>44844</c:v>
                </c:pt>
                <c:pt idx="165">
                  <c:v>44841</c:v>
                </c:pt>
                <c:pt idx="166">
                  <c:v>44840</c:v>
                </c:pt>
                <c:pt idx="167">
                  <c:v>44839</c:v>
                </c:pt>
                <c:pt idx="168">
                  <c:v>44838</c:v>
                </c:pt>
                <c:pt idx="169">
                  <c:v>44837</c:v>
                </c:pt>
              </c:numCache>
            </c:numRef>
          </c:cat>
          <c:val>
            <c:numRef>
              <c:f>'BID SYY pair Oct22'!$D$7:$D$176</c:f>
              <c:numCache>
                <c:formatCode>General</c:formatCode>
                <c:ptCount val="170"/>
                <c:pt idx="0">
                  <c:v>135.41225279392179</c:v>
                </c:pt>
                <c:pt idx="1">
                  <c:v>134.79188397522867</c:v>
                </c:pt>
                <c:pt idx="2">
                  <c:v>136.03236673635416</c:v>
                </c:pt>
                <c:pt idx="3">
                  <c:v>134.39899221926504</c:v>
                </c:pt>
                <c:pt idx="4">
                  <c:v>134.52649406871089</c:v>
                </c:pt>
                <c:pt idx="5">
                  <c:v>135.44041662073593</c:v>
                </c:pt>
                <c:pt idx="6">
                  <c:v>132.47059843034464</c:v>
                </c:pt>
                <c:pt idx="7">
                  <c:v>133.23726622271479</c:v>
                </c:pt>
                <c:pt idx="8">
                  <c:v>132.5836997710575</c:v>
                </c:pt>
                <c:pt idx="9">
                  <c:v>132.52488707388682</c:v>
                </c:pt>
                <c:pt idx="10">
                  <c:v>133.50150918605914</c:v>
                </c:pt>
                <c:pt idx="11">
                  <c:v>136.49292813954997</c:v>
                </c:pt>
                <c:pt idx="12">
                  <c:v>136.97107600473825</c:v>
                </c:pt>
                <c:pt idx="13">
                  <c:v>134.87166024484696</c:v>
                </c:pt>
                <c:pt idx="14">
                  <c:v>131.51806212481426</c:v>
                </c:pt>
                <c:pt idx="15">
                  <c:v>136.03262161261495</c:v>
                </c:pt>
                <c:pt idx="16">
                  <c:v>136.5862765700538</c:v>
                </c:pt>
                <c:pt idx="17">
                  <c:v>136.39862392306824</c:v>
                </c:pt>
                <c:pt idx="18">
                  <c:v>135.04497610216467</c:v>
                </c:pt>
                <c:pt idx="19">
                  <c:v>138.55685238013015</c:v>
                </c:pt>
                <c:pt idx="20">
                  <c:v>143.01157966571711</c:v>
                </c:pt>
                <c:pt idx="21">
                  <c:v>141.73241943202109</c:v>
                </c:pt>
                <c:pt idx="22">
                  <c:v>141.73241943202109</c:v>
                </c:pt>
                <c:pt idx="23">
                  <c:v>145.03300328981544</c:v>
                </c:pt>
                <c:pt idx="24">
                  <c:v>145.03300328981544</c:v>
                </c:pt>
                <c:pt idx="25">
                  <c:v>143.24383565833591</c:v>
                </c:pt>
                <c:pt idx="26">
                  <c:v>144.36318847653456</c:v>
                </c:pt>
                <c:pt idx="27">
                  <c:v>144.31673727801083</c:v>
                </c:pt>
                <c:pt idx="28">
                  <c:v>144.33719109793694</c:v>
                </c:pt>
                <c:pt idx="29">
                  <c:v>144.52312333016235</c:v>
                </c:pt>
                <c:pt idx="30">
                  <c:v>142.29665175428156</c:v>
                </c:pt>
                <c:pt idx="31">
                  <c:v>143.38497338773254</c:v>
                </c:pt>
                <c:pt idx="32">
                  <c:v>140.95906113780597</c:v>
                </c:pt>
                <c:pt idx="33">
                  <c:v>142.35285196977941</c:v>
                </c:pt>
                <c:pt idx="34">
                  <c:v>141.3868709414939</c:v>
                </c:pt>
                <c:pt idx="35">
                  <c:v>138.30611785860623</c:v>
                </c:pt>
                <c:pt idx="36">
                  <c:v>139.20442923965962</c:v>
                </c:pt>
                <c:pt idx="37">
                  <c:v>139.20442923965962</c:v>
                </c:pt>
                <c:pt idx="38">
                  <c:v>141.59051707384222</c:v>
                </c:pt>
                <c:pt idx="39">
                  <c:v>141.4799007766718</c:v>
                </c:pt>
                <c:pt idx="40">
                  <c:v>144.41116893262293</c:v>
                </c:pt>
                <c:pt idx="41">
                  <c:v>142.99112584579103</c:v>
                </c:pt>
                <c:pt idx="42">
                  <c:v>143.18368486079623</c:v>
                </c:pt>
                <c:pt idx="43">
                  <c:v>142.1597194831875</c:v>
                </c:pt>
                <c:pt idx="44">
                  <c:v>141.09956167655065</c:v>
                </c:pt>
                <c:pt idx="45">
                  <c:v>141.02571127999502</c:v>
                </c:pt>
                <c:pt idx="46">
                  <c:v>138.40424521899931</c:v>
                </c:pt>
                <c:pt idx="47">
                  <c:v>136.88104096562427</c:v>
                </c:pt>
                <c:pt idx="48">
                  <c:v>137.1815400770619</c:v>
                </c:pt>
                <c:pt idx="49">
                  <c:v>133.85413049282243</c:v>
                </c:pt>
                <c:pt idx="50">
                  <c:v>133.85413049282243</c:v>
                </c:pt>
                <c:pt idx="51">
                  <c:v>132.66889216121695</c:v>
                </c:pt>
                <c:pt idx="52">
                  <c:v>133.13404133710642</c:v>
                </c:pt>
                <c:pt idx="53">
                  <c:v>134.05701199638847</c:v>
                </c:pt>
                <c:pt idx="54">
                  <c:v>132.8676319255456</c:v>
                </c:pt>
                <c:pt idx="55">
                  <c:v>138.02409727607372</c:v>
                </c:pt>
                <c:pt idx="56">
                  <c:v>138.62324764605847</c:v>
                </c:pt>
                <c:pt idx="57">
                  <c:v>141.15977619315547</c:v>
                </c:pt>
                <c:pt idx="58">
                  <c:v>138.14688391469554</c:v>
                </c:pt>
                <c:pt idx="59">
                  <c:v>139.89234026745447</c:v>
                </c:pt>
                <c:pt idx="60">
                  <c:v>140.19443235552185</c:v>
                </c:pt>
                <c:pt idx="61">
                  <c:v>143.18846379068549</c:v>
                </c:pt>
                <c:pt idx="62">
                  <c:v>140.64123044063652</c:v>
                </c:pt>
                <c:pt idx="63">
                  <c:v>139.63211160521712</c:v>
                </c:pt>
                <c:pt idx="64">
                  <c:v>141.89866247310266</c:v>
                </c:pt>
                <c:pt idx="65">
                  <c:v>139.78752240521635</c:v>
                </c:pt>
                <c:pt idx="66">
                  <c:v>137.03237374545131</c:v>
                </c:pt>
                <c:pt idx="67">
                  <c:v>133.58109429848182</c:v>
                </c:pt>
                <c:pt idx="68">
                  <c:v>138.43801632355019</c:v>
                </c:pt>
                <c:pt idx="69">
                  <c:v>133.4421230173017</c:v>
                </c:pt>
                <c:pt idx="70">
                  <c:v>130.64351795507685</c:v>
                </c:pt>
                <c:pt idx="71">
                  <c:v>132.4047129169378</c:v>
                </c:pt>
                <c:pt idx="72">
                  <c:v>132.72235245691164</c:v>
                </c:pt>
                <c:pt idx="73">
                  <c:v>134.34444869946208</c:v>
                </c:pt>
                <c:pt idx="74">
                  <c:v>135.7074632229486</c:v>
                </c:pt>
                <c:pt idx="75">
                  <c:v>137.14999913979267</c:v>
                </c:pt>
                <c:pt idx="76">
                  <c:v>138.80064152354836</c:v>
                </c:pt>
                <c:pt idx="77">
                  <c:v>135.36707597670178</c:v>
                </c:pt>
                <c:pt idx="78">
                  <c:v>136.48649251396566</c:v>
                </c:pt>
                <c:pt idx="79">
                  <c:v>138.27438576414136</c:v>
                </c:pt>
                <c:pt idx="80">
                  <c:v>140.664169304105</c:v>
                </c:pt>
                <c:pt idx="81">
                  <c:v>139.6242104411335</c:v>
                </c:pt>
                <c:pt idx="82">
                  <c:v>142.11696399044473</c:v>
                </c:pt>
                <c:pt idx="83">
                  <c:v>144.64068500543846</c:v>
                </c:pt>
                <c:pt idx="84">
                  <c:v>141.59790848540422</c:v>
                </c:pt>
                <c:pt idx="85">
                  <c:v>131.04074260747339</c:v>
                </c:pt>
                <c:pt idx="86">
                  <c:v>133.26587608298519</c:v>
                </c:pt>
                <c:pt idx="87">
                  <c:v>136.38180208985793</c:v>
                </c:pt>
                <c:pt idx="88">
                  <c:v>136.17796480031404</c:v>
                </c:pt>
                <c:pt idx="89">
                  <c:v>132.97812078458563</c:v>
                </c:pt>
                <c:pt idx="90">
                  <c:v>134.01062451692985</c:v>
                </c:pt>
                <c:pt idx="91">
                  <c:v>133.03113504682398</c:v>
                </c:pt>
                <c:pt idx="92">
                  <c:v>131.43962395556488</c:v>
                </c:pt>
                <c:pt idx="93">
                  <c:v>130.55991854154709</c:v>
                </c:pt>
                <c:pt idx="94">
                  <c:v>132.15257657597959</c:v>
                </c:pt>
                <c:pt idx="95">
                  <c:v>130.43853372235949</c:v>
                </c:pt>
                <c:pt idx="96">
                  <c:v>134.52222489134309</c:v>
                </c:pt>
                <c:pt idx="97">
                  <c:v>135.46928135726708</c:v>
                </c:pt>
                <c:pt idx="98">
                  <c:v>134.203502127261</c:v>
                </c:pt>
                <c:pt idx="99">
                  <c:v>130.19213209726843</c:v>
                </c:pt>
                <c:pt idx="100">
                  <c:v>131.23839914769377</c:v>
                </c:pt>
                <c:pt idx="101">
                  <c:v>131.21405846479107</c:v>
                </c:pt>
                <c:pt idx="102">
                  <c:v>126.27283611647589</c:v>
                </c:pt>
                <c:pt idx="103">
                  <c:v>124.79385289434296</c:v>
                </c:pt>
                <c:pt idx="104">
                  <c:v>126.5848046596478</c:v>
                </c:pt>
                <c:pt idx="105">
                  <c:v>125.19662110541107</c:v>
                </c:pt>
                <c:pt idx="106">
                  <c:v>123.35074350591216</c:v>
                </c:pt>
                <c:pt idx="107">
                  <c:v>125.59715914919755</c:v>
                </c:pt>
                <c:pt idx="108">
                  <c:v>125.22612303259423</c:v>
                </c:pt>
                <c:pt idx="109">
                  <c:v>125.22612303259423</c:v>
                </c:pt>
                <c:pt idx="110">
                  <c:v>126.99744932582044</c:v>
                </c:pt>
                <c:pt idx="111">
                  <c:v>125.19126870393508</c:v>
                </c:pt>
                <c:pt idx="112">
                  <c:v>125.28990581684972</c:v>
                </c:pt>
                <c:pt idx="113">
                  <c:v>123.98391985670855</c:v>
                </c:pt>
                <c:pt idx="114">
                  <c:v>125.46506952705798</c:v>
                </c:pt>
                <c:pt idx="115">
                  <c:v>125.46506952705798</c:v>
                </c:pt>
                <c:pt idx="116">
                  <c:v>121.35238618341279</c:v>
                </c:pt>
                <c:pt idx="117">
                  <c:v>126.00668158117585</c:v>
                </c:pt>
                <c:pt idx="118">
                  <c:v>127.12501489433149</c:v>
                </c:pt>
                <c:pt idx="119">
                  <c:v>124.72134059815636</c:v>
                </c:pt>
                <c:pt idx="120">
                  <c:v>125.74881052435056</c:v>
                </c:pt>
                <c:pt idx="121">
                  <c:v>124.26402886728529</c:v>
                </c:pt>
                <c:pt idx="122">
                  <c:v>124.36852813419745</c:v>
                </c:pt>
                <c:pt idx="123">
                  <c:v>124.06567141734774</c:v>
                </c:pt>
                <c:pt idx="124">
                  <c:v>122.46772470050445</c:v>
                </c:pt>
                <c:pt idx="125">
                  <c:v>122.72954633937155</c:v>
                </c:pt>
                <c:pt idx="126">
                  <c:v>121.00288711084374</c:v>
                </c:pt>
                <c:pt idx="127">
                  <c:v>125.25970297994949</c:v>
                </c:pt>
                <c:pt idx="128">
                  <c:v>122.98493235265443</c:v>
                </c:pt>
                <c:pt idx="129">
                  <c:v>125.33419056715699</c:v>
                </c:pt>
                <c:pt idx="130">
                  <c:v>127.13642060700052</c:v>
                </c:pt>
                <c:pt idx="131">
                  <c:v>125.38726854846055</c:v>
                </c:pt>
                <c:pt idx="132">
                  <c:v>125.58288607859488</c:v>
                </c:pt>
                <c:pt idx="133">
                  <c:v>118.13578405353928</c:v>
                </c:pt>
                <c:pt idx="134">
                  <c:v>113.8127003566356</c:v>
                </c:pt>
                <c:pt idx="135">
                  <c:v>113.52564596795312</c:v>
                </c:pt>
                <c:pt idx="136">
                  <c:v>108.83095268285935</c:v>
                </c:pt>
                <c:pt idx="137">
                  <c:v>107.03273694412282</c:v>
                </c:pt>
                <c:pt idx="138">
                  <c:v>107.18789286786131</c:v>
                </c:pt>
                <c:pt idx="139">
                  <c:v>108.53351208655087</c:v>
                </c:pt>
                <c:pt idx="140">
                  <c:v>109.54836563783738</c:v>
                </c:pt>
                <c:pt idx="141">
                  <c:v>110.36263157190471</c:v>
                </c:pt>
                <c:pt idx="142">
                  <c:v>107.30386156650772</c:v>
                </c:pt>
                <c:pt idx="143">
                  <c:v>107.79832151238475</c:v>
                </c:pt>
                <c:pt idx="144">
                  <c:v>107.87389232370049</c:v>
                </c:pt>
                <c:pt idx="145">
                  <c:v>105.57102158865648</c:v>
                </c:pt>
                <c:pt idx="146">
                  <c:v>100.08856950061457</c:v>
                </c:pt>
                <c:pt idx="147">
                  <c:v>102.81988722999843</c:v>
                </c:pt>
                <c:pt idx="148">
                  <c:v>105.27186057758783</c:v>
                </c:pt>
                <c:pt idx="149">
                  <c:v>102.53780292840079</c:v>
                </c:pt>
                <c:pt idx="150">
                  <c:v>104.49639955422143</c:v>
                </c:pt>
                <c:pt idx="151">
                  <c:v>105.70897336479355</c:v>
                </c:pt>
                <c:pt idx="152">
                  <c:v>105.63531412543352</c:v>
                </c:pt>
                <c:pt idx="153">
                  <c:v>103.23775685951668</c:v>
                </c:pt>
                <c:pt idx="154">
                  <c:v>99.507069311687545</c:v>
                </c:pt>
                <c:pt idx="155">
                  <c:v>100.51102690282653</c:v>
                </c:pt>
                <c:pt idx="156">
                  <c:v>100.13546673259467</c:v>
                </c:pt>
                <c:pt idx="157">
                  <c:v>99.428503704307872</c:v>
                </c:pt>
                <c:pt idx="158">
                  <c:v>100.05135756654343</c:v>
                </c:pt>
                <c:pt idx="159">
                  <c:v>101.0942475065137</c:v>
                </c:pt>
                <c:pt idx="160">
                  <c:v>97.929767571965925</c:v>
                </c:pt>
                <c:pt idx="161">
                  <c:v>99.154766600250184</c:v>
                </c:pt>
                <c:pt idx="162">
                  <c:v>99.059315440595057</c:v>
                </c:pt>
                <c:pt idx="163">
                  <c:v>100.84931141992205</c:v>
                </c:pt>
                <c:pt idx="164">
                  <c:v>100.21492440688702</c:v>
                </c:pt>
                <c:pt idx="165">
                  <c:v>100.83822430257891</c:v>
                </c:pt>
                <c:pt idx="166">
                  <c:v>101.63439402213218</c:v>
                </c:pt>
                <c:pt idx="167">
                  <c:v>101.5616268496848</c:v>
                </c:pt>
                <c:pt idx="168">
                  <c:v>103.17461126591303</c:v>
                </c:pt>
                <c:pt idx="169">
                  <c:v>100</c:v>
                </c:pt>
              </c:numCache>
            </c:numRef>
          </c:val>
          <c:smooth val="0"/>
          <c:extLst>
            <c:ext xmlns:c16="http://schemas.microsoft.com/office/drawing/2014/chart" uri="{C3380CC4-5D6E-409C-BE32-E72D297353CC}">
              <c16:uniqueId val="{00000000-EC41-BD4E-958C-1DC56511D0FF}"/>
            </c:ext>
          </c:extLst>
        </c:ser>
        <c:ser>
          <c:idx val="1"/>
          <c:order val="1"/>
          <c:tx>
            <c:strRef>
              <c:f>'BID SYY pair Oct22'!$G$6</c:f>
              <c:strCache>
                <c:ptCount val="1"/>
                <c:pt idx="0">
                  <c:v>Sysco</c:v>
                </c:pt>
              </c:strCache>
            </c:strRef>
          </c:tx>
          <c:spPr>
            <a:ln w="38100" cap="rnd">
              <a:solidFill>
                <a:schemeClr val="accent2"/>
              </a:solidFill>
              <a:round/>
            </a:ln>
            <a:effectLst/>
          </c:spPr>
          <c:marker>
            <c:symbol val="none"/>
          </c:marker>
          <c:cat>
            <c:numRef>
              <c:f>'BID SYY pair Oct22'!$A$7:$A$176</c:f>
              <c:numCache>
                <c:formatCode>m/d/yyyy</c:formatCode>
                <c:ptCount val="170"/>
                <c:pt idx="0">
                  <c:v>45077</c:v>
                </c:pt>
                <c:pt idx="1">
                  <c:v>45076</c:v>
                </c:pt>
                <c:pt idx="2">
                  <c:v>45075</c:v>
                </c:pt>
                <c:pt idx="3">
                  <c:v>45072</c:v>
                </c:pt>
                <c:pt idx="4">
                  <c:v>45071</c:v>
                </c:pt>
                <c:pt idx="5">
                  <c:v>45070</c:v>
                </c:pt>
                <c:pt idx="6">
                  <c:v>45069</c:v>
                </c:pt>
                <c:pt idx="7">
                  <c:v>45068</c:v>
                </c:pt>
                <c:pt idx="8">
                  <c:v>45065</c:v>
                </c:pt>
                <c:pt idx="9">
                  <c:v>45064</c:v>
                </c:pt>
                <c:pt idx="10">
                  <c:v>45063</c:v>
                </c:pt>
                <c:pt idx="11">
                  <c:v>45062</c:v>
                </c:pt>
                <c:pt idx="12">
                  <c:v>45061</c:v>
                </c:pt>
                <c:pt idx="13">
                  <c:v>45058</c:v>
                </c:pt>
                <c:pt idx="14">
                  <c:v>45057</c:v>
                </c:pt>
                <c:pt idx="15">
                  <c:v>45056</c:v>
                </c:pt>
                <c:pt idx="16">
                  <c:v>45055</c:v>
                </c:pt>
                <c:pt idx="17">
                  <c:v>45054</c:v>
                </c:pt>
                <c:pt idx="18">
                  <c:v>45051</c:v>
                </c:pt>
                <c:pt idx="19">
                  <c:v>45050</c:v>
                </c:pt>
                <c:pt idx="20">
                  <c:v>45049</c:v>
                </c:pt>
                <c:pt idx="21">
                  <c:v>45048</c:v>
                </c:pt>
                <c:pt idx="22">
                  <c:v>45047</c:v>
                </c:pt>
                <c:pt idx="23">
                  <c:v>45044</c:v>
                </c:pt>
                <c:pt idx="24">
                  <c:v>45043</c:v>
                </c:pt>
                <c:pt idx="25">
                  <c:v>45042</c:v>
                </c:pt>
                <c:pt idx="26">
                  <c:v>45041</c:v>
                </c:pt>
                <c:pt idx="27">
                  <c:v>45040</c:v>
                </c:pt>
                <c:pt idx="28">
                  <c:v>45037</c:v>
                </c:pt>
                <c:pt idx="29">
                  <c:v>45036</c:v>
                </c:pt>
                <c:pt idx="30">
                  <c:v>45035</c:v>
                </c:pt>
                <c:pt idx="31">
                  <c:v>45034</c:v>
                </c:pt>
                <c:pt idx="32">
                  <c:v>45033</c:v>
                </c:pt>
                <c:pt idx="33">
                  <c:v>45030</c:v>
                </c:pt>
                <c:pt idx="34">
                  <c:v>45029</c:v>
                </c:pt>
                <c:pt idx="35">
                  <c:v>45028</c:v>
                </c:pt>
                <c:pt idx="36">
                  <c:v>45027</c:v>
                </c:pt>
                <c:pt idx="37">
                  <c:v>45026</c:v>
                </c:pt>
                <c:pt idx="38">
                  <c:v>45022</c:v>
                </c:pt>
                <c:pt idx="39">
                  <c:v>45021</c:v>
                </c:pt>
                <c:pt idx="40">
                  <c:v>45020</c:v>
                </c:pt>
                <c:pt idx="41">
                  <c:v>45019</c:v>
                </c:pt>
                <c:pt idx="42">
                  <c:v>45016</c:v>
                </c:pt>
                <c:pt idx="43">
                  <c:v>45015</c:v>
                </c:pt>
                <c:pt idx="44">
                  <c:v>45014</c:v>
                </c:pt>
                <c:pt idx="45">
                  <c:v>45013</c:v>
                </c:pt>
                <c:pt idx="46">
                  <c:v>45012</c:v>
                </c:pt>
                <c:pt idx="47">
                  <c:v>45009</c:v>
                </c:pt>
                <c:pt idx="48">
                  <c:v>45008</c:v>
                </c:pt>
                <c:pt idx="49">
                  <c:v>45007</c:v>
                </c:pt>
                <c:pt idx="50">
                  <c:v>45006</c:v>
                </c:pt>
                <c:pt idx="51">
                  <c:v>45005</c:v>
                </c:pt>
                <c:pt idx="52">
                  <c:v>45002</c:v>
                </c:pt>
                <c:pt idx="53">
                  <c:v>45001</c:v>
                </c:pt>
                <c:pt idx="54">
                  <c:v>45000</c:v>
                </c:pt>
                <c:pt idx="55">
                  <c:v>44999</c:v>
                </c:pt>
                <c:pt idx="56">
                  <c:v>44998</c:v>
                </c:pt>
                <c:pt idx="57">
                  <c:v>44995</c:v>
                </c:pt>
                <c:pt idx="58">
                  <c:v>44994</c:v>
                </c:pt>
                <c:pt idx="59">
                  <c:v>44993</c:v>
                </c:pt>
                <c:pt idx="60">
                  <c:v>44992</c:v>
                </c:pt>
                <c:pt idx="61">
                  <c:v>44991</c:v>
                </c:pt>
                <c:pt idx="62">
                  <c:v>44988</c:v>
                </c:pt>
                <c:pt idx="63">
                  <c:v>44987</c:v>
                </c:pt>
                <c:pt idx="64">
                  <c:v>44986</c:v>
                </c:pt>
                <c:pt idx="65">
                  <c:v>44985</c:v>
                </c:pt>
                <c:pt idx="66">
                  <c:v>44984</c:v>
                </c:pt>
                <c:pt idx="67">
                  <c:v>44981</c:v>
                </c:pt>
                <c:pt idx="68">
                  <c:v>44980</c:v>
                </c:pt>
                <c:pt idx="69">
                  <c:v>44979</c:v>
                </c:pt>
                <c:pt idx="70">
                  <c:v>44978</c:v>
                </c:pt>
                <c:pt idx="71">
                  <c:v>44977</c:v>
                </c:pt>
                <c:pt idx="72">
                  <c:v>44974</c:v>
                </c:pt>
                <c:pt idx="73">
                  <c:v>44973</c:v>
                </c:pt>
                <c:pt idx="74">
                  <c:v>44972</c:v>
                </c:pt>
                <c:pt idx="75">
                  <c:v>44971</c:v>
                </c:pt>
                <c:pt idx="76">
                  <c:v>44970</c:v>
                </c:pt>
                <c:pt idx="77">
                  <c:v>44967</c:v>
                </c:pt>
                <c:pt idx="78">
                  <c:v>44966</c:v>
                </c:pt>
                <c:pt idx="79">
                  <c:v>44965</c:v>
                </c:pt>
                <c:pt idx="80">
                  <c:v>44964</c:v>
                </c:pt>
                <c:pt idx="81">
                  <c:v>44963</c:v>
                </c:pt>
                <c:pt idx="82">
                  <c:v>44960</c:v>
                </c:pt>
                <c:pt idx="83">
                  <c:v>44959</c:v>
                </c:pt>
                <c:pt idx="84">
                  <c:v>44958</c:v>
                </c:pt>
                <c:pt idx="85">
                  <c:v>44957</c:v>
                </c:pt>
                <c:pt idx="86">
                  <c:v>44956</c:v>
                </c:pt>
                <c:pt idx="87">
                  <c:v>44953</c:v>
                </c:pt>
                <c:pt idx="88">
                  <c:v>44952</c:v>
                </c:pt>
                <c:pt idx="89">
                  <c:v>44951</c:v>
                </c:pt>
                <c:pt idx="90">
                  <c:v>44950</c:v>
                </c:pt>
                <c:pt idx="91">
                  <c:v>44949</c:v>
                </c:pt>
                <c:pt idx="92">
                  <c:v>44946</c:v>
                </c:pt>
                <c:pt idx="93">
                  <c:v>44945</c:v>
                </c:pt>
                <c:pt idx="94">
                  <c:v>44944</c:v>
                </c:pt>
                <c:pt idx="95">
                  <c:v>44943</c:v>
                </c:pt>
                <c:pt idx="96">
                  <c:v>44942</c:v>
                </c:pt>
                <c:pt idx="97">
                  <c:v>44939</c:v>
                </c:pt>
                <c:pt idx="98">
                  <c:v>44938</c:v>
                </c:pt>
                <c:pt idx="99">
                  <c:v>44937</c:v>
                </c:pt>
                <c:pt idx="100">
                  <c:v>44936</c:v>
                </c:pt>
                <c:pt idx="101">
                  <c:v>44935</c:v>
                </c:pt>
                <c:pt idx="102">
                  <c:v>44932</c:v>
                </c:pt>
                <c:pt idx="103">
                  <c:v>44931</c:v>
                </c:pt>
                <c:pt idx="104">
                  <c:v>44930</c:v>
                </c:pt>
                <c:pt idx="105">
                  <c:v>44929</c:v>
                </c:pt>
                <c:pt idx="106">
                  <c:v>44925</c:v>
                </c:pt>
                <c:pt idx="107">
                  <c:v>44924</c:v>
                </c:pt>
                <c:pt idx="108">
                  <c:v>44923</c:v>
                </c:pt>
                <c:pt idx="109">
                  <c:v>44922</c:v>
                </c:pt>
                <c:pt idx="110">
                  <c:v>44918</c:v>
                </c:pt>
                <c:pt idx="111">
                  <c:v>44917</c:v>
                </c:pt>
                <c:pt idx="112">
                  <c:v>44916</c:v>
                </c:pt>
                <c:pt idx="113">
                  <c:v>44915</c:v>
                </c:pt>
                <c:pt idx="114">
                  <c:v>44914</c:v>
                </c:pt>
                <c:pt idx="115">
                  <c:v>44911</c:v>
                </c:pt>
                <c:pt idx="116">
                  <c:v>44910</c:v>
                </c:pt>
                <c:pt idx="117">
                  <c:v>44909</c:v>
                </c:pt>
                <c:pt idx="118">
                  <c:v>44908</c:v>
                </c:pt>
                <c:pt idx="119">
                  <c:v>44907</c:v>
                </c:pt>
                <c:pt idx="120">
                  <c:v>44904</c:v>
                </c:pt>
                <c:pt idx="121">
                  <c:v>44903</c:v>
                </c:pt>
                <c:pt idx="122">
                  <c:v>44902</c:v>
                </c:pt>
                <c:pt idx="123">
                  <c:v>44901</c:v>
                </c:pt>
                <c:pt idx="124">
                  <c:v>44900</c:v>
                </c:pt>
                <c:pt idx="125">
                  <c:v>44897</c:v>
                </c:pt>
                <c:pt idx="126">
                  <c:v>44896</c:v>
                </c:pt>
                <c:pt idx="127">
                  <c:v>44895</c:v>
                </c:pt>
                <c:pt idx="128">
                  <c:v>44894</c:v>
                </c:pt>
                <c:pt idx="129">
                  <c:v>44893</c:v>
                </c:pt>
                <c:pt idx="130">
                  <c:v>44890</c:v>
                </c:pt>
                <c:pt idx="131">
                  <c:v>44889</c:v>
                </c:pt>
                <c:pt idx="132">
                  <c:v>44888</c:v>
                </c:pt>
                <c:pt idx="133">
                  <c:v>44887</c:v>
                </c:pt>
                <c:pt idx="134">
                  <c:v>44886</c:v>
                </c:pt>
                <c:pt idx="135">
                  <c:v>44883</c:v>
                </c:pt>
                <c:pt idx="136">
                  <c:v>44882</c:v>
                </c:pt>
                <c:pt idx="137">
                  <c:v>44881</c:v>
                </c:pt>
                <c:pt idx="138">
                  <c:v>44880</c:v>
                </c:pt>
                <c:pt idx="139">
                  <c:v>44879</c:v>
                </c:pt>
                <c:pt idx="140">
                  <c:v>44876</c:v>
                </c:pt>
                <c:pt idx="141">
                  <c:v>44875</c:v>
                </c:pt>
                <c:pt idx="142">
                  <c:v>44874</c:v>
                </c:pt>
                <c:pt idx="143">
                  <c:v>44873</c:v>
                </c:pt>
                <c:pt idx="144">
                  <c:v>44872</c:v>
                </c:pt>
                <c:pt idx="145">
                  <c:v>44869</c:v>
                </c:pt>
                <c:pt idx="146">
                  <c:v>44868</c:v>
                </c:pt>
                <c:pt idx="147">
                  <c:v>44867</c:v>
                </c:pt>
                <c:pt idx="148">
                  <c:v>44866</c:v>
                </c:pt>
                <c:pt idx="149">
                  <c:v>44865</c:v>
                </c:pt>
                <c:pt idx="150">
                  <c:v>44862</c:v>
                </c:pt>
                <c:pt idx="151">
                  <c:v>44861</c:v>
                </c:pt>
                <c:pt idx="152">
                  <c:v>44860</c:v>
                </c:pt>
                <c:pt idx="153">
                  <c:v>44859</c:v>
                </c:pt>
                <c:pt idx="154">
                  <c:v>44858</c:v>
                </c:pt>
                <c:pt idx="155">
                  <c:v>44855</c:v>
                </c:pt>
                <c:pt idx="156">
                  <c:v>44854</c:v>
                </c:pt>
                <c:pt idx="157">
                  <c:v>44853</c:v>
                </c:pt>
                <c:pt idx="158">
                  <c:v>44852</c:v>
                </c:pt>
                <c:pt idx="159">
                  <c:v>44851</c:v>
                </c:pt>
                <c:pt idx="160">
                  <c:v>44848</c:v>
                </c:pt>
                <c:pt idx="161">
                  <c:v>44847</c:v>
                </c:pt>
                <c:pt idx="162">
                  <c:v>44846</c:v>
                </c:pt>
                <c:pt idx="163">
                  <c:v>44845</c:v>
                </c:pt>
                <c:pt idx="164">
                  <c:v>44844</c:v>
                </c:pt>
                <c:pt idx="165">
                  <c:v>44841</c:v>
                </c:pt>
                <c:pt idx="166">
                  <c:v>44840</c:v>
                </c:pt>
                <c:pt idx="167">
                  <c:v>44839</c:v>
                </c:pt>
                <c:pt idx="168">
                  <c:v>44838</c:v>
                </c:pt>
                <c:pt idx="169">
                  <c:v>44837</c:v>
                </c:pt>
              </c:numCache>
            </c:numRef>
          </c:cat>
          <c:val>
            <c:numRef>
              <c:f>'BID SYY pair Oct22'!$G$7:$G$176</c:f>
              <c:numCache>
                <c:formatCode>General</c:formatCode>
                <c:ptCount val="170"/>
                <c:pt idx="0">
                  <c:v>97.003745318352074</c:v>
                </c:pt>
                <c:pt idx="1">
                  <c:v>96.435011790817029</c:v>
                </c:pt>
                <c:pt idx="2">
                  <c:v>98.099597725065891</c:v>
                </c:pt>
                <c:pt idx="3">
                  <c:v>98.099597725065891</c:v>
                </c:pt>
                <c:pt idx="4">
                  <c:v>97.808295186572352</c:v>
                </c:pt>
                <c:pt idx="5">
                  <c:v>98.84866139547789</c:v>
                </c:pt>
                <c:pt idx="6">
                  <c:v>98.21057012068249</c:v>
                </c:pt>
                <c:pt idx="7">
                  <c:v>99.597725065889875</c:v>
                </c:pt>
                <c:pt idx="8">
                  <c:v>101.44264114301569</c:v>
                </c:pt>
                <c:pt idx="9">
                  <c:v>101.52587043972814</c:v>
                </c:pt>
                <c:pt idx="10">
                  <c:v>101.67845748370094</c:v>
                </c:pt>
                <c:pt idx="11">
                  <c:v>101.84491607712583</c:v>
                </c:pt>
                <c:pt idx="12">
                  <c:v>103.27368567068943</c:v>
                </c:pt>
                <c:pt idx="13">
                  <c:v>103.53724511027883</c:v>
                </c:pt>
                <c:pt idx="14">
                  <c:v>102.17783326397559</c:v>
                </c:pt>
                <c:pt idx="15">
                  <c:v>101.80330142876961</c:v>
                </c:pt>
                <c:pt idx="16">
                  <c:v>105.39603273685674</c:v>
                </c:pt>
                <c:pt idx="17">
                  <c:v>105.53474823137746</c:v>
                </c:pt>
                <c:pt idx="18">
                  <c:v>106.49188514357056</c:v>
                </c:pt>
                <c:pt idx="19">
                  <c:v>104.79955611041754</c:v>
                </c:pt>
                <c:pt idx="20">
                  <c:v>104.48051047301985</c:v>
                </c:pt>
                <c:pt idx="21">
                  <c:v>105.1463448467194</c:v>
                </c:pt>
                <c:pt idx="22">
                  <c:v>106.56124289083093</c:v>
                </c:pt>
                <c:pt idx="23">
                  <c:v>106.45027049521433</c:v>
                </c:pt>
                <c:pt idx="24">
                  <c:v>104.14759328617009</c:v>
                </c:pt>
                <c:pt idx="25">
                  <c:v>102.60785129698991</c:v>
                </c:pt>
                <c:pt idx="26">
                  <c:v>103.99500624219729</c:v>
                </c:pt>
                <c:pt idx="27">
                  <c:v>104.7301983631572</c:v>
                </c:pt>
                <c:pt idx="28">
                  <c:v>104.81342765986965</c:v>
                </c:pt>
                <c:pt idx="29">
                  <c:v>103.20432792342908</c:v>
                </c:pt>
                <c:pt idx="30">
                  <c:v>103.70370370370372</c:v>
                </c:pt>
                <c:pt idx="31">
                  <c:v>103.71757525315579</c:v>
                </c:pt>
                <c:pt idx="32">
                  <c:v>104.42502427521156</c:v>
                </c:pt>
                <c:pt idx="33">
                  <c:v>101.92814537383828</c:v>
                </c:pt>
                <c:pt idx="34">
                  <c:v>103.56498820918299</c:v>
                </c:pt>
                <c:pt idx="35">
                  <c:v>103.80080454986825</c:v>
                </c:pt>
                <c:pt idx="36">
                  <c:v>108.64197530864199</c:v>
                </c:pt>
                <c:pt idx="37">
                  <c:v>107.79581079206548</c:v>
                </c:pt>
                <c:pt idx="38">
                  <c:v>107.18546261617422</c:v>
                </c:pt>
                <c:pt idx="39">
                  <c:v>107.43515050631156</c:v>
                </c:pt>
                <c:pt idx="40">
                  <c:v>107.83742544042168</c:v>
                </c:pt>
                <c:pt idx="41">
                  <c:v>108.42003051740878</c:v>
                </c:pt>
                <c:pt idx="42">
                  <c:v>107.12997641836593</c:v>
                </c:pt>
                <c:pt idx="43">
                  <c:v>106.72770148425579</c:v>
                </c:pt>
                <c:pt idx="44">
                  <c:v>107.35192120959911</c:v>
                </c:pt>
                <c:pt idx="45">
                  <c:v>105.92315161603551</c:v>
                </c:pt>
                <c:pt idx="46">
                  <c:v>105.47926203356916</c:v>
                </c:pt>
                <c:pt idx="47">
                  <c:v>103.53724511027883</c:v>
                </c:pt>
                <c:pt idx="48">
                  <c:v>101.58135663753643</c:v>
                </c:pt>
                <c:pt idx="49">
                  <c:v>102.73269524205855</c:v>
                </c:pt>
                <c:pt idx="50">
                  <c:v>104.31405187959497</c:v>
                </c:pt>
                <c:pt idx="51">
                  <c:v>102.77430989041477</c:v>
                </c:pt>
                <c:pt idx="52">
                  <c:v>101.17908170342629</c:v>
                </c:pt>
                <c:pt idx="53">
                  <c:v>103.3430434179498</c:v>
                </c:pt>
                <c:pt idx="54">
                  <c:v>104.00887779164935</c:v>
                </c:pt>
                <c:pt idx="55">
                  <c:v>103.56498820918299</c:v>
                </c:pt>
                <c:pt idx="56">
                  <c:v>102.44139270356501</c:v>
                </c:pt>
                <c:pt idx="57">
                  <c:v>101.44264114301571</c:v>
                </c:pt>
                <c:pt idx="58">
                  <c:v>103.07948397836043</c:v>
                </c:pt>
                <c:pt idx="59">
                  <c:v>103.81467609932034</c:v>
                </c:pt>
                <c:pt idx="60">
                  <c:v>104.89665695658211</c:v>
                </c:pt>
                <c:pt idx="61">
                  <c:v>105.90928006658348</c:v>
                </c:pt>
                <c:pt idx="62">
                  <c:v>105.78443612151483</c:v>
                </c:pt>
                <c:pt idx="63">
                  <c:v>104.79955611041758</c:v>
                </c:pt>
                <c:pt idx="64">
                  <c:v>104.16146483562221</c:v>
                </c:pt>
                <c:pt idx="65">
                  <c:v>103.44014426411435</c:v>
                </c:pt>
                <c:pt idx="66">
                  <c:v>105.00762935219871</c:v>
                </c:pt>
                <c:pt idx="67">
                  <c:v>105.18795949507566</c:v>
                </c:pt>
                <c:pt idx="68">
                  <c:v>106.18671105562498</c:v>
                </c:pt>
                <c:pt idx="69">
                  <c:v>107.46289360521578</c:v>
                </c:pt>
                <c:pt idx="70">
                  <c:v>106.54737134137892</c:v>
                </c:pt>
                <c:pt idx="71">
                  <c:v>106.54737134137892</c:v>
                </c:pt>
                <c:pt idx="72">
                  <c:v>109.18296573727294</c:v>
                </c:pt>
                <c:pt idx="73">
                  <c:v>107.4628936052158</c:v>
                </c:pt>
                <c:pt idx="74">
                  <c:v>107.33804966014714</c:v>
                </c:pt>
                <c:pt idx="75">
                  <c:v>107.89291163823009</c:v>
                </c:pt>
                <c:pt idx="76">
                  <c:v>108.51713136357341</c:v>
                </c:pt>
                <c:pt idx="77">
                  <c:v>107.6154806491886</c:v>
                </c:pt>
                <c:pt idx="78">
                  <c:v>106.06186711055634</c:v>
                </c:pt>
                <c:pt idx="79">
                  <c:v>105.72894992370657</c:v>
                </c:pt>
                <c:pt idx="80">
                  <c:v>107.17159106672224</c:v>
                </c:pt>
                <c:pt idx="81">
                  <c:v>106.68608683589964</c:v>
                </c:pt>
                <c:pt idx="82">
                  <c:v>106.42252739631024</c:v>
                </c:pt>
                <c:pt idx="83">
                  <c:v>106.99126092384526</c:v>
                </c:pt>
                <c:pt idx="84">
                  <c:v>108.08711333055911</c:v>
                </c:pt>
                <c:pt idx="85">
                  <c:v>107.44902205576369</c:v>
                </c:pt>
                <c:pt idx="86">
                  <c:v>108.33680122069642</c:v>
                </c:pt>
                <c:pt idx="87">
                  <c:v>108.04549868220286</c:v>
                </c:pt>
                <c:pt idx="88">
                  <c:v>108.6697184075462</c:v>
                </c:pt>
                <c:pt idx="89">
                  <c:v>109.79331391316418</c:v>
                </c:pt>
                <c:pt idx="90">
                  <c:v>108.35067277014851</c:v>
                </c:pt>
                <c:pt idx="91">
                  <c:v>109.93202940768492</c:v>
                </c:pt>
                <c:pt idx="92">
                  <c:v>107.96226938549043</c:v>
                </c:pt>
                <c:pt idx="93">
                  <c:v>106.76931613261208</c:v>
                </c:pt>
                <c:pt idx="94">
                  <c:v>107.22707726453051</c:v>
                </c:pt>
                <c:pt idx="95">
                  <c:v>110.79206547371348</c:v>
                </c:pt>
                <c:pt idx="96">
                  <c:v>110.79206547371348</c:v>
                </c:pt>
                <c:pt idx="97">
                  <c:v>111.43015674850886</c:v>
                </c:pt>
                <c:pt idx="98">
                  <c:v>111.31918435289228</c:v>
                </c:pt>
                <c:pt idx="99">
                  <c:v>111.80468858371485</c:v>
                </c:pt>
                <c:pt idx="100">
                  <c:v>110.91690941878211</c:v>
                </c:pt>
                <c:pt idx="101">
                  <c:v>109.86267166042452</c:v>
                </c:pt>
                <c:pt idx="102">
                  <c:v>109.18296573727289</c:v>
                </c:pt>
                <c:pt idx="103">
                  <c:v>105.79830767096688</c:v>
                </c:pt>
                <c:pt idx="104">
                  <c:v>106.36704119850191</c:v>
                </c:pt>
                <c:pt idx="105">
                  <c:v>105.40990428630879</c:v>
                </c:pt>
                <c:pt idx="106">
                  <c:v>106.0479955611042</c:v>
                </c:pt>
                <c:pt idx="107">
                  <c:v>106.58898598973508</c:v>
                </c:pt>
                <c:pt idx="108">
                  <c:v>106.79705923151617</c:v>
                </c:pt>
                <c:pt idx="109">
                  <c:v>108.1564710778194</c:v>
                </c:pt>
                <c:pt idx="110">
                  <c:v>108.3229296712443</c:v>
                </c:pt>
                <c:pt idx="111">
                  <c:v>107.11610486891387</c:v>
                </c:pt>
                <c:pt idx="112">
                  <c:v>107.00513247329727</c:v>
                </c:pt>
                <c:pt idx="113">
                  <c:v>108.58648911083368</c:v>
                </c:pt>
                <c:pt idx="114">
                  <c:v>108.07324178110696</c:v>
                </c:pt>
                <c:pt idx="115">
                  <c:v>109.14135108891666</c:v>
                </c:pt>
                <c:pt idx="116">
                  <c:v>108.6003606602858</c:v>
                </c:pt>
                <c:pt idx="117">
                  <c:v>113.94090719933421</c:v>
                </c:pt>
                <c:pt idx="118">
                  <c:v>114.45415452906094</c:v>
                </c:pt>
                <c:pt idx="119">
                  <c:v>115.31419059508951</c:v>
                </c:pt>
                <c:pt idx="120">
                  <c:v>114.0657511444029</c:v>
                </c:pt>
                <c:pt idx="121">
                  <c:v>116.39617145235128</c:v>
                </c:pt>
                <c:pt idx="122">
                  <c:v>116.78457483700936</c:v>
                </c:pt>
                <c:pt idx="123">
                  <c:v>116.88167568317388</c:v>
                </c:pt>
                <c:pt idx="124">
                  <c:v>118.0885004855043</c:v>
                </c:pt>
                <c:pt idx="125">
                  <c:v>118.36593147454577</c:v>
                </c:pt>
                <c:pt idx="126">
                  <c:v>119.35081148564302</c:v>
                </c:pt>
                <c:pt idx="127">
                  <c:v>120.00277430989048</c:v>
                </c:pt>
                <c:pt idx="128">
                  <c:v>118.03301428769599</c:v>
                </c:pt>
                <c:pt idx="129">
                  <c:v>119.19822444167019</c:v>
                </c:pt>
                <c:pt idx="130">
                  <c:v>119.91954501317802</c:v>
                </c:pt>
                <c:pt idx="131">
                  <c:v>119.91954501317802</c:v>
                </c:pt>
                <c:pt idx="132">
                  <c:v>119.37855458454716</c:v>
                </c:pt>
                <c:pt idx="133">
                  <c:v>119.58662782632825</c:v>
                </c:pt>
                <c:pt idx="134">
                  <c:v>118.22721598002504</c:v>
                </c:pt>
                <c:pt idx="135">
                  <c:v>117.99139963933979</c:v>
                </c:pt>
                <c:pt idx="136">
                  <c:v>116.65973089194068</c:v>
                </c:pt>
                <c:pt idx="137">
                  <c:v>116.95103343043425</c:v>
                </c:pt>
                <c:pt idx="138">
                  <c:v>115.7580801775559</c:v>
                </c:pt>
                <c:pt idx="139">
                  <c:v>117.40879456235267</c:v>
                </c:pt>
                <c:pt idx="140">
                  <c:v>117.17297822166741</c:v>
                </c:pt>
                <c:pt idx="141">
                  <c:v>116.8539325842697</c:v>
                </c:pt>
                <c:pt idx="142">
                  <c:v>115.07837425440425</c:v>
                </c:pt>
                <c:pt idx="143">
                  <c:v>115.71646552919965</c:v>
                </c:pt>
                <c:pt idx="144">
                  <c:v>115.43903454015816</c:v>
                </c:pt>
                <c:pt idx="145">
                  <c:v>114.09349424330701</c:v>
                </c:pt>
                <c:pt idx="146">
                  <c:v>112.70633929809962</c:v>
                </c:pt>
                <c:pt idx="147">
                  <c:v>112.9837702871411</c:v>
                </c:pt>
                <c:pt idx="148">
                  <c:v>116.67360244139272</c:v>
                </c:pt>
                <c:pt idx="149">
                  <c:v>120.0721320571508</c:v>
                </c:pt>
                <c:pt idx="150">
                  <c:v>119.26758218893052</c:v>
                </c:pt>
                <c:pt idx="151">
                  <c:v>116.17422666111807</c:v>
                </c:pt>
                <c:pt idx="152">
                  <c:v>115.89679567207659</c:v>
                </c:pt>
                <c:pt idx="153">
                  <c:v>114.46802607851301</c:v>
                </c:pt>
                <c:pt idx="154">
                  <c:v>113.06699958385356</c:v>
                </c:pt>
                <c:pt idx="155">
                  <c:v>111.04175336385077</c:v>
                </c:pt>
                <c:pt idx="156">
                  <c:v>107.08836177000975</c:v>
                </c:pt>
                <c:pt idx="157">
                  <c:v>107.4351505063116</c:v>
                </c:pt>
                <c:pt idx="158">
                  <c:v>106.81093078096826</c:v>
                </c:pt>
                <c:pt idx="159">
                  <c:v>104.84117075877377</c:v>
                </c:pt>
                <c:pt idx="160">
                  <c:v>102.28880565959217</c:v>
                </c:pt>
                <c:pt idx="161">
                  <c:v>103.30142876959356</c:v>
                </c:pt>
                <c:pt idx="162">
                  <c:v>101.13746705507003</c:v>
                </c:pt>
                <c:pt idx="163">
                  <c:v>101.90040227493408</c:v>
                </c:pt>
                <c:pt idx="164">
                  <c:v>100.98488001109722</c:v>
                </c:pt>
                <c:pt idx="165">
                  <c:v>100.13871549452072</c:v>
                </c:pt>
                <c:pt idx="166">
                  <c:v>101.63684283534469</c:v>
                </c:pt>
                <c:pt idx="167">
                  <c:v>104.73019836315716</c:v>
                </c:pt>
                <c:pt idx="168">
                  <c:v>104.03662089055348</c:v>
                </c:pt>
                <c:pt idx="169">
                  <c:v>100</c:v>
                </c:pt>
              </c:numCache>
            </c:numRef>
          </c:val>
          <c:smooth val="0"/>
          <c:extLst>
            <c:ext xmlns:c16="http://schemas.microsoft.com/office/drawing/2014/chart" uri="{C3380CC4-5D6E-409C-BE32-E72D297353CC}">
              <c16:uniqueId val="{00000001-EC41-BD4E-958C-1DC56511D0FF}"/>
            </c:ext>
          </c:extLst>
        </c:ser>
        <c:dLbls>
          <c:showLegendKey val="0"/>
          <c:showVal val="0"/>
          <c:showCatName val="0"/>
          <c:showSerName val="0"/>
          <c:showPercent val="0"/>
          <c:showBubbleSize val="0"/>
        </c:dLbls>
        <c:smooth val="0"/>
        <c:axId val="1229969359"/>
        <c:axId val="1229961679"/>
      </c:lineChart>
      <c:dateAx>
        <c:axId val="1229969359"/>
        <c:scaling>
          <c:orientation val="minMax"/>
        </c:scaling>
        <c:delete val="0"/>
        <c:axPos val="b"/>
        <c:numFmt formatCode="mmm\ yy" sourceLinked="0"/>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29961679"/>
        <c:crosses val="autoZero"/>
        <c:auto val="1"/>
        <c:lblOffset val="100"/>
        <c:baseTimeUnit val="days"/>
        <c:majorUnit val="1"/>
        <c:majorTimeUnit val="months"/>
      </c:dateAx>
      <c:valAx>
        <c:axId val="1229961679"/>
        <c:scaling>
          <c:orientation val="minMax"/>
          <c:min val="9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2996935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'[ATVI_MSFT raw data.xlsx]Sheet1'!$M$4</c:f>
              <c:strCache>
                <c:ptCount val="1"/>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'[ATVI_MSFT raw data.xlsx]Sheet1'!$L$5:$L$470</c:f>
              <c:numCache>
                <c:formatCode>m/d/yyyy</c:formatCode>
                <c:ptCount val="466"/>
                <c:pt idx="0">
                  <c:v>45121</c:v>
                </c:pt>
                <c:pt idx="1">
                  <c:v>45120</c:v>
                </c:pt>
                <c:pt idx="2">
                  <c:v>45119</c:v>
                </c:pt>
                <c:pt idx="3">
                  <c:v>45118</c:v>
                </c:pt>
                <c:pt idx="4">
                  <c:v>45117</c:v>
                </c:pt>
                <c:pt idx="5">
                  <c:v>45114</c:v>
                </c:pt>
                <c:pt idx="6">
                  <c:v>45113</c:v>
                </c:pt>
                <c:pt idx="7">
                  <c:v>45112</c:v>
                </c:pt>
                <c:pt idx="8">
                  <c:v>45110</c:v>
                </c:pt>
                <c:pt idx="9">
                  <c:v>45107</c:v>
                </c:pt>
                <c:pt idx="10">
                  <c:v>45106</c:v>
                </c:pt>
                <c:pt idx="11">
                  <c:v>45105</c:v>
                </c:pt>
                <c:pt idx="12">
                  <c:v>45104</c:v>
                </c:pt>
                <c:pt idx="13">
                  <c:v>45103</c:v>
                </c:pt>
                <c:pt idx="14">
                  <c:v>45100</c:v>
                </c:pt>
                <c:pt idx="15">
                  <c:v>45099</c:v>
                </c:pt>
                <c:pt idx="16">
                  <c:v>45098</c:v>
                </c:pt>
                <c:pt idx="17">
                  <c:v>45097</c:v>
                </c:pt>
                <c:pt idx="18">
                  <c:v>45093</c:v>
                </c:pt>
                <c:pt idx="19">
                  <c:v>45092</c:v>
                </c:pt>
                <c:pt idx="20">
                  <c:v>45091</c:v>
                </c:pt>
                <c:pt idx="21">
                  <c:v>45090</c:v>
                </c:pt>
                <c:pt idx="22">
                  <c:v>45089</c:v>
                </c:pt>
                <c:pt idx="23">
                  <c:v>45086</c:v>
                </c:pt>
                <c:pt idx="24">
                  <c:v>45085</c:v>
                </c:pt>
                <c:pt idx="25">
                  <c:v>45084</c:v>
                </c:pt>
                <c:pt idx="26">
                  <c:v>45083</c:v>
                </c:pt>
                <c:pt idx="27">
                  <c:v>45082</c:v>
                </c:pt>
                <c:pt idx="28">
                  <c:v>45079</c:v>
                </c:pt>
                <c:pt idx="29">
                  <c:v>45078</c:v>
                </c:pt>
                <c:pt idx="30">
                  <c:v>45077</c:v>
                </c:pt>
                <c:pt idx="31">
                  <c:v>45076</c:v>
                </c:pt>
                <c:pt idx="32">
                  <c:v>45072</c:v>
                </c:pt>
                <c:pt idx="33">
                  <c:v>45071</c:v>
                </c:pt>
                <c:pt idx="34">
                  <c:v>45070</c:v>
                </c:pt>
                <c:pt idx="35">
                  <c:v>45069</c:v>
                </c:pt>
                <c:pt idx="36">
                  <c:v>45068</c:v>
                </c:pt>
                <c:pt idx="37">
                  <c:v>45065</c:v>
                </c:pt>
                <c:pt idx="38">
                  <c:v>45064</c:v>
                </c:pt>
                <c:pt idx="39">
                  <c:v>45063</c:v>
                </c:pt>
                <c:pt idx="40">
                  <c:v>45062</c:v>
                </c:pt>
                <c:pt idx="41">
                  <c:v>45061</c:v>
                </c:pt>
                <c:pt idx="42">
                  <c:v>45058</c:v>
                </c:pt>
                <c:pt idx="43">
                  <c:v>45057</c:v>
                </c:pt>
                <c:pt idx="44">
                  <c:v>45056</c:v>
                </c:pt>
                <c:pt idx="45">
                  <c:v>45055</c:v>
                </c:pt>
                <c:pt idx="46">
                  <c:v>45054</c:v>
                </c:pt>
                <c:pt idx="47">
                  <c:v>45051</c:v>
                </c:pt>
                <c:pt idx="48">
                  <c:v>45050</c:v>
                </c:pt>
                <c:pt idx="49">
                  <c:v>45049</c:v>
                </c:pt>
                <c:pt idx="50">
                  <c:v>45048</c:v>
                </c:pt>
                <c:pt idx="51">
                  <c:v>45047</c:v>
                </c:pt>
                <c:pt idx="52">
                  <c:v>45044</c:v>
                </c:pt>
                <c:pt idx="53">
                  <c:v>45043</c:v>
                </c:pt>
                <c:pt idx="54">
                  <c:v>45042</c:v>
                </c:pt>
                <c:pt idx="55">
                  <c:v>45041</c:v>
                </c:pt>
                <c:pt idx="56">
                  <c:v>45040</c:v>
                </c:pt>
                <c:pt idx="57">
                  <c:v>45037</c:v>
                </c:pt>
                <c:pt idx="58">
                  <c:v>45036</c:v>
                </c:pt>
                <c:pt idx="59">
                  <c:v>45035</c:v>
                </c:pt>
                <c:pt idx="60">
                  <c:v>45034</c:v>
                </c:pt>
                <c:pt idx="61">
                  <c:v>45033</c:v>
                </c:pt>
                <c:pt idx="62">
                  <c:v>45030</c:v>
                </c:pt>
                <c:pt idx="63">
                  <c:v>45029</c:v>
                </c:pt>
                <c:pt idx="64">
                  <c:v>45028</c:v>
                </c:pt>
                <c:pt idx="65">
                  <c:v>45027</c:v>
                </c:pt>
                <c:pt idx="66">
                  <c:v>45026</c:v>
                </c:pt>
                <c:pt idx="67">
                  <c:v>45022</c:v>
                </c:pt>
                <c:pt idx="68">
                  <c:v>45021</c:v>
                </c:pt>
                <c:pt idx="69">
                  <c:v>45020</c:v>
                </c:pt>
                <c:pt idx="70">
                  <c:v>45019</c:v>
                </c:pt>
                <c:pt idx="71">
                  <c:v>45016</c:v>
                </c:pt>
                <c:pt idx="72">
                  <c:v>45015</c:v>
                </c:pt>
                <c:pt idx="73">
                  <c:v>45014</c:v>
                </c:pt>
                <c:pt idx="74">
                  <c:v>45013</c:v>
                </c:pt>
                <c:pt idx="75">
                  <c:v>45012</c:v>
                </c:pt>
                <c:pt idx="76">
                  <c:v>45009</c:v>
                </c:pt>
                <c:pt idx="77">
                  <c:v>45008</c:v>
                </c:pt>
                <c:pt idx="78">
                  <c:v>45007</c:v>
                </c:pt>
                <c:pt idx="79">
                  <c:v>45006</c:v>
                </c:pt>
                <c:pt idx="80">
                  <c:v>45005</c:v>
                </c:pt>
                <c:pt idx="81">
                  <c:v>45002</c:v>
                </c:pt>
                <c:pt idx="82">
                  <c:v>45001</c:v>
                </c:pt>
                <c:pt idx="83">
                  <c:v>45000</c:v>
                </c:pt>
                <c:pt idx="84">
                  <c:v>44999</c:v>
                </c:pt>
                <c:pt idx="85">
                  <c:v>44998</c:v>
                </c:pt>
                <c:pt idx="86">
                  <c:v>44995</c:v>
                </c:pt>
                <c:pt idx="87">
                  <c:v>44994</c:v>
                </c:pt>
                <c:pt idx="88">
                  <c:v>44993</c:v>
                </c:pt>
                <c:pt idx="89">
                  <c:v>44992</c:v>
                </c:pt>
                <c:pt idx="90">
                  <c:v>44991</c:v>
                </c:pt>
                <c:pt idx="91">
                  <c:v>44988</c:v>
                </c:pt>
                <c:pt idx="92">
                  <c:v>44987</c:v>
                </c:pt>
                <c:pt idx="93">
                  <c:v>44986</c:v>
                </c:pt>
                <c:pt idx="94">
                  <c:v>44985</c:v>
                </c:pt>
                <c:pt idx="95">
                  <c:v>44984</c:v>
                </c:pt>
                <c:pt idx="96">
                  <c:v>44981</c:v>
                </c:pt>
                <c:pt idx="97">
                  <c:v>44980</c:v>
                </c:pt>
                <c:pt idx="98">
                  <c:v>44979</c:v>
                </c:pt>
                <c:pt idx="99">
                  <c:v>44978</c:v>
                </c:pt>
                <c:pt idx="100">
                  <c:v>44974</c:v>
                </c:pt>
                <c:pt idx="101">
                  <c:v>44973</c:v>
                </c:pt>
                <c:pt idx="102">
                  <c:v>44972</c:v>
                </c:pt>
                <c:pt idx="103">
                  <c:v>44971</c:v>
                </c:pt>
                <c:pt idx="104">
                  <c:v>44970</c:v>
                </c:pt>
                <c:pt idx="105">
                  <c:v>44967</c:v>
                </c:pt>
                <c:pt idx="106">
                  <c:v>44966</c:v>
                </c:pt>
                <c:pt idx="107">
                  <c:v>44965</c:v>
                </c:pt>
                <c:pt idx="108">
                  <c:v>44964</c:v>
                </c:pt>
                <c:pt idx="109">
                  <c:v>44963</c:v>
                </c:pt>
                <c:pt idx="110">
                  <c:v>44960</c:v>
                </c:pt>
                <c:pt idx="111">
                  <c:v>44959</c:v>
                </c:pt>
                <c:pt idx="112">
                  <c:v>44958</c:v>
                </c:pt>
                <c:pt idx="113">
                  <c:v>44957</c:v>
                </c:pt>
                <c:pt idx="114">
                  <c:v>44956</c:v>
                </c:pt>
                <c:pt idx="115">
                  <c:v>44953</c:v>
                </c:pt>
                <c:pt idx="116">
                  <c:v>44952</c:v>
                </c:pt>
                <c:pt idx="117">
                  <c:v>44951</c:v>
                </c:pt>
                <c:pt idx="118">
                  <c:v>44950</c:v>
                </c:pt>
                <c:pt idx="119">
                  <c:v>44949</c:v>
                </c:pt>
                <c:pt idx="120">
                  <c:v>44946</c:v>
                </c:pt>
                <c:pt idx="121">
                  <c:v>44945</c:v>
                </c:pt>
                <c:pt idx="122">
                  <c:v>44944</c:v>
                </c:pt>
                <c:pt idx="123">
                  <c:v>44943</c:v>
                </c:pt>
                <c:pt idx="124">
                  <c:v>44939</c:v>
                </c:pt>
                <c:pt idx="125">
                  <c:v>44938</c:v>
                </c:pt>
                <c:pt idx="126">
                  <c:v>44937</c:v>
                </c:pt>
                <c:pt idx="127">
                  <c:v>44936</c:v>
                </c:pt>
                <c:pt idx="128">
                  <c:v>44935</c:v>
                </c:pt>
                <c:pt idx="129">
                  <c:v>44932</c:v>
                </c:pt>
                <c:pt idx="130">
                  <c:v>44931</c:v>
                </c:pt>
                <c:pt idx="131">
                  <c:v>44930</c:v>
                </c:pt>
                <c:pt idx="132">
                  <c:v>44929</c:v>
                </c:pt>
                <c:pt idx="133">
                  <c:v>44925</c:v>
                </c:pt>
                <c:pt idx="134">
                  <c:v>44924</c:v>
                </c:pt>
                <c:pt idx="135">
                  <c:v>44923</c:v>
                </c:pt>
                <c:pt idx="136">
                  <c:v>44922</c:v>
                </c:pt>
                <c:pt idx="137">
                  <c:v>44918</c:v>
                </c:pt>
                <c:pt idx="138">
                  <c:v>44917</c:v>
                </c:pt>
                <c:pt idx="139">
                  <c:v>44916</c:v>
                </c:pt>
                <c:pt idx="140">
                  <c:v>44915</c:v>
                </c:pt>
                <c:pt idx="141">
                  <c:v>44914</c:v>
                </c:pt>
                <c:pt idx="142">
                  <c:v>44911</c:v>
                </c:pt>
                <c:pt idx="143">
                  <c:v>44910</c:v>
                </c:pt>
                <c:pt idx="144">
                  <c:v>44909</c:v>
                </c:pt>
                <c:pt idx="145">
                  <c:v>44908</c:v>
                </c:pt>
                <c:pt idx="146">
                  <c:v>44907</c:v>
                </c:pt>
                <c:pt idx="147">
                  <c:v>44904</c:v>
                </c:pt>
                <c:pt idx="148">
                  <c:v>44903</c:v>
                </c:pt>
                <c:pt idx="149">
                  <c:v>44902</c:v>
                </c:pt>
                <c:pt idx="150">
                  <c:v>44901</c:v>
                </c:pt>
                <c:pt idx="151">
                  <c:v>44900</c:v>
                </c:pt>
                <c:pt idx="152">
                  <c:v>44897</c:v>
                </c:pt>
                <c:pt idx="153">
                  <c:v>44896</c:v>
                </c:pt>
                <c:pt idx="154">
                  <c:v>44895</c:v>
                </c:pt>
                <c:pt idx="155">
                  <c:v>44894</c:v>
                </c:pt>
                <c:pt idx="156">
                  <c:v>44893</c:v>
                </c:pt>
                <c:pt idx="157">
                  <c:v>44890</c:v>
                </c:pt>
                <c:pt idx="158">
                  <c:v>44888</c:v>
                </c:pt>
                <c:pt idx="159">
                  <c:v>44887</c:v>
                </c:pt>
                <c:pt idx="160">
                  <c:v>44886</c:v>
                </c:pt>
                <c:pt idx="161">
                  <c:v>44883</c:v>
                </c:pt>
                <c:pt idx="162">
                  <c:v>44882</c:v>
                </c:pt>
                <c:pt idx="163">
                  <c:v>44881</c:v>
                </c:pt>
                <c:pt idx="164">
                  <c:v>44880</c:v>
                </c:pt>
                <c:pt idx="165">
                  <c:v>44879</c:v>
                </c:pt>
                <c:pt idx="166">
                  <c:v>44876</c:v>
                </c:pt>
                <c:pt idx="167">
                  <c:v>44875</c:v>
                </c:pt>
                <c:pt idx="168">
                  <c:v>44874</c:v>
                </c:pt>
                <c:pt idx="169">
                  <c:v>44873</c:v>
                </c:pt>
                <c:pt idx="170">
                  <c:v>44872</c:v>
                </c:pt>
                <c:pt idx="171">
                  <c:v>44869</c:v>
                </c:pt>
                <c:pt idx="172">
                  <c:v>44868</c:v>
                </c:pt>
                <c:pt idx="173">
                  <c:v>44867</c:v>
                </c:pt>
                <c:pt idx="174">
                  <c:v>44866</c:v>
                </c:pt>
                <c:pt idx="175">
                  <c:v>44865</c:v>
                </c:pt>
                <c:pt idx="176">
                  <c:v>44862</c:v>
                </c:pt>
                <c:pt idx="177">
                  <c:v>44861</c:v>
                </c:pt>
                <c:pt idx="178">
                  <c:v>44860</c:v>
                </c:pt>
                <c:pt idx="179">
                  <c:v>44859</c:v>
                </c:pt>
                <c:pt idx="180">
                  <c:v>44858</c:v>
                </c:pt>
                <c:pt idx="181">
                  <c:v>44855</c:v>
                </c:pt>
                <c:pt idx="182">
                  <c:v>44854</c:v>
                </c:pt>
                <c:pt idx="183">
                  <c:v>44853</c:v>
                </c:pt>
                <c:pt idx="184">
                  <c:v>44852</c:v>
                </c:pt>
                <c:pt idx="185">
                  <c:v>44851</c:v>
                </c:pt>
                <c:pt idx="186">
                  <c:v>44848</c:v>
                </c:pt>
                <c:pt idx="187">
                  <c:v>44847</c:v>
                </c:pt>
                <c:pt idx="188">
                  <c:v>44846</c:v>
                </c:pt>
                <c:pt idx="189">
                  <c:v>44845</c:v>
                </c:pt>
                <c:pt idx="190">
                  <c:v>44844</c:v>
                </c:pt>
                <c:pt idx="191">
                  <c:v>44841</c:v>
                </c:pt>
                <c:pt idx="192">
                  <c:v>44840</c:v>
                </c:pt>
                <c:pt idx="193">
                  <c:v>44839</c:v>
                </c:pt>
                <c:pt idx="194">
                  <c:v>44838</c:v>
                </c:pt>
                <c:pt idx="195">
                  <c:v>44837</c:v>
                </c:pt>
                <c:pt idx="196">
                  <c:v>44834</c:v>
                </c:pt>
                <c:pt idx="197">
                  <c:v>44833</c:v>
                </c:pt>
                <c:pt idx="198">
                  <c:v>44832</c:v>
                </c:pt>
                <c:pt idx="199">
                  <c:v>44831</c:v>
                </c:pt>
                <c:pt idx="200">
                  <c:v>44830</c:v>
                </c:pt>
                <c:pt idx="201">
                  <c:v>44827</c:v>
                </c:pt>
                <c:pt idx="202">
                  <c:v>44826</c:v>
                </c:pt>
                <c:pt idx="203">
                  <c:v>44825</c:v>
                </c:pt>
                <c:pt idx="204">
                  <c:v>44824</c:v>
                </c:pt>
                <c:pt idx="205">
                  <c:v>44823</c:v>
                </c:pt>
                <c:pt idx="206">
                  <c:v>44820</c:v>
                </c:pt>
                <c:pt idx="207">
                  <c:v>44819</c:v>
                </c:pt>
                <c:pt idx="208">
                  <c:v>44818</c:v>
                </c:pt>
                <c:pt idx="209">
                  <c:v>44817</c:v>
                </c:pt>
                <c:pt idx="210">
                  <c:v>44816</c:v>
                </c:pt>
                <c:pt idx="211">
                  <c:v>44813</c:v>
                </c:pt>
                <c:pt idx="212">
                  <c:v>44812</c:v>
                </c:pt>
                <c:pt idx="213">
                  <c:v>44811</c:v>
                </c:pt>
                <c:pt idx="214">
                  <c:v>44810</c:v>
                </c:pt>
                <c:pt idx="215">
                  <c:v>44806</c:v>
                </c:pt>
                <c:pt idx="216">
                  <c:v>44805</c:v>
                </c:pt>
                <c:pt idx="217">
                  <c:v>44804</c:v>
                </c:pt>
                <c:pt idx="218">
                  <c:v>44803</c:v>
                </c:pt>
                <c:pt idx="219">
                  <c:v>44802</c:v>
                </c:pt>
                <c:pt idx="220">
                  <c:v>44799</c:v>
                </c:pt>
                <c:pt idx="221">
                  <c:v>44798</c:v>
                </c:pt>
                <c:pt idx="222">
                  <c:v>44797</c:v>
                </c:pt>
                <c:pt idx="223">
                  <c:v>44796</c:v>
                </c:pt>
                <c:pt idx="224">
                  <c:v>44795</c:v>
                </c:pt>
                <c:pt idx="225">
                  <c:v>44792</c:v>
                </c:pt>
                <c:pt idx="226">
                  <c:v>44791</c:v>
                </c:pt>
                <c:pt idx="227">
                  <c:v>44790</c:v>
                </c:pt>
                <c:pt idx="228">
                  <c:v>44789</c:v>
                </c:pt>
                <c:pt idx="229">
                  <c:v>44788</c:v>
                </c:pt>
                <c:pt idx="230">
                  <c:v>44785</c:v>
                </c:pt>
                <c:pt idx="231">
                  <c:v>44784</c:v>
                </c:pt>
                <c:pt idx="232">
                  <c:v>44783</c:v>
                </c:pt>
                <c:pt idx="233">
                  <c:v>44782</c:v>
                </c:pt>
                <c:pt idx="234">
                  <c:v>44781</c:v>
                </c:pt>
                <c:pt idx="235">
                  <c:v>44778</c:v>
                </c:pt>
                <c:pt idx="236">
                  <c:v>44777</c:v>
                </c:pt>
                <c:pt idx="237">
                  <c:v>44776</c:v>
                </c:pt>
                <c:pt idx="238">
                  <c:v>44775</c:v>
                </c:pt>
                <c:pt idx="239">
                  <c:v>44774</c:v>
                </c:pt>
                <c:pt idx="240">
                  <c:v>44771</c:v>
                </c:pt>
                <c:pt idx="241">
                  <c:v>44770</c:v>
                </c:pt>
                <c:pt idx="242">
                  <c:v>44769</c:v>
                </c:pt>
                <c:pt idx="243">
                  <c:v>44768</c:v>
                </c:pt>
                <c:pt idx="244">
                  <c:v>44767</c:v>
                </c:pt>
                <c:pt idx="245">
                  <c:v>44764</c:v>
                </c:pt>
                <c:pt idx="246">
                  <c:v>44763</c:v>
                </c:pt>
                <c:pt idx="247">
                  <c:v>44762</c:v>
                </c:pt>
                <c:pt idx="248">
                  <c:v>44761</c:v>
                </c:pt>
                <c:pt idx="249">
                  <c:v>44760</c:v>
                </c:pt>
                <c:pt idx="250">
                  <c:v>44757</c:v>
                </c:pt>
                <c:pt idx="251">
                  <c:v>44756</c:v>
                </c:pt>
                <c:pt idx="252">
                  <c:v>44755</c:v>
                </c:pt>
                <c:pt idx="253">
                  <c:v>44754</c:v>
                </c:pt>
                <c:pt idx="254">
                  <c:v>44753</c:v>
                </c:pt>
                <c:pt idx="255">
                  <c:v>44750</c:v>
                </c:pt>
                <c:pt idx="256">
                  <c:v>44749</c:v>
                </c:pt>
                <c:pt idx="257">
                  <c:v>44748</c:v>
                </c:pt>
                <c:pt idx="258">
                  <c:v>44747</c:v>
                </c:pt>
                <c:pt idx="259">
                  <c:v>44743</c:v>
                </c:pt>
                <c:pt idx="260">
                  <c:v>44742</c:v>
                </c:pt>
                <c:pt idx="261">
                  <c:v>44741</c:v>
                </c:pt>
                <c:pt idx="262">
                  <c:v>44740</c:v>
                </c:pt>
                <c:pt idx="263">
                  <c:v>44739</c:v>
                </c:pt>
                <c:pt idx="264">
                  <c:v>44736</c:v>
                </c:pt>
                <c:pt idx="265">
                  <c:v>44735</c:v>
                </c:pt>
                <c:pt idx="266">
                  <c:v>44734</c:v>
                </c:pt>
                <c:pt idx="267">
                  <c:v>44733</c:v>
                </c:pt>
                <c:pt idx="268">
                  <c:v>44729</c:v>
                </c:pt>
                <c:pt idx="269">
                  <c:v>44728</c:v>
                </c:pt>
                <c:pt idx="270">
                  <c:v>44727</c:v>
                </c:pt>
                <c:pt idx="271">
                  <c:v>44726</c:v>
                </c:pt>
                <c:pt idx="272">
                  <c:v>44725</c:v>
                </c:pt>
                <c:pt idx="273">
                  <c:v>44722</c:v>
                </c:pt>
                <c:pt idx="274">
                  <c:v>44721</c:v>
                </c:pt>
                <c:pt idx="275">
                  <c:v>44720</c:v>
                </c:pt>
                <c:pt idx="276">
                  <c:v>44719</c:v>
                </c:pt>
                <c:pt idx="277">
                  <c:v>44718</c:v>
                </c:pt>
                <c:pt idx="278">
                  <c:v>44715</c:v>
                </c:pt>
                <c:pt idx="279">
                  <c:v>44714</c:v>
                </c:pt>
                <c:pt idx="280">
                  <c:v>44713</c:v>
                </c:pt>
                <c:pt idx="281">
                  <c:v>44712</c:v>
                </c:pt>
                <c:pt idx="282">
                  <c:v>44708</c:v>
                </c:pt>
                <c:pt idx="283">
                  <c:v>44707</c:v>
                </c:pt>
                <c:pt idx="284">
                  <c:v>44706</c:v>
                </c:pt>
                <c:pt idx="285">
                  <c:v>44705</c:v>
                </c:pt>
                <c:pt idx="286">
                  <c:v>44704</c:v>
                </c:pt>
                <c:pt idx="287">
                  <c:v>44701</c:v>
                </c:pt>
                <c:pt idx="288">
                  <c:v>44700</c:v>
                </c:pt>
                <c:pt idx="289">
                  <c:v>44699</c:v>
                </c:pt>
                <c:pt idx="290">
                  <c:v>44698</c:v>
                </c:pt>
                <c:pt idx="291">
                  <c:v>44697</c:v>
                </c:pt>
                <c:pt idx="292">
                  <c:v>44694</c:v>
                </c:pt>
                <c:pt idx="293">
                  <c:v>44693</c:v>
                </c:pt>
                <c:pt idx="294">
                  <c:v>44692</c:v>
                </c:pt>
                <c:pt idx="295">
                  <c:v>44691</c:v>
                </c:pt>
                <c:pt idx="296">
                  <c:v>44690</c:v>
                </c:pt>
                <c:pt idx="297">
                  <c:v>44687</c:v>
                </c:pt>
                <c:pt idx="298">
                  <c:v>44686</c:v>
                </c:pt>
                <c:pt idx="299">
                  <c:v>44685</c:v>
                </c:pt>
                <c:pt idx="300">
                  <c:v>44684</c:v>
                </c:pt>
                <c:pt idx="301">
                  <c:v>44683</c:v>
                </c:pt>
                <c:pt idx="302">
                  <c:v>44680</c:v>
                </c:pt>
                <c:pt idx="303">
                  <c:v>44679</c:v>
                </c:pt>
                <c:pt idx="304">
                  <c:v>44678</c:v>
                </c:pt>
                <c:pt idx="305">
                  <c:v>44677</c:v>
                </c:pt>
                <c:pt idx="306">
                  <c:v>44676</c:v>
                </c:pt>
                <c:pt idx="307">
                  <c:v>44673</c:v>
                </c:pt>
                <c:pt idx="308">
                  <c:v>44672</c:v>
                </c:pt>
                <c:pt idx="309">
                  <c:v>44671</c:v>
                </c:pt>
                <c:pt idx="310">
                  <c:v>44670</c:v>
                </c:pt>
                <c:pt idx="311">
                  <c:v>44669</c:v>
                </c:pt>
                <c:pt idx="312">
                  <c:v>44665</c:v>
                </c:pt>
                <c:pt idx="313">
                  <c:v>44664</c:v>
                </c:pt>
                <c:pt idx="314">
                  <c:v>44663</c:v>
                </c:pt>
                <c:pt idx="315">
                  <c:v>44662</c:v>
                </c:pt>
                <c:pt idx="316">
                  <c:v>44659</c:v>
                </c:pt>
                <c:pt idx="317">
                  <c:v>44658</c:v>
                </c:pt>
                <c:pt idx="318">
                  <c:v>44657</c:v>
                </c:pt>
                <c:pt idx="319">
                  <c:v>44656</c:v>
                </c:pt>
                <c:pt idx="320">
                  <c:v>44655</c:v>
                </c:pt>
                <c:pt idx="321">
                  <c:v>44652</c:v>
                </c:pt>
                <c:pt idx="322">
                  <c:v>44651</c:v>
                </c:pt>
                <c:pt idx="323">
                  <c:v>44650</c:v>
                </c:pt>
                <c:pt idx="324">
                  <c:v>44649</c:v>
                </c:pt>
                <c:pt idx="325">
                  <c:v>44648</c:v>
                </c:pt>
                <c:pt idx="326">
                  <c:v>44645</c:v>
                </c:pt>
                <c:pt idx="327">
                  <c:v>44644</c:v>
                </c:pt>
                <c:pt idx="328">
                  <c:v>44643</c:v>
                </c:pt>
                <c:pt idx="329">
                  <c:v>44642</c:v>
                </c:pt>
                <c:pt idx="330">
                  <c:v>44641</c:v>
                </c:pt>
                <c:pt idx="331">
                  <c:v>44638</c:v>
                </c:pt>
                <c:pt idx="332">
                  <c:v>44637</c:v>
                </c:pt>
                <c:pt idx="333">
                  <c:v>44636</c:v>
                </c:pt>
                <c:pt idx="334">
                  <c:v>44635</c:v>
                </c:pt>
                <c:pt idx="335">
                  <c:v>44634</c:v>
                </c:pt>
                <c:pt idx="336">
                  <c:v>44631</c:v>
                </c:pt>
                <c:pt idx="337">
                  <c:v>44630</c:v>
                </c:pt>
                <c:pt idx="338">
                  <c:v>44629</c:v>
                </c:pt>
                <c:pt idx="339">
                  <c:v>44628</c:v>
                </c:pt>
                <c:pt idx="340">
                  <c:v>44627</c:v>
                </c:pt>
                <c:pt idx="341">
                  <c:v>44624</c:v>
                </c:pt>
                <c:pt idx="342">
                  <c:v>44623</c:v>
                </c:pt>
                <c:pt idx="343">
                  <c:v>44622</c:v>
                </c:pt>
                <c:pt idx="344">
                  <c:v>44621</c:v>
                </c:pt>
                <c:pt idx="345">
                  <c:v>44620</c:v>
                </c:pt>
                <c:pt idx="346">
                  <c:v>44617</c:v>
                </c:pt>
                <c:pt idx="347">
                  <c:v>44616</c:v>
                </c:pt>
                <c:pt idx="348">
                  <c:v>44615</c:v>
                </c:pt>
                <c:pt idx="349">
                  <c:v>44614</c:v>
                </c:pt>
                <c:pt idx="350">
                  <c:v>44610</c:v>
                </c:pt>
                <c:pt idx="351">
                  <c:v>44609</c:v>
                </c:pt>
                <c:pt idx="352">
                  <c:v>44608</c:v>
                </c:pt>
                <c:pt idx="353">
                  <c:v>44607</c:v>
                </c:pt>
                <c:pt idx="354">
                  <c:v>44606</c:v>
                </c:pt>
                <c:pt idx="355">
                  <c:v>44603</c:v>
                </c:pt>
                <c:pt idx="356">
                  <c:v>44602</c:v>
                </c:pt>
                <c:pt idx="357">
                  <c:v>44601</c:v>
                </c:pt>
                <c:pt idx="358">
                  <c:v>44600</c:v>
                </c:pt>
                <c:pt idx="359">
                  <c:v>44599</c:v>
                </c:pt>
                <c:pt idx="360">
                  <c:v>44596</c:v>
                </c:pt>
                <c:pt idx="361">
                  <c:v>44595</c:v>
                </c:pt>
                <c:pt idx="362">
                  <c:v>44594</c:v>
                </c:pt>
                <c:pt idx="363">
                  <c:v>44593</c:v>
                </c:pt>
                <c:pt idx="364">
                  <c:v>44592</c:v>
                </c:pt>
                <c:pt idx="365">
                  <c:v>44589</c:v>
                </c:pt>
                <c:pt idx="366">
                  <c:v>44588</c:v>
                </c:pt>
                <c:pt idx="367">
                  <c:v>44587</c:v>
                </c:pt>
                <c:pt idx="368">
                  <c:v>44586</c:v>
                </c:pt>
                <c:pt idx="369">
                  <c:v>44585</c:v>
                </c:pt>
                <c:pt idx="370">
                  <c:v>44582</c:v>
                </c:pt>
                <c:pt idx="371">
                  <c:v>44581</c:v>
                </c:pt>
                <c:pt idx="372">
                  <c:v>44580</c:v>
                </c:pt>
                <c:pt idx="373">
                  <c:v>44579</c:v>
                </c:pt>
                <c:pt idx="374">
                  <c:v>44575</c:v>
                </c:pt>
                <c:pt idx="375">
                  <c:v>44574</c:v>
                </c:pt>
                <c:pt idx="376">
                  <c:v>44573</c:v>
                </c:pt>
                <c:pt idx="377">
                  <c:v>44572</c:v>
                </c:pt>
                <c:pt idx="378">
                  <c:v>44571</c:v>
                </c:pt>
                <c:pt idx="379">
                  <c:v>44568</c:v>
                </c:pt>
                <c:pt idx="380">
                  <c:v>44567</c:v>
                </c:pt>
                <c:pt idx="381">
                  <c:v>44566</c:v>
                </c:pt>
                <c:pt idx="382">
                  <c:v>44565</c:v>
                </c:pt>
                <c:pt idx="383">
                  <c:v>44564</c:v>
                </c:pt>
                <c:pt idx="384">
                  <c:v>44561</c:v>
                </c:pt>
                <c:pt idx="385">
                  <c:v>44560</c:v>
                </c:pt>
                <c:pt idx="386">
                  <c:v>44559</c:v>
                </c:pt>
                <c:pt idx="387">
                  <c:v>44558</c:v>
                </c:pt>
                <c:pt idx="388">
                  <c:v>44557</c:v>
                </c:pt>
                <c:pt idx="389">
                  <c:v>44553</c:v>
                </c:pt>
                <c:pt idx="390">
                  <c:v>44552</c:v>
                </c:pt>
                <c:pt idx="391">
                  <c:v>44551</c:v>
                </c:pt>
                <c:pt idx="392">
                  <c:v>44550</c:v>
                </c:pt>
                <c:pt idx="393">
                  <c:v>44547</c:v>
                </c:pt>
                <c:pt idx="394">
                  <c:v>44546</c:v>
                </c:pt>
                <c:pt idx="395">
                  <c:v>44545</c:v>
                </c:pt>
                <c:pt idx="396">
                  <c:v>44544</c:v>
                </c:pt>
                <c:pt idx="397">
                  <c:v>44543</c:v>
                </c:pt>
                <c:pt idx="398">
                  <c:v>44540</c:v>
                </c:pt>
                <c:pt idx="399">
                  <c:v>44539</c:v>
                </c:pt>
                <c:pt idx="400">
                  <c:v>44538</c:v>
                </c:pt>
                <c:pt idx="401">
                  <c:v>44537</c:v>
                </c:pt>
                <c:pt idx="402">
                  <c:v>44536</c:v>
                </c:pt>
                <c:pt idx="403">
                  <c:v>44533</c:v>
                </c:pt>
                <c:pt idx="404">
                  <c:v>44532</c:v>
                </c:pt>
                <c:pt idx="405">
                  <c:v>44531</c:v>
                </c:pt>
                <c:pt idx="406">
                  <c:v>44530</c:v>
                </c:pt>
                <c:pt idx="407">
                  <c:v>44529</c:v>
                </c:pt>
                <c:pt idx="408">
                  <c:v>44526</c:v>
                </c:pt>
                <c:pt idx="409">
                  <c:v>44524</c:v>
                </c:pt>
                <c:pt idx="410">
                  <c:v>44523</c:v>
                </c:pt>
                <c:pt idx="411">
                  <c:v>44522</c:v>
                </c:pt>
                <c:pt idx="412">
                  <c:v>44519</c:v>
                </c:pt>
                <c:pt idx="413">
                  <c:v>44518</c:v>
                </c:pt>
                <c:pt idx="414">
                  <c:v>44517</c:v>
                </c:pt>
                <c:pt idx="415">
                  <c:v>44516</c:v>
                </c:pt>
                <c:pt idx="416">
                  <c:v>44515</c:v>
                </c:pt>
                <c:pt idx="417">
                  <c:v>44512</c:v>
                </c:pt>
                <c:pt idx="418">
                  <c:v>44511</c:v>
                </c:pt>
                <c:pt idx="419">
                  <c:v>44510</c:v>
                </c:pt>
                <c:pt idx="420">
                  <c:v>44509</c:v>
                </c:pt>
                <c:pt idx="421">
                  <c:v>44508</c:v>
                </c:pt>
                <c:pt idx="422">
                  <c:v>44505</c:v>
                </c:pt>
                <c:pt idx="423">
                  <c:v>44504</c:v>
                </c:pt>
                <c:pt idx="424">
                  <c:v>44503</c:v>
                </c:pt>
                <c:pt idx="425">
                  <c:v>44502</c:v>
                </c:pt>
                <c:pt idx="426">
                  <c:v>44501</c:v>
                </c:pt>
                <c:pt idx="427">
                  <c:v>44498</c:v>
                </c:pt>
                <c:pt idx="428">
                  <c:v>44497</c:v>
                </c:pt>
                <c:pt idx="429">
                  <c:v>44496</c:v>
                </c:pt>
                <c:pt idx="430">
                  <c:v>44495</c:v>
                </c:pt>
                <c:pt idx="431">
                  <c:v>44494</c:v>
                </c:pt>
                <c:pt idx="432">
                  <c:v>44491</c:v>
                </c:pt>
                <c:pt idx="433">
                  <c:v>44490</c:v>
                </c:pt>
                <c:pt idx="434">
                  <c:v>44489</c:v>
                </c:pt>
                <c:pt idx="435">
                  <c:v>44488</c:v>
                </c:pt>
                <c:pt idx="436">
                  <c:v>44487</c:v>
                </c:pt>
                <c:pt idx="437">
                  <c:v>44484</c:v>
                </c:pt>
                <c:pt idx="438">
                  <c:v>44483</c:v>
                </c:pt>
                <c:pt idx="439">
                  <c:v>44482</c:v>
                </c:pt>
                <c:pt idx="440">
                  <c:v>44481</c:v>
                </c:pt>
                <c:pt idx="441">
                  <c:v>44480</c:v>
                </c:pt>
                <c:pt idx="442">
                  <c:v>44477</c:v>
                </c:pt>
                <c:pt idx="443">
                  <c:v>44476</c:v>
                </c:pt>
                <c:pt idx="444">
                  <c:v>44475</c:v>
                </c:pt>
                <c:pt idx="445">
                  <c:v>44474</c:v>
                </c:pt>
                <c:pt idx="446">
                  <c:v>44473</c:v>
                </c:pt>
                <c:pt idx="447">
                  <c:v>44470</c:v>
                </c:pt>
                <c:pt idx="448">
                  <c:v>44469</c:v>
                </c:pt>
                <c:pt idx="449">
                  <c:v>44468</c:v>
                </c:pt>
                <c:pt idx="450">
                  <c:v>44467</c:v>
                </c:pt>
                <c:pt idx="451">
                  <c:v>44466</c:v>
                </c:pt>
                <c:pt idx="452">
                  <c:v>44463</c:v>
                </c:pt>
                <c:pt idx="453">
                  <c:v>44462</c:v>
                </c:pt>
                <c:pt idx="454">
                  <c:v>44461</c:v>
                </c:pt>
                <c:pt idx="455">
                  <c:v>44460</c:v>
                </c:pt>
                <c:pt idx="456">
                  <c:v>44459</c:v>
                </c:pt>
                <c:pt idx="457">
                  <c:v>44456</c:v>
                </c:pt>
                <c:pt idx="458">
                  <c:v>44455</c:v>
                </c:pt>
                <c:pt idx="459">
                  <c:v>44454</c:v>
                </c:pt>
                <c:pt idx="460">
                  <c:v>44453</c:v>
                </c:pt>
                <c:pt idx="461">
                  <c:v>44452</c:v>
                </c:pt>
                <c:pt idx="462">
                  <c:v>44449</c:v>
                </c:pt>
                <c:pt idx="463">
                  <c:v>44448</c:v>
                </c:pt>
                <c:pt idx="464">
                  <c:v>44447</c:v>
                </c:pt>
                <c:pt idx="465">
                  <c:v>44446</c:v>
                </c:pt>
              </c:numCache>
            </c:numRef>
          </c:cat>
          <c:val>
            <c:numRef>
              <c:f>'[ATVI_MSFT raw data.xlsx]Sheet1'!$M$5:$M$470</c:f>
            </c:numRef>
          </c:val>
          <c:smooth val="0"/>
          <c:extLst>
            <c:ext xmlns:c16="http://schemas.microsoft.com/office/drawing/2014/chart" uri="{C3380CC4-5D6E-409C-BE32-E72D297353CC}">
              <c16:uniqueId val="{00000000-F51D-4B97-9832-287137F0333E}"/>
            </c:ext>
          </c:extLst>
        </c:ser>
        <c:ser>
          <c:idx val="1"/>
          <c:order val="1"/>
          <c:tx>
            <c:strRef>
              <c:f>'[ATVI_MSFT raw data.xlsx]Sheet1'!$N$4</c:f>
              <c:strCache>
                <c:ptCount val="1"/>
                <c:pt idx="0">
                  <c:v>Activision Blizzard</c:v>
                </c:pt>
              </c:strCache>
            </c:strRef>
          </c:tx>
          <c:spPr>
            <a:ln w="28575" cap="rnd">
              <a:solidFill>
                <a:schemeClr val="accent3"/>
              </a:solidFill>
              <a:round/>
            </a:ln>
            <a:effectLst/>
          </c:spPr>
          <c:marker>
            <c:symbol val="none"/>
          </c:marker>
          <c:cat>
            <c:numRef>
              <c:f>'[ATVI_MSFT raw data.xlsx]Sheet1'!$L$5:$L$470</c:f>
              <c:numCache>
                <c:formatCode>m/d/yyyy</c:formatCode>
                <c:ptCount val="466"/>
                <c:pt idx="0">
                  <c:v>45121</c:v>
                </c:pt>
                <c:pt idx="1">
                  <c:v>45120</c:v>
                </c:pt>
                <c:pt idx="2">
                  <c:v>45119</c:v>
                </c:pt>
                <c:pt idx="3">
                  <c:v>45118</c:v>
                </c:pt>
                <c:pt idx="4">
                  <c:v>45117</c:v>
                </c:pt>
                <c:pt idx="5">
                  <c:v>45114</c:v>
                </c:pt>
                <c:pt idx="6">
                  <c:v>45113</c:v>
                </c:pt>
                <c:pt idx="7">
                  <c:v>45112</c:v>
                </c:pt>
                <c:pt idx="8">
                  <c:v>45110</c:v>
                </c:pt>
                <c:pt idx="9">
                  <c:v>45107</c:v>
                </c:pt>
                <c:pt idx="10">
                  <c:v>45106</c:v>
                </c:pt>
                <c:pt idx="11">
                  <c:v>45105</c:v>
                </c:pt>
                <c:pt idx="12">
                  <c:v>45104</c:v>
                </c:pt>
                <c:pt idx="13">
                  <c:v>45103</c:v>
                </c:pt>
                <c:pt idx="14">
                  <c:v>45100</c:v>
                </c:pt>
                <c:pt idx="15">
                  <c:v>45099</c:v>
                </c:pt>
                <c:pt idx="16">
                  <c:v>45098</c:v>
                </c:pt>
                <c:pt idx="17">
                  <c:v>45097</c:v>
                </c:pt>
                <c:pt idx="18">
                  <c:v>45093</c:v>
                </c:pt>
                <c:pt idx="19">
                  <c:v>45092</c:v>
                </c:pt>
                <c:pt idx="20">
                  <c:v>45091</c:v>
                </c:pt>
                <c:pt idx="21">
                  <c:v>45090</c:v>
                </c:pt>
                <c:pt idx="22">
                  <c:v>45089</c:v>
                </c:pt>
                <c:pt idx="23">
                  <c:v>45086</c:v>
                </c:pt>
                <c:pt idx="24">
                  <c:v>45085</c:v>
                </c:pt>
                <c:pt idx="25">
                  <c:v>45084</c:v>
                </c:pt>
                <c:pt idx="26">
                  <c:v>45083</c:v>
                </c:pt>
                <c:pt idx="27">
                  <c:v>45082</c:v>
                </c:pt>
                <c:pt idx="28">
                  <c:v>45079</c:v>
                </c:pt>
                <c:pt idx="29">
                  <c:v>45078</c:v>
                </c:pt>
                <c:pt idx="30">
                  <c:v>45077</c:v>
                </c:pt>
                <c:pt idx="31">
                  <c:v>45076</c:v>
                </c:pt>
                <c:pt idx="32">
                  <c:v>45072</c:v>
                </c:pt>
                <c:pt idx="33">
                  <c:v>45071</c:v>
                </c:pt>
                <c:pt idx="34">
                  <c:v>45070</c:v>
                </c:pt>
                <c:pt idx="35">
                  <c:v>45069</c:v>
                </c:pt>
                <c:pt idx="36">
                  <c:v>45068</c:v>
                </c:pt>
                <c:pt idx="37">
                  <c:v>45065</c:v>
                </c:pt>
                <c:pt idx="38">
                  <c:v>45064</c:v>
                </c:pt>
                <c:pt idx="39">
                  <c:v>45063</c:v>
                </c:pt>
                <c:pt idx="40">
                  <c:v>45062</c:v>
                </c:pt>
                <c:pt idx="41">
                  <c:v>45061</c:v>
                </c:pt>
                <c:pt idx="42">
                  <c:v>45058</c:v>
                </c:pt>
                <c:pt idx="43">
                  <c:v>45057</c:v>
                </c:pt>
                <c:pt idx="44">
                  <c:v>45056</c:v>
                </c:pt>
                <c:pt idx="45">
                  <c:v>45055</c:v>
                </c:pt>
                <c:pt idx="46">
                  <c:v>45054</c:v>
                </c:pt>
                <c:pt idx="47">
                  <c:v>45051</c:v>
                </c:pt>
                <c:pt idx="48">
                  <c:v>45050</c:v>
                </c:pt>
                <c:pt idx="49">
                  <c:v>45049</c:v>
                </c:pt>
                <c:pt idx="50">
                  <c:v>45048</c:v>
                </c:pt>
                <c:pt idx="51">
                  <c:v>45047</c:v>
                </c:pt>
                <c:pt idx="52">
                  <c:v>45044</c:v>
                </c:pt>
                <c:pt idx="53">
                  <c:v>45043</c:v>
                </c:pt>
                <c:pt idx="54">
                  <c:v>45042</c:v>
                </c:pt>
                <c:pt idx="55">
                  <c:v>45041</c:v>
                </c:pt>
                <c:pt idx="56">
                  <c:v>45040</c:v>
                </c:pt>
                <c:pt idx="57">
                  <c:v>45037</c:v>
                </c:pt>
                <c:pt idx="58">
                  <c:v>45036</c:v>
                </c:pt>
                <c:pt idx="59">
                  <c:v>45035</c:v>
                </c:pt>
                <c:pt idx="60">
                  <c:v>45034</c:v>
                </c:pt>
                <c:pt idx="61">
                  <c:v>45033</c:v>
                </c:pt>
                <c:pt idx="62">
                  <c:v>45030</c:v>
                </c:pt>
                <c:pt idx="63">
                  <c:v>45029</c:v>
                </c:pt>
                <c:pt idx="64">
                  <c:v>45028</c:v>
                </c:pt>
                <c:pt idx="65">
                  <c:v>45027</c:v>
                </c:pt>
                <c:pt idx="66">
                  <c:v>45026</c:v>
                </c:pt>
                <c:pt idx="67">
                  <c:v>45022</c:v>
                </c:pt>
                <c:pt idx="68">
                  <c:v>45021</c:v>
                </c:pt>
                <c:pt idx="69">
                  <c:v>45020</c:v>
                </c:pt>
                <c:pt idx="70">
                  <c:v>45019</c:v>
                </c:pt>
                <c:pt idx="71">
                  <c:v>45016</c:v>
                </c:pt>
                <c:pt idx="72">
                  <c:v>45015</c:v>
                </c:pt>
                <c:pt idx="73">
                  <c:v>45014</c:v>
                </c:pt>
                <c:pt idx="74">
                  <c:v>45013</c:v>
                </c:pt>
                <c:pt idx="75">
                  <c:v>45012</c:v>
                </c:pt>
                <c:pt idx="76">
                  <c:v>45009</c:v>
                </c:pt>
                <c:pt idx="77">
                  <c:v>45008</c:v>
                </c:pt>
                <c:pt idx="78">
                  <c:v>45007</c:v>
                </c:pt>
                <c:pt idx="79">
                  <c:v>45006</c:v>
                </c:pt>
                <c:pt idx="80">
                  <c:v>45005</c:v>
                </c:pt>
                <c:pt idx="81">
                  <c:v>45002</c:v>
                </c:pt>
                <c:pt idx="82">
                  <c:v>45001</c:v>
                </c:pt>
                <c:pt idx="83">
                  <c:v>45000</c:v>
                </c:pt>
                <c:pt idx="84">
                  <c:v>44999</c:v>
                </c:pt>
                <c:pt idx="85">
                  <c:v>44998</c:v>
                </c:pt>
                <c:pt idx="86">
                  <c:v>44995</c:v>
                </c:pt>
                <c:pt idx="87">
                  <c:v>44994</c:v>
                </c:pt>
                <c:pt idx="88">
                  <c:v>44993</c:v>
                </c:pt>
                <c:pt idx="89">
                  <c:v>44992</c:v>
                </c:pt>
                <c:pt idx="90">
                  <c:v>44991</c:v>
                </c:pt>
                <c:pt idx="91">
                  <c:v>44988</c:v>
                </c:pt>
                <c:pt idx="92">
                  <c:v>44987</c:v>
                </c:pt>
                <c:pt idx="93">
                  <c:v>44986</c:v>
                </c:pt>
                <c:pt idx="94">
                  <c:v>44985</c:v>
                </c:pt>
                <c:pt idx="95">
                  <c:v>44984</c:v>
                </c:pt>
                <c:pt idx="96">
                  <c:v>44981</c:v>
                </c:pt>
                <c:pt idx="97">
                  <c:v>44980</c:v>
                </c:pt>
                <c:pt idx="98">
                  <c:v>44979</c:v>
                </c:pt>
                <c:pt idx="99">
                  <c:v>44978</c:v>
                </c:pt>
                <c:pt idx="100">
                  <c:v>44974</c:v>
                </c:pt>
                <c:pt idx="101">
                  <c:v>44973</c:v>
                </c:pt>
                <c:pt idx="102">
                  <c:v>44972</c:v>
                </c:pt>
                <c:pt idx="103">
                  <c:v>44971</c:v>
                </c:pt>
                <c:pt idx="104">
                  <c:v>44970</c:v>
                </c:pt>
                <c:pt idx="105">
                  <c:v>44967</c:v>
                </c:pt>
                <c:pt idx="106">
                  <c:v>44966</c:v>
                </c:pt>
                <c:pt idx="107">
                  <c:v>44965</c:v>
                </c:pt>
                <c:pt idx="108">
                  <c:v>44964</c:v>
                </c:pt>
                <c:pt idx="109">
                  <c:v>44963</c:v>
                </c:pt>
                <c:pt idx="110">
                  <c:v>44960</c:v>
                </c:pt>
                <c:pt idx="111">
                  <c:v>44959</c:v>
                </c:pt>
                <c:pt idx="112">
                  <c:v>44958</c:v>
                </c:pt>
                <c:pt idx="113">
                  <c:v>44957</c:v>
                </c:pt>
                <c:pt idx="114">
                  <c:v>44956</c:v>
                </c:pt>
                <c:pt idx="115">
                  <c:v>44953</c:v>
                </c:pt>
                <c:pt idx="116">
                  <c:v>44952</c:v>
                </c:pt>
                <c:pt idx="117">
                  <c:v>44951</c:v>
                </c:pt>
                <c:pt idx="118">
                  <c:v>44950</c:v>
                </c:pt>
                <c:pt idx="119">
                  <c:v>44949</c:v>
                </c:pt>
                <c:pt idx="120">
                  <c:v>44946</c:v>
                </c:pt>
                <c:pt idx="121">
                  <c:v>44945</c:v>
                </c:pt>
                <c:pt idx="122">
                  <c:v>44944</c:v>
                </c:pt>
                <c:pt idx="123">
                  <c:v>44943</c:v>
                </c:pt>
                <c:pt idx="124">
                  <c:v>44939</c:v>
                </c:pt>
                <c:pt idx="125">
                  <c:v>44938</c:v>
                </c:pt>
                <c:pt idx="126">
                  <c:v>44937</c:v>
                </c:pt>
                <c:pt idx="127">
                  <c:v>44936</c:v>
                </c:pt>
                <c:pt idx="128">
                  <c:v>44935</c:v>
                </c:pt>
                <c:pt idx="129">
                  <c:v>44932</c:v>
                </c:pt>
                <c:pt idx="130">
                  <c:v>44931</c:v>
                </c:pt>
                <c:pt idx="131">
                  <c:v>44930</c:v>
                </c:pt>
                <c:pt idx="132">
                  <c:v>44929</c:v>
                </c:pt>
                <c:pt idx="133">
                  <c:v>44925</c:v>
                </c:pt>
                <c:pt idx="134">
                  <c:v>44924</c:v>
                </c:pt>
                <c:pt idx="135">
                  <c:v>44923</c:v>
                </c:pt>
                <c:pt idx="136">
                  <c:v>44922</c:v>
                </c:pt>
                <c:pt idx="137">
                  <c:v>44918</c:v>
                </c:pt>
                <c:pt idx="138">
                  <c:v>44917</c:v>
                </c:pt>
                <c:pt idx="139">
                  <c:v>44916</c:v>
                </c:pt>
                <c:pt idx="140">
                  <c:v>44915</c:v>
                </c:pt>
                <c:pt idx="141">
                  <c:v>44914</c:v>
                </c:pt>
                <c:pt idx="142">
                  <c:v>44911</c:v>
                </c:pt>
                <c:pt idx="143">
                  <c:v>44910</c:v>
                </c:pt>
                <c:pt idx="144">
                  <c:v>44909</c:v>
                </c:pt>
                <c:pt idx="145">
                  <c:v>44908</c:v>
                </c:pt>
                <c:pt idx="146">
                  <c:v>44907</c:v>
                </c:pt>
                <c:pt idx="147">
                  <c:v>44904</c:v>
                </c:pt>
                <c:pt idx="148">
                  <c:v>44903</c:v>
                </c:pt>
                <c:pt idx="149">
                  <c:v>44902</c:v>
                </c:pt>
                <c:pt idx="150">
                  <c:v>44901</c:v>
                </c:pt>
                <c:pt idx="151">
                  <c:v>44900</c:v>
                </c:pt>
                <c:pt idx="152">
                  <c:v>44897</c:v>
                </c:pt>
                <c:pt idx="153">
                  <c:v>44896</c:v>
                </c:pt>
                <c:pt idx="154">
                  <c:v>44895</c:v>
                </c:pt>
                <c:pt idx="155">
                  <c:v>44894</c:v>
                </c:pt>
                <c:pt idx="156">
                  <c:v>44893</c:v>
                </c:pt>
                <c:pt idx="157">
                  <c:v>44890</c:v>
                </c:pt>
                <c:pt idx="158">
                  <c:v>44888</c:v>
                </c:pt>
                <c:pt idx="159">
                  <c:v>44887</c:v>
                </c:pt>
                <c:pt idx="160">
                  <c:v>44886</c:v>
                </c:pt>
                <c:pt idx="161">
                  <c:v>44883</c:v>
                </c:pt>
                <c:pt idx="162">
                  <c:v>44882</c:v>
                </c:pt>
                <c:pt idx="163">
                  <c:v>44881</c:v>
                </c:pt>
                <c:pt idx="164">
                  <c:v>44880</c:v>
                </c:pt>
                <c:pt idx="165">
                  <c:v>44879</c:v>
                </c:pt>
                <c:pt idx="166">
                  <c:v>44876</c:v>
                </c:pt>
                <c:pt idx="167">
                  <c:v>44875</c:v>
                </c:pt>
                <c:pt idx="168">
                  <c:v>44874</c:v>
                </c:pt>
                <c:pt idx="169">
                  <c:v>44873</c:v>
                </c:pt>
                <c:pt idx="170">
                  <c:v>44872</c:v>
                </c:pt>
                <c:pt idx="171">
                  <c:v>44869</c:v>
                </c:pt>
                <c:pt idx="172">
                  <c:v>44868</c:v>
                </c:pt>
                <c:pt idx="173">
                  <c:v>44867</c:v>
                </c:pt>
                <c:pt idx="174">
                  <c:v>44866</c:v>
                </c:pt>
                <c:pt idx="175">
                  <c:v>44865</c:v>
                </c:pt>
                <c:pt idx="176">
                  <c:v>44862</c:v>
                </c:pt>
                <c:pt idx="177">
                  <c:v>44861</c:v>
                </c:pt>
                <c:pt idx="178">
                  <c:v>44860</c:v>
                </c:pt>
                <c:pt idx="179">
                  <c:v>44859</c:v>
                </c:pt>
                <c:pt idx="180">
                  <c:v>44858</c:v>
                </c:pt>
                <c:pt idx="181">
                  <c:v>44855</c:v>
                </c:pt>
                <c:pt idx="182">
                  <c:v>44854</c:v>
                </c:pt>
                <c:pt idx="183">
                  <c:v>44853</c:v>
                </c:pt>
                <c:pt idx="184">
                  <c:v>44852</c:v>
                </c:pt>
                <c:pt idx="185">
                  <c:v>44851</c:v>
                </c:pt>
                <c:pt idx="186">
                  <c:v>44848</c:v>
                </c:pt>
                <c:pt idx="187">
                  <c:v>44847</c:v>
                </c:pt>
                <c:pt idx="188">
                  <c:v>44846</c:v>
                </c:pt>
                <c:pt idx="189">
                  <c:v>44845</c:v>
                </c:pt>
                <c:pt idx="190">
                  <c:v>44844</c:v>
                </c:pt>
                <c:pt idx="191">
                  <c:v>44841</c:v>
                </c:pt>
                <c:pt idx="192">
                  <c:v>44840</c:v>
                </c:pt>
                <c:pt idx="193">
                  <c:v>44839</c:v>
                </c:pt>
                <c:pt idx="194">
                  <c:v>44838</c:v>
                </c:pt>
                <c:pt idx="195">
                  <c:v>44837</c:v>
                </c:pt>
                <c:pt idx="196">
                  <c:v>44834</c:v>
                </c:pt>
                <c:pt idx="197">
                  <c:v>44833</c:v>
                </c:pt>
                <c:pt idx="198">
                  <c:v>44832</c:v>
                </c:pt>
                <c:pt idx="199">
                  <c:v>44831</c:v>
                </c:pt>
                <c:pt idx="200">
                  <c:v>44830</c:v>
                </c:pt>
                <c:pt idx="201">
                  <c:v>44827</c:v>
                </c:pt>
                <c:pt idx="202">
                  <c:v>44826</c:v>
                </c:pt>
                <c:pt idx="203">
                  <c:v>44825</c:v>
                </c:pt>
                <c:pt idx="204">
                  <c:v>44824</c:v>
                </c:pt>
                <c:pt idx="205">
                  <c:v>44823</c:v>
                </c:pt>
                <c:pt idx="206">
                  <c:v>44820</c:v>
                </c:pt>
                <c:pt idx="207">
                  <c:v>44819</c:v>
                </c:pt>
                <c:pt idx="208">
                  <c:v>44818</c:v>
                </c:pt>
                <c:pt idx="209">
                  <c:v>44817</c:v>
                </c:pt>
                <c:pt idx="210">
                  <c:v>44816</c:v>
                </c:pt>
                <c:pt idx="211">
                  <c:v>44813</c:v>
                </c:pt>
                <c:pt idx="212">
                  <c:v>44812</c:v>
                </c:pt>
                <c:pt idx="213">
                  <c:v>44811</c:v>
                </c:pt>
                <c:pt idx="214">
                  <c:v>44810</c:v>
                </c:pt>
                <c:pt idx="215">
                  <c:v>44806</c:v>
                </c:pt>
                <c:pt idx="216">
                  <c:v>44805</c:v>
                </c:pt>
                <c:pt idx="217">
                  <c:v>44804</c:v>
                </c:pt>
                <c:pt idx="218">
                  <c:v>44803</c:v>
                </c:pt>
                <c:pt idx="219">
                  <c:v>44802</c:v>
                </c:pt>
                <c:pt idx="220">
                  <c:v>44799</c:v>
                </c:pt>
                <c:pt idx="221">
                  <c:v>44798</c:v>
                </c:pt>
                <c:pt idx="222">
                  <c:v>44797</c:v>
                </c:pt>
                <c:pt idx="223">
                  <c:v>44796</c:v>
                </c:pt>
                <c:pt idx="224">
                  <c:v>44795</c:v>
                </c:pt>
                <c:pt idx="225">
                  <c:v>44792</c:v>
                </c:pt>
                <c:pt idx="226">
                  <c:v>44791</c:v>
                </c:pt>
                <c:pt idx="227">
                  <c:v>44790</c:v>
                </c:pt>
                <c:pt idx="228">
                  <c:v>44789</c:v>
                </c:pt>
                <c:pt idx="229">
                  <c:v>44788</c:v>
                </c:pt>
                <c:pt idx="230">
                  <c:v>44785</c:v>
                </c:pt>
                <c:pt idx="231">
                  <c:v>44784</c:v>
                </c:pt>
                <c:pt idx="232">
                  <c:v>44783</c:v>
                </c:pt>
                <c:pt idx="233">
                  <c:v>44782</c:v>
                </c:pt>
                <c:pt idx="234">
                  <c:v>44781</c:v>
                </c:pt>
                <c:pt idx="235">
                  <c:v>44778</c:v>
                </c:pt>
                <c:pt idx="236">
                  <c:v>44777</c:v>
                </c:pt>
                <c:pt idx="237">
                  <c:v>44776</c:v>
                </c:pt>
                <c:pt idx="238">
                  <c:v>44775</c:v>
                </c:pt>
                <c:pt idx="239">
                  <c:v>44774</c:v>
                </c:pt>
                <c:pt idx="240">
                  <c:v>44771</c:v>
                </c:pt>
                <c:pt idx="241">
                  <c:v>44770</c:v>
                </c:pt>
                <c:pt idx="242">
                  <c:v>44769</c:v>
                </c:pt>
                <c:pt idx="243">
                  <c:v>44768</c:v>
                </c:pt>
                <c:pt idx="244">
                  <c:v>44767</c:v>
                </c:pt>
                <c:pt idx="245">
                  <c:v>44764</c:v>
                </c:pt>
                <c:pt idx="246">
                  <c:v>44763</c:v>
                </c:pt>
                <c:pt idx="247">
                  <c:v>44762</c:v>
                </c:pt>
                <c:pt idx="248">
                  <c:v>44761</c:v>
                </c:pt>
                <c:pt idx="249">
                  <c:v>44760</c:v>
                </c:pt>
                <c:pt idx="250">
                  <c:v>44757</c:v>
                </c:pt>
                <c:pt idx="251">
                  <c:v>44756</c:v>
                </c:pt>
                <c:pt idx="252">
                  <c:v>44755</c:v>
                </c:pt>
                <c:pt idx="253">
                  <c:v>44754</c:v>
                </c:pt>
                <c:pt idx="254">
                  <c:v>44753</c:v>
                </c:pt>
                <c:pt idx="255">
                  <c:v>44750</c:v>
                </c:pt>
                <c:pt idx="256">
                  <c:v>44749</c:v>
                </c:pt>
                <c:pt idx="257">
                  <c:v>44748</c:v>
                </c:pt>
                <c:pt idx="258">
                  <c:v>44747</c:v>
                </c:pt>
                <c:pt idx="259">
                  <c:v>44743</c:v>
                </c:pt>
                <c:pt idx="260">
                  <c:v>44742</c:v>
                </c:pt>
                <c:pt idx="261">
                  <c:v>44741</c:v>
                </c:pt>
                <c:pt idx="262">
                  <c:v>44740</c:v>
                </c:pt>
                <c:pt idx="263">
                  <c:v>44739</c:v>
                </c:pt>
                <c:pt idx="264">
                  <c:v>44736</c:v>
                </c:pt>
                <c:pt idx="265">
                  <c:v>44735</c:v>
                </c:pt>
                <c:pt idx="266">
                  <c:v>44734</c:v>
                </c:pt>
                <c:pt idx="267">
                  <c:v>44733</c:v>
                </c:pt>
                <c:pt idx="268">
                  <c:v>44729</c:v>
                </c:pt>
                <c:pt idx="269">
                  <c:v>44728</c:v>
                </c:pt>
                <c:pt idx="270">
                  <c:v>44727</c:v>
                </c:pt>
                <c:pt idx="271">
                  <c:v>44726</c:v>
                </c:pt>
                <c:pt idx="272">
                  <c:v>44725</c:v>
                </c:pt>
                <c:pt idx="273">
                  <c:v>44722</c:v>
                </c:pt>
                <c:pt idx="274">
                  <c:v>44721</c:v>
                </c:pt>
                <c:pt idx="275">
                  <c:v>44720</c:v>
                </c:pt>
                <c:pt idx="276">
                  <c:v>44719</c:v>
                </c:pt>
                <c:pt idx="277">
                  <c:v>44718</c:v>
                </c:pt>
                <c:pt idx="278">
                  <c:v>44715</c:v>
                </c:pt>
                <c:pt idx="279">
                  <c:v>44714</c:v>
                </c:pt>
                <c:pt idx="280">
                  <c:v>44713</c:v>
                </c:pt>
                <c:pt idx="281">
                  <c:v>44712</c:v>
                </c:pt>
                <c:pt idx="282">
                  <c:v>44708</c:v>
                </c:pt>
                <c:pt idx="283">
                  <c:v>44707</c:v>
                </c:pt>
                <c:pt idx="284">
                  <c:v>44706</c:v>
                </c:pt>
                <c:pt idx="285">
                  <c:v>44705</c:v>
                </c:pt>
                <c:pt idx="286">
                  <c:v>44704</c:v>
                </c:pt>
                <c:pt idx="287">
                  <c:v>44701</c:v>
                </c:pt>
                <c:pt idx="288">
                  <c:v>44700</c:v>
                </c:pt>
                <c:pt idx="289">
                  <c:v>44699</c:v>
                </c:pt>
                <c:pt idx="290">
                  <c:v>44698</c:v>
                </c:pt>
                <c:pt idx="291">
                  <c:v>44697</c:v>
                </c:pt>
                <c:pt idx="292">
                  <c:v>44694</c:v>
                </c:pt>
                <c:pt idx="293">
                  <c:v>44693</c:v>
                </c:pt>
                <c:pt idx="294">
                  <c:v>44692</c:v>
                </c:pt>
                <c:pt idx="295">
                  <c:v>44691</c:v>
                </c:pt>
                <c:pt idx="296">
                  <c:v>44690</c:v>
                </c:pt>
                <c:pt idx="297">
                  <c:v>44687</c:v>
                </c:pt>
                <c:pt idx="298">
                  <c:v>44686</c:v>
                </c:pt>
                <c:pt idx="299">
                  <c:v>44685</c:v>
                </c:pt>
                <c:pt idx="300">
                  <c:v>44684</c:v>
                </c:pt>
                <c:pt idx="301">
                  <c:v>44683</c:v>
                </c:pt>
                <c:pt idx="302">
                  <c:v>44680</c:v>
                </c:pt>
                <c:pt idx="303">
                  <c:v>44679</c:v>
                </c:pt>
                <c:pt idx="304">
                  <c:v>44678</c:v>
                </c:pt>
                <c:pt idx="305">
                  <c:v>44677</c:v>
                </c:pt>
                <c:pt idx="306">
                  <c:v>44676</c:v>
                </c:pt>
                <c:pt idx="307">
                  <c:v>44673</c:v>
                </c:pt>
                <c:pt idx="308">
                  <c:v>44672</c:v>
                </c:pt>
                <c:pt idx="309">
                  <c:v>44671</c:v>
                </c:pt>
                <c:pt idx="310">
                  <c:v>44670</c:v>
                </c:pt>
                <c:pt idx="311">
                  <c:v>44669</c:v>
                </c:pt>
                <c:pt idx="312">
                  <c:v>44665</c:v>
                </c:pt>
                <c:pt idx="313">
                  <c:v>44664</c:v>
                </c:pt>
                <c:pt idx="314">
                  <c:v>44663</c:v>
                </c:pt>
                <c:pt idx="315">
                  <c:v>44662</c:v>
                </c:pt>
                <c:pt idx="316">
                  <c:v>44659</c:v>
                </c:pt>
                <c:pt idx="317">
                  <c:v>44658</c:v>
                </c:pt>
                <c:pt idx="318">
                  <c:v>44657</c:v>
                </c:pt>
                <c:pt idx="319">
                  <c:v>44656</c:v>
                </c:pt>
                <c:pt idx="320">
                  <c:v>44655</c:v>
                </c:pt>
                <c:pt idx="321">
                  <c:v>44652</c:v>
                </c:pt>
                <c:pt idx="322">
                  <c:v>44651</c:v>
                </c:pt>
                <c:pt idx="323">
                  <c:v>44650</c:v>
                </c:pt>
                <c:pt idx="324">
                  <c:v>44649</c:v>
                </c:pt>
                <c:pt idx="325">
                  <c:v>44648</c:v>
                </c:pt>
                <c:pt idx="326">
                  <c:v>44645</c:v>
                </c:pt>
                <c:pt idx="327">
                  <c:v>44644</c:v>
                </c:pt>
                <c:pt idx="328">
                  <c:v>44643</c:v>
                </c:pt>
                <c:pt idx="329">
                  <c:v>44642</c:v>
                </c:pt>
                <c:pt idx="330">
                  <c:v>44641</c:v>
                </c:pt>
                <c:pt idx="331">
                  <c:v>44638</c:v>
                </c:pt>
                <c:pt idx="332">
                  <c:v>44637</c:v>
                </c:pt>
                <c:pt idx="333">
                  <c:v>44636</c:v>
                </c:pt>
                <c:pt idx="334">
                  <c:v>44635</c:v>
                </c:pt>
                <c:pt idx="335">
                  <c:v>44634</c:v>
                </c:pt>
                <c:pt idx="336">
                  <c:v>44631</c:v>
                </c:pt>
                <c:pt idx="337">
                  <c:v>44630</c:v>
                </c:pt>
                <c:pt idx="338">
                  <c:v>44629</c:v>
                </c:pt>
                <c:pt idx="339">
                  <c:v>44628</c:v>
                </c:pt>
                <c:pt idx="340">
                  <c:v>44627</c:v>
                </c:pt>
                <c:pt idx="341">
                  <c:v>44624</c:v>
                </c:pt>
                <c:pt idx="342">
                  <c:v>44623</c:v>
                </c:pt>
                <c:pt idx="343">
                  <c:v>44622</c:v>
                </c:pt>
                <c:pt idx="344">
                  <c:v>44621</c:v>
                </c:pt>
                <c:pt idx="345">
                  <c:v>44620</c:v>
                </c:pt>
                <c:pt idx="346">
                  <c:v>44617</c:v>
                </c:pt>
                <c:pt idx="347">
                  <c:v>44616</c:v>
                </c:pt>
                <c:pt idx="348">
                  <c:v>44615</c:v>
                </c:pt>
                <c:pt idx="349">
                  <c:v>44614</c:v>
                </c:pt>
                <c:pt idx="350">
                  <c:v>44610</c:v>
                </c:pt>
                <c:pt idx="351">
                  <c:v>44609</c:v>
                </c:pt>
                <c:pt idx="352">
                  <c:v>44608</c:v>
                </c:pt>
                <c:pt idx="353">
                  <c:v>44607</c:v>
                </c:pt>
                <c:pt idx="354">
                  <c:v>44606</c:v>
                </c:pt>
                <c:pt idx="355">
                  <c:v>44603</c:v>
                </c:pt>
                <c:pt idx="356">
                  <c:v>44602</c:v>
                </c:pt>
                <c:pt idx="357">
                  <c:v>44601</c:v>
                </c:pt>
                <c:pt idx="358">
                  <c:v>44600</c:v>
                </c:pt>
                <c:pt idx="359">
                  <c:v>44599</c:v>
                </c:pt>
                <c:pt idx="360">
                  <c:v>44596</c:v>
                </c:pt>
                <c:pt idx="361">
                  <c:v>44595</c:v>
                </c:pt>
                <c:pt idx="362">
                  <c:v>44594</c:v>
                </c:pt>
                <c:pt idx="363">
                  <c:v>44593</c:v>
                </c:pt>
                <c:pt idx="364">
                  <c:v>44592</c:v>
                </c:pt>
                <c:pt idx="365">
                  <c:v>44589</c:v>
                </c:pt>
                <c:pt idx="366">
                  <c:v>44588</c:v>
                </c:pt>
                <c:pt idx="367">
                  <c:v>44587</c:v>
                </c:pt>
                <c:pt idx="368">
                  <c:v>44586</c:v>
                </c:pt>
                <c:pt idx="369">
                  <c:v>44585</c:v>
                </c:pt>
                <c:pt idx="370">
                  <c:v>44582</c:v>
                </c:pt>
                <c:pt idx="371">
                  <c:v>44581</c:v>
                </c:pt>
                <c:pt idx="372">
                  <c:v>44580</c:v>
                </c:pt>
                <c:pt idx="373">
                  <c:v>44579</c:v>
                </c:pt>
                <c:pt idx="374">
                  <c:v>44575</c:v>
                </c:pt>
                <c:pt idx="375">
                  <c:v>44574</c:v>
                </c:pt>
                <c:pt idx="376">
                  <c:v>44573</c:v>
                </c:pt>
                <c:pt idx="377">
                  <c:v>44572</c:v>
                </c:pt>
                <c:pt idx="378">
                  <c:v>44571</c:v>
                </c:pt>
                <c:pt idx="379">
                  <c:v>44568</c:v>
                </c:pt>
                <c:pt idx="380">
                  <c:v>44567</c:v>
                </c:pt>
                <c:pt idx="381">
                  <c:v>44566</c:v>
                </c:pt>
                <c:pt idx="382">
                  <c:v>44565</c:v>
                </c:pt>
                <c:pt idx="383">
                  <c:v>44564</c:v>
                </c:pt>
                <c:pt idx="384">
                  <c:v>44561</c:v>
                </c:pt>
                <c:pt idx="385">
                  <c:v>44560</c:v>
                </c:pt>
                <c:pt idx="386">
                  <c:v>44559</c:v>
                </c:pt>
                <c:pt idx="387">
                  <c:v>44558</c:v>
                </c:pt>
                <c:pt idx="388">
                  <c:v>44557</c:v>
                </c:pt>
                <c:pt idx="389">
                  <c:v>44553</c:v>
                </c:pt>
                <c:pt idx="390">
                  <c:v>44552</c:v>
                </c:pt>
                <c:pt idx="391">
                  <c:v>44551</c:v>
                </c:pt>
                <c:pt idx="392">
                  <c:v>44550</c:v>
                </c:pt>
                <c:pt idx="393">
                  <c:v>44547</c:v>
                </c:pt>
                <c:pt idx="394">
                  <c:v>44546</c:v>
                </c:pt>
                <c:pt idx="395">
                  <c:v>44545</c:v>
                </c:pt>
                <c:pt idx="396">
                  <c:v>44544</c:v>
                </c:pt>
                <c:pt idx="397">
                  <c:v>44543</c:v>
                </c:pt>
                <c:pt idx="398">
                  <c:v>44540</c:v>
                </c:pt>
                <c:pt idx="399">
                  <c:v>44539</c:v>
                </c:pt>
                <c:pt idx="400">
                  <c:v>44538</c:v>
                </c:pt>
                <c:pt idx="401">
                  <c:v>44537</c:v>
                </c:pt>
                <c:pt idx="402">
                  <c:v>44536</c:v>
                </c:pt>
                <c:pt idx="403">
                  <c:v>44533</c:v>
                </c:pt>
                <c:pt idx="404">
                  <c:v>44532</c:v>
                </c:pt>
                <c:pt idx="405">
                  <c:v>44531</c:v>
                </c:pt>
                <c:pt idx="406">
                  <c:v>44530</c:v>
                </c:pt>
                <c:pt idx="407">
                  <c:v>44529</c:v>
                </c:pt>
                <c:pt idx="408">
                  <c:v>44526</c:v>
                </c:pt>
                <c:pt idx="409">
                  <c:v>44524</c:v>
                </c:pt>
                <c:pt idx="410">
                  <c:v>44523</c:v>
                </c:pt>
                <c:pt idx="411">
                  <c:v>44522</c:v>
                </c:pt>
                <c:pt idx="412">
                  <c:v>44519</c:v>
                </c:pt>
                <c:pt idx="413">
                  <c:v>44518</c:v>
                </c:pt>
                <c:pt idx="414">
                  <c:v>44517</c:v>
                </c:pt>
                <c:pt idx="415">
                  <c:v>44516</c:v>
                </c:pt>
                <c:pt idx="416">
                  <c:v>44515</c:v>
                </c:pt>
                <c:pt idx="417">
                  <c:v>44512</c:v>
                </c:pt>
                <c:pt idx="418">
                  <c:v>44511</c:v>
                </c:pt>
                <c:pt idx="419">
                  <c:v>44510</c:v>
                </c:pt>
                <c:pt idx="420">
                  <c:v>44509</c:v>
                </c:pt>
                <c:pt idx="421">
                  <c:v>44508</c:v>
                </c:pt>
                <c:pt idx="422">
                  <c:v>44505</c:v>
                </c:pt>
                <c:pt idx="423">
                  <c:v>44504</c:v>
                </c:pt>
                <c:pt idx="424">
                  <c:v>44503</c:v>
                </c:pt>
                <c:pt idx="425">
                  <c:v>44502</c:v>
                </c:pt>
                <c:pt idx="426">
                  <c:v>44501</c:v>
                </c:pt>
                <c:pt idx="427">
                  <c:v>44498</c:v>
                </c:pt>
                <c:pt idx="428">
                  <c:v>44497</c:v>
                </c:pt>
                <c:pt idx="429">
                  <c:v>44496</c:v>
                </c:pt>
                <c:pt idx="430">
                  <c:v>44495</c:v>
                </c:pt>
                <c:pt idx="431">
                  <c:v>44494</c:v>
                </c:pt>
                <c:pt idx="432">
                  <c:v>44491</c:v>
                </c:pt>
                <c:pt idx="433">
                  <c:v>44490</c:v>
                </c:pt>
                <c:pt idx="434">
                  <c:v>44489</c:v>
                </c:pt>
                <c:pt idx="435">
                  <c:v>44488</c:v>
                </c:pt>
                <c:pt idx="436">
                  <c:v>44487</c:v>
                </c:pt>
                <c:pt idx="437">
                  <c:v>44484</c:v>
                </c:pt>
                <c:pt idx="438">
                  <c:v>44483</c:v>
                </c:pt>
                <c:pt idx="439">
                  <c:v>44482</c:v>
                </c:pt>
                <c:pt idx="440">
                  <c:v>44481</c:v>
                </c:pt>
                <c:pt idx="441">
                  <c:v>44480</c:v>
                </c:pt>
                <c:pt idx="442">
                  <c:v>44477</c:v>
                </c:pt>
                <c:pt idx="443">
                  <c:v>44476</c:v>
                </c:pt>
                <c:pt idx="444">
                  <c:v>44475</c:v>
                </c:pt>
                <c:pt idx="445">
                  <c:v>44474</c:v>
                </c:pt>
                <c:pt idx="446">
                  <c:v>44473</c:v>
                </c:pt>
                <c:pt idx="447">
                  <c:v>44470</c:v>
                </c:pt>
                <c:pt idx="448">
                  <c:v>44469</c:v>
                </c:pt>
                <c:pt idx="449">
                  <c:v>44468</c:v>
                </c:pt>
                <c:pt idx="450">
                  <c:v>44467</c:v>
                </c:pt>
                <c:pt idx="451">
                  <c:v>44466</c:v>
                </c:pt>
                <c:pt idx="452">
                  <c:v>44463</c:v>
                </c:pt>
                <c:pt idx="453">
                  <c:v>44462</c:v>
                </c:pt>
                <c:pt idx="454">
                  <c:v>44461</c:v>
                </c:pt>
                <c:pt idx="455">
                  <c:v>44460</c:v>
                </c:pt>
                <c:pt idx="456">
                  <c:v>44459</c:v>
                </c:pt>
                <c:pt idx="457">
                  <c:v>44456</c:v>
                </c:pt>
                <c:pt idx="458">
                  <c:v>44455</c:v>
                </c:pt>
                <c:pt idx="459">
                  <c:v>44454</c:v>
                </c:pt>
                <c:pt idx="460">
                  <c:v>44453</c:v>
                </c:pt>
                <c:pt idx="461">
                  <c:v>44452</c:v>
                </c:pt>
                <c:pt idx="462">
                  <c:v>44449</c:v>
                </c:pt>
                <c:pt idx="463">
                  <c:v>44448</c:v>
                </c:pt>
                <c:pt idx="464">
                  <c:v>44447</c:v>
                </c:pt>
                <c:pt idx="465">
                  <c:v>44446</c:v>
                </c:pt>
              </c:numCache>
            </c:numRef>
          </c:cat>
          <c:val>
            <c:numRef>
              <c:f>'[ATVI_MSFT raw data.xlsx]Sheet1'!$N$5:$N$470</c:f>
              <c:numCache>
                <c:formatCode>General</c:formatCode>
                <c:ptCount val="466"/>
                <c:pt idx="0">
                  <c:v>114.78271951064116</c:v>
                </c:pt>
                <c:pt idx="1">
                  <c:v>114.10730215368947</c:v>
                </c:pt>
                <c:pt idx="2">
                  <c:v>114.69351344462868</c:v>
                </c:pt>
                <c:pt idx="3">
                  <c:v>115.95514209251959</c:v>
                </c:pt>
                <c:pt idx="4">
                  <c:v>105.3905951318977</c:v>
                </c:pt>
                <c:pt idx="5">
                  <c:v>105.04651459156382</c:v>
                </c:pt>
                <c:pt idx="6">
                  <c:v>105.3905951318977</c:v>
                </c:pt>
                <c:pt idx="7">
                  <c:v>105.60723843507088</c:v>
                </c:pt>
                <c:pt idx="8">
                  <c:v>106.20619344972616</c:v>
                </c:pt>
                <c:pt idx="9">
                  <c:v>107.42959092646885</c:v>
                </c:pt>
                <c:pt idx="10">
                  <c:v>105.87485663310832</c:v>
                </c:pt>
                <c:pt idx="11">
                  <c:v>106.53753026634395</c:v>
                </c:pt>
                <c:pt idx="12">
                  <c:v>107.21294762329565</c:v>
                </c:pt>
                <c:pt idx="13">
                  <c:v>106.28265579202257</c:v>
                </c:pt>
                <c:pt idx="14">
                  <c:v>104.37109723461209</c:v>
                </c:pt>
                <c:pt idx="15">
                  <c:v>104.88084618325487</c:v>
                </c:pt>
                <c:pt idx="16">
                  <c:v>103.14769975786936</c:v>
                </c:pt>
                <c:pt idx="17">
                  <c:v>104.35835351089599</c:v>
                </c:pt>
                <c:pt idx="18">
                  <c:v>104.46030330062455</c:v>
                </c:pt>
                <c:pt idx="19">
                  <c:v>103.79762966738892</c:v>
                </c:pt>
                <c:pt idx="20">
                  <c:v>103.51726774563538</c:v>
                </c:pt>
                <c:pt idx="21">
                  <c:v>102.84185038868367</c:v>
                </c:pt>
                <c:pt idx="22">
                  <c:v>101.65668408308915</c:v>
                </c:pt>
                <c:pt idx="23">
                  <c:v>102.43405122976941</c:v>
                </c:pt>
                <c:pt idx="24">
                  <c:v>101.9752771759909</c:v>
                </c:pt>
                <c:pt idx="25">
                  <c:v>102.58697591436226</c:v>
                </c:pt>
                <c:pt idx="26">
                  <c:v>103.07123741557291</c:v>
                </c:pt>
                <c:pt idx="27">
                  <c:v>103.02026252070864</c:v>
                </c:pt>
                <c:pt idx="28">
                  <c:v>102.58697591436226</c:v>
                </c:pt>
                <c:pt idx="29">
                  <c:v>102.20466420288017</c:v>
                </c:pt>
                <c:pt idx="30">
                  <c:v>102.20466420288017</c:v>
                </c:pt>
                <c:pt idx="31">
                  <c:v>101.9752771759909</c:v>
                </c:pt>
                <c:pt idx="32">
                  <c:v>100.2421307506054</c:v>
                </c:pt>
                <c:pt idx="33">
                  <c:v>98.305084745762784</c:v>
                </c:pt>
                <c:pt idx="34">
                  <c:v>99.158914234739456</c:v>
                </c:pt>
                <c:pt idx="35">
                  <c:v>100.84108576526066</c:v>
                </c:pt>
                <c:pt idx="36">
                  <c:v>100.75187969924819</c:v>
                </c:pt>
                <c:pt idx="37">
                  <c:v>100.1529246845929</c:v>
                </c:pt>
                <c:pt idx="38">
                  <c:v>99.643175735950109</c:v>
                </c:pt>
                <c:pt idx="39">
                  <c:v>99.260864024468006</c:v>
                </c:pt>
                <c:pt idx="40">
                  <c:v>99.12068306359123</c:v>
                </c:pt>
                <c:pt idx="41">
                  <c:v>99.821587867975069</c:v>
                </c:pt>
                <c:pt idx="42">
                  <c:v>98.598190391232365</c:v>
                </c:pt>
                <c:pt idx="43">
                  <c:v>98.17764750860205</c:v>
                </c:pt>
                <c:pt idx="44">
                  <c:v>96.852300242130767</c:v>
                </c:pt>
                <c:pt idx="45">
                  <c:v>96.227857780043351</c:v>
                </c:pt>
                <c:pt idx="46">
                  <c:v>96.278832674907619</c:v>
                </c:pt>
                <c:pt idx="47">
                  <c:v>96.852300242130767</c:v>
                </c:pt>
                <c:pt idx="48">
                  <c:v>95.055435198164915</c:v>
                </c:pt>
                <c:pt idx="49">
                  <c:v>95.871033515993375</c:v>
                </c:pt>
                <c:pt idx="50">
                  <c:v>96.852300242130752</c:v>
                </c:pt>
                <c:pt idx="51">
                  <c:v>98.674652733528745</c:v>
                </c:pt>
                <c:pt idx="52">
                  <c:v>99.031476997578679</c:v>
                </c:pt>
                <c:pt idx="53">
                  <c:v>98.904039760417987</c:v>
                </c:pt>
                <c:pt idx="54">
                  <c:v>97.884541863132412</c:v>
                </c:pt>
                <c:pt idx="55">
                  <c:v>110.53905951318976</c:v>
                </c:pt>
                <c:pt idx="56">
                  <c:v>109.71071747164524</c:v>
                </c:pt>
                <c:pt idx="57">
                  <c:v>108.99706894354533</c:v>
                </c:pt>
                <c:pt idx="58">
                  <c:v>109.0480438384096</c:v>
                </c:pt>
                <c:pt idx="59">
                  <c:v>108.9588377723971</c:v>
                </c:pt>
                <c:pt idx="60">
                  <c:v>109.02255639097744</c:v>
                </c:pt>
                <c:pt idx="61">
                  <c:v>108.9588377723971</c:v>
                </c:pt>
                <c:pt idx="62">
                  <c:v>108.66573212692751</c:v>
                </c:pt>
                <c:pt idx="63">
                  <c:v>109.06078756212568</c:v>
                </c:pt>
                <c:pt idx="64">
                  <c:v>108.25793296801329</c:v>
                </c:pt>
                <c:pt idx="65">
                  <c:v>108.43634510003827</c:v>
                </c:pt>
                <c:pt idx="66">
                  <c:v>108.93335032496499</c:v>
                </c:pt>
                <c:pt idx="67">
                  <c:v>108.60201350834718</c:v>
                </c:pt>
                <c:pt idx="68">
                  <c:v>108.8059130878043</c:v>
                </c:pt>
                <c:pt idx="69">
                  <c:v>108.46183254747042</c:v>
                </c:pt>
                <c:pt idx="70">
                  <c:v>108.74219446922396</c:v>
                </c:pt>
                <c:pt idx="71">
                  <c:v>109.07353128584178</c:v>
                </c:pt>
                <c:pt idx="72">
                  <c:v>108.18147062571688</c:v>
                </c:pt>
                <c:pt idx="73">
                  <c:v>107.73544029565444</c:v>
                </c:pt>
                <c:pt idx="74">
                  <c:v>107.49330954504909</c:v>
                </c:pt>
                <c:pt idx="75">
                  <c:v>107.46782209761695</c:v>
                </c:pt>
                <c:pt idx="76">
                  <c:v>107.54428443991337</c:v>
                </c:pt>
                <c:pt idx="77">
                  <c:v>101.54199056964447</c:v>
                </c:pt>
                <c:pt idx="78">
                  <c:v>100.2166433031732</c:v>
                </c:pt>
                <c:pt idx="79">
                  <c:v>101.63119663565695</c:v>
                </c:pt>
                <c:pt idx="80">
                  <c:v>101.10870396329808</c:v>
                </c:pt>
                <c:pt idx="81">
                  <c:v>100.66267363323563</c:v>
                </c:pt>
                <c:pt idx="82">
                  <c:v>101.7841213202498</c:v>
                </c:pt>
                <c:pt idx="83">
                  <c:v>101.00675417356953</c:v>
                </c:pt>
                <c:pt idx="84">
                  <c:v>100.79011087039635</c:v>
                </c:pt>
                <c:pt idx="85">
                  <c:v>99.579457117369699</c:v>
                </c:pt>
                <c:pt idx="86">
                  <c:v>99.362813814196514</c:v>
                </c:pt>
                <c:pt idx="87">
                  <c:v>99.872562762839323</c:v>
                </c:pt>
                <c:pt idx="88">
                  <c:v>101.28711609532307</c:v>
                </c:pt>
                <c:pt idx="89">
                  <c:v>101.00675417356955</c:v>
                </c:pt>
                <c:pt idx="90">
                  <c:v>101.47827195106412</c:v>
                </c:pt>
                <c:pt idx="91">
                  <c:v>101.17242258187845</c:v>
                </c:pt>
                <c:pt idx="92">
                  <c:v>99.031476997578721</c:v>
                </c:pt>
                <c:pt idx="93">
                  <c:v>96.495475978080819</c:v>
                </c:pt>
                <c:pt idx="94">
                  <c:v>97.170893335032517</c:v>
                </c:pt>
                <c:pt idx="95">
                  <c:v>97.795335797119932</c:v>
                </c:pt>
                <c:pt idx="96">
                  <c:v>97.897285586848483</c:v>
                </c:pt>
                <c:pt idx="97">
                  <c:v>98.215878679750233</c:v>
                </c:pt>
                <c:pt idx="98">
                  <c:v>98.279597298330586</c:v>
                </c:pt>
                <c:pt idx="99">
                  <c:v>98.126672613737753</c:v>
                </c:pt>
                <c:pt idx="100">
                  <c:v>98.853064865553733</c:v>
                </c:pt>
                <c:pt idx="101">
                  <c:v>98.776602523257338</c:v>
                </c:pt>
                <c:pt idx="102">
                  <c:v>99.018733273862665</c:v>
                </c:pt>
                <c:pt idx="103">
                  <c:v>97.846310691984229</c:v>
                </c:pt>
                <c:pt idx="104">
                  <c:v>97.604179941378916</c:v>
                </c:pt>
                <c:pt idx="105">
                  <c:v>96.151395437746956</c:v>
                </c:pt>
                <c:pt idx="106">
                  <c:v>95.909264687141629</c:v>
                </c:pt>
                <c:pt idx="107">
                  <c:v>92.889002166433087</c:v>
                </c:pt>
                <c:pt idx="108">
                  <c:v>96.342551293488015</c:v>
                </c:pt>
                <c:pt idx="109">
                  <c:v>91.219574359627941</c:v>
                </c:pt>
                <c:pt idx="110">
                  <c:v>95.883777239709502</c:v>
                </c:pt>
                <c:pt idx="111">
                  <c:v>98.266853574614572</c:v>
                </c:pt>
                <c:pt idx="112">
                  <c:v>97.744360902255707</c:v>
                </c:pt>
                <c:pt idx="113">
                  <c:v>97.578692493946789</c:v>
                </c:pt>
                <c:pt idx="114">
                  <c:v>96.801325347266541</c:v>
                </c:pt>
                <c:pt idx="115">
                  <c:v>97.629667388811086</c:v>
                </c:pt>
                <c:pt idx="116">
                  <c:v>96.342551293488029</c:v>
                </c:pt>
                <c:pt idx="117">
                  <c:v>95.119153816745339</c:v>
                </c:pt>
                <c:pt idx="118">
                  <c:v>95.718108831400613</c:v>
                </c:pt>
                <c:pt idx="119">
                  <c:v>95.858289792277375</c:v>
                </c:pt>
                <c:pt idx="120">
                  <c:v>94.099655919459735</c:v>
                </c:pt>
                <c:pt idx="121">
                  <c:v>93.997706129731185</c:v>
                </c:pt>
                <c:pt idx="122">
                  <c:v>94.91525423728821</c:v>
                </c:pt>
                <c:pt idx="123">
                  <c:v>95.01720402701676</c:v>
                </c:pt>
                <c:pt idx="124">
                  <c:v>97.693386007391425</c:v>
                </c:pt>
                <c:pt idx="125">
                  <c:v>97.999235376577118</c:v>
                </c:pt>
                <c:pt idx="126">
                  <c:v>98.12667261373781</c:v>
                </c:pt>
                <c:pt idx="127">
                  <c:v>99.005989550146623</c:v>
                </c:pt>
                <c:pt idx="128">
                  <c:v>98.407034535491348</c:v>
                </c:pt>
                <c:pt idx="129">
                  <c:v>98.878552312985931</c:v>
                </c:pt>
                <c:pt idx="130">
                  <c:v>98.075697718873514</c:v>
                </c:pt>
                <c:pt idx="131">
                  <c:v>97.922773034280695</c:v>
                </c:pt>
                <c:pt idx="132">
                  <c:v>97.973747929144963</c:v>
                </c:pt>
                <c:pt idx="133">
                  <c:v>97.553205046514648</c:v>
                </c:pt>
                <c:pt idx="134">
                  <c:v>97.820823244552116</c:v>
                </c:pt>
                <c:pt idx="135">
                  <c:v>96.916018860711162</c:v>
                </c:pt>
                <c:pt idx="136">
                  <c:v>96.584682044093356</c:v>
                </c:pt>
                <c:pt idx="137">
                  <c:v>96.788581623550471</c:v>
                </c:pt>
                <c:pt idx="138">
                  <c:v>96.469988530648735</c:v>
                </c:pt>
                <c:pt idx="139">
                  <c:v>96.712119281254061</c:v>
                </c:pt>
                <c:pt idx="140">
                  <c:v>96.699375557537991</c:v>
                </c:pt>
                <c:pt idx="141">
                  <c:v>96.839556518414767</c:v>
                </c:pt>
                <c:pt idx="142">
                  <c:v>96.954250031859388</c:v>
                </c:pt>
                <c:pt idx="143">
                  <c:v>97.323818019625421</c:v>
                </c:pt>
                <c:pt idx="144">
                  <c:v>98.177647508602107</c:v>
                </c:pt>
                <c:pt idx="145">
                  <c:v>97.782592073403933</c:v>
                </c:pt>
                <c:pt idx="146">
                  <c:v>98.585446667516322</c:v>
                </c:pt>
                <c:pt idx="147">
                  <c:v>95.781827449980952</c:v>
                </c:pt>
                <c:pt idx="148">
                  <c:v>95.272078501338171</c:v>
                </c:pt>
                <c:pt idx="149">
                  <c:v>96.763094176118344</c:v>
                </c:pt>
                <c:pt idx="150">
                  <c:v>96.9924812030076</c:v>
                </c:pt>
                <c:pt idx="151">
                  <c:v>97.272843124761138</c:v>
                </c:pt>
                <c:pt idx="152">
                  <c:v>96.546450872945172</c:v>
                </c:pt>
                <c:pt idx="153">
                  <c:v>95.820058621129178</c:v>
                </c:pt>
                <c:pt idx="154">
                  <c:v>94.239836880336526</c:v>
                </c:pt>
                <c:pt idx="155">
                  <c:v>94.73684210526325</c:v>
                </c:pt>
                <c:pt idx="156">
                  <c:v>95.221103606473903</c:v>
                </c:pt>
                <c:pt idx="157">
                  <c:v>93.628138141965167</c:v>
                </c:pt>
                <c:pt idx="158">
                  <c:v>97.604179941378973</c:v>
                </c:pt>
                <c:pt idx="159">
                  <c:v>96.699375557538005</c:v>
                </c:pt>
                <c:pt idx="160">
                  <c:v>95.323053396202468</c:v>
                </c:pt>
                <c:pt idx="161">
                  <c:v>94.430992736077584</c:v>
                </c:pt>
                <c:pt idx="162">
                  <c:v>94.061424748311566</c:v>
                </c:pt>
                <c:pt idx="163">
                  <c:v>94.74958582897932</c:v>
                </c:pt>
                <c:pt idx="164">
                  <c:v>94.150630814324046</c:v>
                </c:pt>
                <c:pt idx="165">
                  <c:v>94.252580604052596</c:v>
                </c:pt>
                <c:pt idx="166">
                  <c:v>94.481967630941867</c:v>
                </c:pt>
                <c:pt idx="167">
                  <c:v>93.819293997706239</c:v>
                </c:pt>
                <c:pt idx="168">
                  <c:v>91.321524149356534</c:v>
                </c:pt>
                <c:pt idx="169">
                  <c:v>91.75481075570292</c:v>
                </c:pt>
                <c:pt idx="170">
                  <c:v>90.607875621256625</c:v>
                </c:pt>
                <c:pt idx="171">
                  <c:v>91.703835860838623</c:v>
                </c:pt>
                <c:pt idx="172">
                  <c:v>91.627373518542214</c:v>
                </c:pt>
                <c:pt idx="173">
                  <c:v>92.595896520963507</c:v>
                </c:pt>
                <c:pt idx="174">
                  <c:v>93.424238562508052</c:v>
                </c:pt>
                <c:pt idx="175">
                  <c:v>92.774308652988495</c:v>
                </c:pt>
                <c:pt idx="176">
                  <c:v>92.838027271568833</c:v>
                </c:pt>
                <c:pt idx="177">
                  <c:v>92.391996941506392</c:v>
                </c:pt>
                <c:pt idx="178">
                  <c:v>92.366509494074265</c:v>
                </c:pt>
                <c:pt idx="179">
                  <c:v>92.391996941506406</c:v>
                </c:pt>
                <c:pt idx="180">
                  <c:v>92.404740665222477</c:v>
                </c:pt>
                <c:pt idx="181">
                  <c:v>92.65961513954386</c:v>
                </c:pt>
                <c:pt idx="182">
                  <c:v>93.424238562508066</c:v>
                </c:pt>
                <c:pt idx="183">
                  <c:v>92.022428953740373</c:v>
                </c:pt>
                <c:pt idx="184">
                  <c:v>92.086147572320741</c:v>
                </c:pt>
                <c:pt idx="185">
                  <c:v>91.44896138651724</c:v>
                </c:pt>
                <c:pt idx="186">
                  <c:v>91.920479164011809</c:v>
                </c:pt>
                <c:pt idx="187">
                  <c:v>93.182107811902725</c:v>
                </c:pt>
                <c:pt idx="188">
                  <c:v>93.666369313113378</c:v>
                </c:pt>
                <c:pt idx="189">
                  <c:v>93.730087931693731</c:v>
                </c:pt>
                <c:pt idx="190">
                  <c:v>93.984962406015129</c:v>
                </c:pt>
                <c:pt idx="191">
                  <c:v>93.47521345737232</c:v>
                </c:pt>
                <c:pt idx="192">
                  <c:v>94.086912195743679</c:v>
                </c:pt>
                <c:pt idx="193">
                  <c:v>94.443736459793641</c:v>
                </c:pt>
                <c:pt idx="194">
                  <c:v>95.577927870523865</c:v>
                </c:pt>
                <c:pt idx="195">
                  <c:v>94.762329552695391</c:v>
                </c:pt>
                <c:pt idx="196">
                  <c:v>94.73684210526325</c:v>
                </c:pt>
                <c:pt idx="197">
                  <c:v>95.412259462214948</c:v>
                </c:pt>
                <c:pt idx="198">
                  <c:v>96.074933095450575</c:v>
                </c:pt>
                <c:pt idx="199">
                  <c:v>95.399515738498863</c:v>
                </c:pt>
                <c:pt idx="200">
                  <c:v>94.724098381547151</c:v>
                </c:pt>
                <c:pt idx="201">
                  <c:v>95.514209251943498</c:v>
                </c:pt>
                <c:pt idx="202">
                  <c:v>98.164903784886022</c:v>
                </c:pt>
                <c:pt idx="203">
                  <c:v>95.985727029438053</c:v>
                </c:pt>
                <c:pt idx="204">
                  <c:v>95.628902765388105</c:v>
                </c:pt>
                <c:pt idx="205">
                  <c:v>96.775837899834386</c:v>
                </c:pt>
                <c:pt idx="206">
                  <c:v>96.877787689562936</c:v>
                </c:pt>
                <c:pt idx="207">
                  <c:v>97.910029310564596</c:v>
                </c:pt>
                <c:pt idx="208">
                  <c:v>97.616923665094987</c:v>
                </c:pt>
                <c:pt idx="209">
                  <c:v>97.820823244552116</c:v>
                </c:pt>
                <c:pt idx="210">
                  <c:v>99.566713393653671</c:v>
                </c:pt>
                <c:pt idx="211">
                  <c:v>100.05097489486434</c:v>
                </c:pt>
                <c:pt idx="212">
                  <c:v>98.62367783866452</c:v>
                </c:pt>
                <c:pt idx="213">
                  <c:v>99.04422072129482</c:v>
                </c:pt>
                <c:pt idx="214">
                  <c:v>97.922773034280681</c:v>
                </c:pt>
                <c:pt idx="215">
                  <c:v>98.802089970689494</c:v>
                </c:pt>
                <c:pt idx="216">
                  <c:v>100.10194978972861</c:v>
                </c:pt>
                <c:pt idx="217">
                  <c:v>100.02548744743218</c:v>
                </c:pt>
                <c:pt idx="218">
                  <c:v>100.1911558557411</c:v>
                </c:pt>
                <c:pt idx="219">
                  <c:v>100.35682426405</c:v>
                </c:pt>
                <c:pt idx="220">
                  <c:v>100.20389957945716</c:v>
                </c:pt>
                <c:pt idx="221">
                  <c:v>100.76462342296423</c:v>
                </c:pt>
                <c:pt idx="222">
                  <c:v>101.03224162100172</c:v>
                </c:pt>
                <c:pt idx="223">
                  <c:v>101.10870396329814</c:v>
                </c:pt>
                <c:pt idx="224">
                  <c:v>101.64394035937308</c:v>
                </c:pt>
                <c:pt idx="225">
                  <c:v>102.29387026889262</c:v>
                </c:pt>
                <c:pt idx="226">
                  <c:v>102.5105135720658</c:v>
                </c:pt>
                <c:pt idx="227">
                  <c:v>102.62520708551044</c:v>
                </c:pt>
                <c:pt idx="228">
                  <c:v>103.12221231043716</c:v>
                </c:pt>
                <c:pt idx="229">
                  <c:v>102.88008155983185</c:v>
                </c:pt>
                <c:pt idx="230">
                  <c:v>102.95654390212827</c:v>
                </c:pt>
                <c:pt idx="231">
                  <c:v>102.59971963807833</c:v>
                </c:pt>
                <c:pt idx="232">
                  <c:v>103.10946858672111</c:v>
                </c:pt>
                <c:pt idx="233">
                  <c:v>102.70166942780686</c:v>
                </c:pt>
                <c:pt idx="234">
                  <c:v>103.22416210016573</c:v>
                </c:pt>
                <c:pt idx="235">
                  <c:v>102.57423219064616</c:v>
                </c:pt>
                <c:pt idx="236">
                  <c:v>102.79087549381934</c:v>
                </c:pt>
                <c:pt idx="237">
                  <c:v>102.70166942780688</c:v>
                </c:pt>
                <c:pt idx="238">
                  <c:v>101.08321651586598</c:v>
                </c:pt>
                <c:pt idx="239">
                  <c:v>102.05173951828731</c:v>
                </c:pt>
                <c:pt idx="240">
                  <c:v>101.88607110997842</c:v>
                </c:pt>
                <c:pt idx="241">
                  <c:v>101.32534726647134</c:v>
                </c:pt>
                <c:pt idx="242">
                  <c:v>101.6821715305213</c:v>
                </c:pt>
                <c:pt idx="243">
                  <c:v>101.26162864789099</c:v>
                </c:pt>
                <c:pt idx="244">
                  <c:v>101.50375939849633</c:v>
                </c:pt>
                <c:pt idx="245">
                  <c:v>100.96852300242139</c:v>
                </c:pt>
                <c:pt idx="246">
                  <c:v>101.2998598190392</c:v>
                </c:pt>
                <c:pt idx="247">
                  <c:v>101.05772906843389</c:v>
                </c:pt>
                <c:pt idx="248">
                  <c:v>100.2038995794572</c:v>
                </c:pt>
                <c:pt idx="249">
                  <c:v>98.113928890021739</c:v>
                </c:pt>
                <c:pt idx="250">
                  <c:v>98.623677838664534</c:v>
                </c:pt>
                <c:pt idx="251">
                  <c:v>97.158149611316503</c:v>
                </c:pt>
                <c:pt idx="252">
                  <c:v>96.801325347266555</c:v>
                </c:pt>
                <c:pt idx="253">
                  <c:v>97.54046132279862</c:v>
                </c:pt>
                <c:pt idx="254">
                  <c:v>99.133426787307357</c:v>
                </c:pt>
                <c:pt idx="255">
                  <c:v>99.566713393653728</c:v>
                </c:pt>
                <c:pt idx="256">
                  <c:v>100.17841213202509</c:v>
                </c:pt>
                <c:pt idx="257">
                  <c:v>99.872562762839408</c:v>
                </c:pt>
                <c:pt idx="258">
                  <c:v>100.50974894864289</c:v>
                </c:pt>
                <c:pt idx="259">
                  <c:v>100.12743723716079</c:v>
                </c:pt>
                <c:pt idx="260">
                  <c:v>99.222632853319837</c:v>
                </c:pt>
                <c:pt idx="261">
                  <c:v>99.350070090480529</c:v>
                </c:pt>
                <c:pt idx="262">
                  <c:v>98.330572193194939</c:v>
                </c:pt>
                <c:pt idx="263">
                  <c:v>99.413788709060881</c:v>
                </c:pt>
                <c:pt idx="264">
                  <c:v>99.324582643048387</c:v>
                </c:pt>
                <c:pt idx="265">
                  <c:v>97.476742704218253</c:v>
                </c:pt>
                <c:pt idx="266">
                  <c:v>96.469988530648749</c:v>
                </c:pt>
                <c:pt idx="267">
                  <c:v>96.916018860711191</c:v>
                </c:pt>
                <c:pt idx="268">
                  <c:v>95.208359882757833</c:v>
                </c:pt>
                <c:pt idx="269">
                  <c:v>94.214349432904413</c:v>
                </c:pt>
                <c:pt idx="270">
                  <c:v>96.023958200586321</c:v>
                </c:pt>
                <c:pt idx="271">
                  <c:v>95.119153816745367</c:v>
                </c:pt>
                <c:pt idx="272">
                  <c:v>95.272078501338214</c:v>
                </c:pt>
                <c:pt idx="273">
                  <c:v>97.463998980502225</c:v>
                </c:pt>
                <c:pt idx="274">
                  <c:v>97.846310691984314</c:v>
                </c:pt>
                <c:pt idx="275">
                  <c:v>98.929527207850242</c:v>
                </c:pt>
                <c:pt idx="276">
                  <c:v>99.439276156493051</c:v>
                </c:pt>
                <c:pt idx="277">
                  <c:v>99.133426787307371</c:v>
                </c:pt>
                <c:pt idx="278">
                  <c:v>99.260864024468063</c:v>
                </c:pt>
                <c:pt idx="279">
                  <c:v>99.694150630814448</c:v>
                </c:pt>
                <c:pt idx="280">
                  <c:v>98.649165286096718</c:v>
                </c:pt>
                <c:pt idx="281">
                  <c:v>99.248120300751992</c:v>
                </c:pt>
                <c:pt idx="282">
                  <c:v>99.655919459666237</c:v>
                </c:pt>
                <c:pt idx="283">
                  <c:v>99.388301261628754</c:v>
                </c:pt>
                <c:pt idx="284">
                  <c:v>99.031476997578793</c:v>
                </c:pt>
                <c:pt idx="285">
                  <c:v>98.164903784886064</c:v>
                </c:pt>
                <c:pt idx="286">
                  <c:v>98.381547088059264</c:v>
                </c:pt>
                <c:pt idx="287">
                  <c:v>98.636421562380676</c:v>
                </c:pt>
                <c:pt idx="288">
                  <c:v>99.069708168727033</c:v>
                </c:pt>
                <c:pt idx="289">
                  <c:v>99.299095195616303</c:v>
                </c:pt>
                <c:pt idx="290">
                  <c:v>100.08920606601264</c:v>
                </c:pt>
                <c:pt idx="291">
                  <c:v>99.401044985344853</c:v>
                </c:pt>
                <c:pt idx="292">
                  <c:v>99.069708168727033</c:v>
                </c:pt>
                <c:pt idx="293">
                  <c:v>98.610934114948506</c:v>
                </c:pt>
                <c:pt idx="294">
                  <c:v>98.725627628393141</c:v>
                </c:pt>
                <c:pt idx="295">
                  <c:v>98.024722824009288</c:v>
                </c:pt>
                <c:pt idx="296">
                  <c:v>98.343315916911038</c:v>
                </c:pt>
                <c:pt idx="297">
                  <c:v>99.19714540588771</c:v>
                </c:pt>
                <c:pt idx="298">
                  <c:v>100.36956798776613</c:v>
                </c:pt>
                <c:pt idx="299">
                  <c:v>100.98126672613746</c:v>
                </c:pt>
                <c:pt idx="300">
                  <c:v>100.39505543519826</c:v>
                </c:pt>
                <c:pt idx="301">
                  <c:v>99.477507327641234</c:v>
                </c:pt>
                <c:pt idx="302">
                  <c:v>96.342551293488043</c:v>
                </c:pt>
                <c:pt idx="303">
                  <c:v>97.744360902255735</c:v>
                </c:pt>
                <c:pt idx="304">
                  <c:v>96.979737479291529</c:v>
                </c:pt>
                <c:pt idx="305">
                  <c:v>98.203134956034248</c:v>
                </c:pt>
                <c:pt idx="306">
                  <c:v>99.464763603925164</c:v>
                </c:pt>
                <c:pt idx="307">
                  <c:v>100.17841213202507</c:v>
                </c:pt>
                <c:pt idx="308">
                  <c:v>100.54798011979111</c:v>
                </c:pt>
                <c:pt idx="309">
                  <c:v>100.56072384350716</c:v>
                </c:pt>
                <c:pt idx="310">
                  <c:v>100.71364852809999</c:v>
                </c:pt>
                <c:pt idx="311">
                  <c:v>100.75187969924821</c:v>
                </c:pt>
                <c:pt idx="312">
                  <c:v>100.5862112909393</c:v>
                </c:pt>
                <c:pt idx="313">
                  <c:v>100.80285459411247</c:v>
                </c:pt>
                <c:pt idx="314">
                  <c:v>101.36357843761955</c:v>
                </c:pt>
                <c:pt idx="315">
                  <c:v>101.28711609532314</c:v>
                </c:pt>
                <c:pt idx="316">
                  <c:v>102.0644832420034</c:v>
                </c:pt>
                <c:pt idx="317">
                  <c:v>102.08997068943553</c:v>
                </c:pt>
                <c:pt idx="318">
                  <c:v>102.08997068943553</c:v>
                </c:pt>
                <c:pt idx="319">
                  <c:v>102.43405122976941</c:v>
                </c:pt>
                <c:pt idx="320">
                  <c:v>102.88008155983186</c:v>
                </c:pt>
                <c:pt idx="321">
                  <c:v>102.99477507327649</c:v>
                </c:pt>
                <c:pt idx="322">
                  <c:v>102.08997068943553</c:v>
                </c:pt>
                <c:pt idx="323">
                  <c:v>102.40856378233727</c:v>
                </c:pt>
                <c:pt idx="324">
                  <c:v>102.90556900726399</c:v>
                </c:pt>
                <c:pt idx="325">
                  <c:v>101.96253345227484</c:v>
                </c:pt>
                <c:pt idx="326">
                  <c:v>101.44004077991596</c:v>
                </c:pt>
                <c:pt idx="327">
                  <c:v>101.46552822734812</c:v>
                </c:pt>
                <c:pt idx="328">
                  <c:v>100.76462342296426</c:v>
                </c:pt>
                <c:pt idx="329">
                  <c:v>101.05772906843387</c:v>
                </c:pt>
                <c:pt idx="330">
                  <c:v>100.47151777749467</c:v>
                </c:pt>
                <c:pt idx="331">
                  <c:v>100.3695679877661</c:v>
                </c:pt>
                <c:pt idx="332">
                  <c:v>100.53523639607501</c:v>
                </c:pt>
                <c:pt idx="333">
                  <c:v>100.82834204154462</c:v>
                </c:pt>
                <c:pt idx="334">
                  <c:v>101.32534726647134</c:v>
                </c:pt>
                <c:pt idx="335">
                  <c:v>101.37632216133561</c:v>
                </c:pt>
                <c:pt idx="336">
                  <c:v>102.34484516375693</c:v>
                </c:pt>
                <c:pt idx="337">
                  <c:v>102.96928762584434</c:v>
                </c:pt>
                <c:pt idx="338">
                  <c:v>103.00751879699256</c:v>
                </c:pt>
                <c:pt idx="339">
                  <c:v>103.26239327131395</c:v>
                </c:pt>
                <c:pt idx="340">
                  <c:v>102.65069453294261</c:v>
                </c:pt>
                <c:pt idx="341">
                  <c:v>103.77214221995676</c:v>
                </c:pt>
                <c:pt idx="342">
                  <c:v>103.86134828596924</c:v>
                </c:pt>
                <c:pt idx="343">
                  <c:v>103.8358608385371</c:v>
                </c:pt>
                <c:pt idx="344">
                  <c:v>103.0712374155729</c:v>
                </c:pt>
                <c:pt idx="345">
                  <c:v>103.86134828596923</c:v>
                </c:pt>
                <c:pt idx="346">
                  <c:v>103.7848859436728</c:v>
                </c:pt>
                <c:pt idx="347">
                  <c:v>103.2369058238818</c:v>
                </c:pt>
                <c:pt idx="348">
                  <c:v>102.8545941123997</c:v>
                </c:pt>
                <c:pt idx="349">
                  <c:v>103.51726774563534</c:v>
                </c:pt>
                <c:pt idx="350">
                  <c:v>103.28788071874608</c:v>
                </c:pt>
                <c:pt idx="351">
                  <c:v>103.18593092901752</c:v>
                </c:pt>
                <c:pt idx="352">
                  <c:v>103.81037339110493</c:v>
                </c:pt>
                <c:pt idx="353">
                  <c:v>103.88683573340136</c:v>
                </c:pt>
                <c:pt idx="354">
                  <c:v>103.86134828596923</c:v>
                </c:pt>
                <c:pt idx="355">
                  <c:v>103.86134828596923</c:v>
                </c:pt>
                <c:pt idx="356">
                  <c:v>103.79762966738889</c:v>
                </c:pt>
                <c:pt idx="357">
                  <c:v>103.86134828596924</c:v>
                </c:pt>
                <c:pt idx="358">
                  <c:v>102.24289537402838</c:v>
                </c:pt>
                <c:pt idx="359">
                  <c:v>101.31260354275527</c:v>
                </c:pt>
                <c:pt idx="360">
                  <c:v>100.99401044985352</c:v>
                </c:pt>
                <c:pt idx="361">
                  <c:v>100.61169873837144</c:v>
                </c:pt>
                <c:pt idx="362">
                  <c:v>100.99401044985353</c:v>
                </c:pt>
                <c:pt idx="363">
                  <c:v>100.75187969924821</c:v>
                </c:pt>
                <c:pt idx="364">
                  <c:v>100.68816108066785</c:v>
                </c:pt>
                <c:pt idx="365">
                  <c:v>100.85382948897676</c:v>
                </c:pt>
                <c:pt idx="366">
                  <c:v>100.54798011979108</c:v>
                </c:pt>
                <c:pt idx="367">
                  <c:v>100.39505543519823</c:v>
                </c:pt>
                <c:pt idx="368">
                  <c:v>100.82834204154462</c:v>
                </c:pt>
                <c:pt idx="369">
                  <c:v>101.91155855741054</c:v>
                </c:pt>
                <c:pt idx="370">
                  <c:v>103.67019243022818</c:v>
                </c:pt>
                <c:pt idx="371">
                  <c:v>104.19268510258705</c:v>
                </c:pt>
                <c:pt idx="372">
                  <c:v>104.68969032751377</c:v>
                </c:pt>
                <c:pt idx="373">
                  <c:v>104.89358990697089</c:v>
                </c:pt>
                <c:pt idx="374">
                  <c:v>83.331209379380709</c:v>
                </c:pt>
                <c:pt idx="375">
                  <c:v>81.776475086020184</c:v>
                </c:pt>
                <c:pt idx="376">
                  <c:v>82.592073403848659</c:v>
                </c:pt>
                <c:pt idx="377">
                  <c:v>83.917420670319913</c:v>
                </c:pt>
                <c:pt idx="378">
                  <c:v>80.425640372116789</c:v>
                </c:pt>
                <c:pt idx="379">
                  <c:v>81.610806677711295</c:v>
                </c:pt>
                <c:pt idx="380">
                  <c:v>81.330444755957743</c:v>
                </c:pt>
                <c:pt idx="381">
                  <c:v>84.478144513827004</c:v>
                </c:pt>
                <c:pt idx="382">
                  <c:v>85.637823371989356</c:v>
                </c:pt>
                <c:pt idx="383">
                  <c:v>85.91818529374288</c:v>
                </c:pt>
                <c:pt idx="384">
                  <c:v>84.783993883012656</c:v>
                </c:pt>
                <c:pt idx="385">
                  <c:v>86.00739135975536</c:v>
                </c:pt>
                <c:pt idx="386">
                  <c:v>85.586848477125059</c:v>
                </c:pt>
                <c:pt idx="387">
                  <c:v>84.962406015037644</c:v>
                </c:pt>
                <c:pt idx="388">
                  <c:v>83.407671721677133</c:v>
                </c:pt>
                <c:pt idx="389">
                  <c:v>83.038103733911086</c:v>
                </c:pt>
                <c:pt idx="390">
                  <c:v>81.68726902000769</c:v>
                </c:pt>
                <c:pt idx="391">
                  <c:v>81.037339110488134</c:v>
                </c:pt>
                <c:pt idx="392">
                  <c:v>78.756212565311628</c:v>
                </c:pt>
                <c:pt idx="393">
                  <c:v>78.195488721804566</c:v>
                </c:pt>
                <c:pt idx="394">
                  <c:v>78.361157130113469</c:v>
                </c:pt>
                <c:pt idx="395">
                  <c:v>76.793679113036873</c:v>
                </c:pt>
                <c:pt idx="396">
                  <c:v>75.850643558047707</c:v>
                </c:pt>
                <c:pt idx="397">
                  <c:v>74.805658213329977</c:v>
                </c:pt>
                <c:pt idx="398">
                  <c:v>74.678220976169285</c:v>
                </c:pt>
                <c:pt idx="399">
                  <c:v>75.277175990824574</c:v>
                </c:pt>
                <c:pt idx="400">
                  <c:v>75.532050465145971</c:v>
                </c:pt>
                <c:pt idx="401">
                  <c:v>74.894864279342471</c:v>
                </c:pt>
                <c:pt idx="402">
                  <c:v>74.028291066649729</c:v>
                </c:pt>
                <c:pt idx="403">
                  <c:v>73.097999235376633</c:v>
                </c:pt>
                <c:pt idx="404">
                  <c:v>73.008793169364139</c:v>
                </c:pt>
                <c:pt idx="405">
                  <c:v>72.996049445648069</c:v>
                </c:pt>
                <c:pt idx="406">
                  <c:v>74.678220976169285</c:v>
                </c:pt>
                <c:pt idx="407">
                  <c:v>76.857397731617226</c:v>
                </c:pt>
                <c:pt idx="408">
                  <c:v>77.252453166815386</c:v>
                </c:pt>
                <c:pt idx="409">
                  <c:v>77.622021154581404</c:v>
                </c:pt>
                <c:pt idx="410">
                  <c:v>78.717981394163417</c:v>
                </c:pt>
                <c:pt idx="411">
                  <c:v>79.265961513954423</c:v>
                </c:pt>
                <c:pt idx="412">
                  <c:v>79.495348540843679</c:v>
                </c:pt>
                <c:pt idx="413">
                  <c:v>79.864916528609712</c:v>
                </c:pt>
                <c:pt idx="414">
                  <c:v>81.814706257168396</c:v>
                </c:pt>
                <c:pt idx="415">
                  <c:v>84.286988658085946</c:v>
                </c:pt>
                <c:pt idx="416">
                  <c:v>89.75404613227991</c:v>
                </c:pt>
                <c:pt idx="417">
                  <c:v>88.81101057729073</c:v>
                </c:pt>
                <c:pt idx="418">
                  <c:v>86.02013508347143</c:v>
                </c:pt>
                <c:pt idx="419">
                  <c:v>84.949662291321559</c:v>
                </c:pt>
                <c:pt idx="420">
                  <c:v>85.510386134828622</c:v>
                </c:pt>
                <c:pt idx="421">
                  <c:v>85.153561870778674</c:v>
                </c:pt>
                <c:pt idx="422">
                  <c:v>86.440677966101731</c:v>
                </c:pt>
                <c:pt idx="423">
                  <c:v>86.950426914744526</c:v>
                </c:pt>
                <c:pt idx="424">
                  <c:v>85.064355804766194</c:v>
                </c:pt>
                <c:pt idx="425">
                  <c:v>98.980502102714453</c:v>
                </c:pt>
                <c:pt idx="426">
                  <c:v>101.12144768701418</c:v>
                </c:pt>
                <c:pt idx="427">
                  <c:v>99.643175735950081</c:v>
                </c:pt>
                <c:pt idx="428">
                  <c:v>100.52249267235889</c:v>
                </c:pt>
                <c:pt idx="429">
                  <c:v>100.2293870268893</c:v>
                </c:pt>
                <c:pt idx="430">
                  <c:v>102.91831273098003</c:v>
                </c:pt>
                <c:pt idx="431">
                  <c:v>103.46629285077103</c:v>
                </c:pt>
                <c:pt idx="432">
                  <c:v>101.0194978972856</c:v>
                </c:pt>
                <c:pt idx="433">
                  <c:v>100.29310564546962</c:v>
                </c:pt>
                <c:pt idx="434">
                  <c:v>99.50299477507329</c:v>
                </c:pt>
                <c:pt idx="435">
                  <c:v>98.356059640627024</c:v>
                </c:pt>
                <c:pt idx="436">
                  <c:v>97.362049190773575</c:v>
                </c:pt>
                <c:pt idx="437">
                  <c:v>97.362049190773575</c:v>
                </c:pt>
                <c:pt idx="438">
                  <c:v>96.992481203007543</c:v>
                </c:pt>
                <c:pt idx="439">
                  <c:v>95.896520963425544</c:v>
                </c:pt>
                <c:pt idx="440">
                  <c:v>95.47597808079523</c:v>
                </c:pt>
                <c:pt idx="441">
                  <c:v>97.260099401044997</c:v>
                </c:pt>
                <c:pt idx="442">
                  <c:v>98.904039760418016</c:v>
                </c:pt>
                <c:pt idx="443">
                  <c:v>98.58544666751628</c:v>
                </c:pt>
                <c:pt idx="444">
                  <c:v>98.4962406015038</c:v>
                </c:pt>
                <c:pt idx="445">
                  <c:v>97.871798139416356</c:v>
                </c:pt>
                <c:pt idx="446">
                  <c:v>98.356059640627024</c:v>
                </c:pt>
                <c:pt idx="447">
                  <c:v>100.07646234229644</c:v>
                </c:pt>
                <c:pt idx="448">
                  <c:v>98.623677838664463</c:v>
                </c:pt>
                <c:pt idx="449">
                  <c:v>98.610934114948378</c:v>
                </c:pt>
                <c:pt idx="450">
                  <c:v>97.272843124761053</c:v>
                </c:pt>
                <c:pt idx="451">
                  <c:v>95.679877660252316</c:v>
                </c:pt>
                <c:pt idx="452">
                  <c:v>95.909264687141587</c:v>
                </c:pt>
                <c:pt idx="453">
                  <c:v>95.157384987893465</c:v>
                </c:pt>
                <c:pt idx="454">
                  <c:v>92.78705237670448</c:v>
                </c:pt>
                <c:pt idx="455">
                  <c:v>93.067414298458019</c:v>
                </c:pt>
                <c:pt idx="456">
                  <c:v>97.081687269020023</c:v>
                </c:pt>
                <c:pt idx="457">
                  <c:v>101.38906588505162</c:v>
                </c:pt>
                <c:pt idx="458">
                  <c:v>101.03224162100167</c:v>
                </c:pt>
                <c:pt idx="459">
                  <c:v>99.719638078246476</c:v>
                </c:pt>
                <c:pt idx="460">
                  <c:v>99.197145405887611</c:v>
                </c:pt>
                <c:pt idx="461">
                  <c:v>100.07646234229642</c:v>
                </c:pt>
                <c:pt idx="462">
                  <c:v>101.49101567478017</c:v>
                </c:pt>
                <c:pt idx="463">
                  <c:v>99.464763603925064</c:v>
                </c:pt>
                <c:pt idx="464">
                  <c:v>102.31935771632472</c:v>
                </c:pt>
                <c:pt idx="465">
                  <c:v>100</c:v>
                </c:pt>
              </c:numCache>
            </c:numRef>
          </c:val>
          <c:smooth val="0"/>
          <c:extLst>
            <c:ext xmlns:c16="http://schemas.microsoft.com/office/drawing/2014/chart" uri="{C3380CC4-5D6E-409C-BE32-E72D297353CC}">
              <c16:uniqueId val="{00000001-F51D-4B97-9832-287137F0333E}"/>
            </c:ext>
          </c:extLst>
        </c:ser>
        <c:ser>
          <c:idx val="2"/>
          <c:order val="2"/>
          <c:tx>
            <c:strRef>
              <c:f>'[ATVI_MSFT raw data.xlsx]Sheet1'!$O$4</c:f>
              <c:strCache>
                <c:ptCount val="1"/>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'[ATVI_MSFT raw data.xlsx]Sheet1'!$L$5:$L$470</c:f>
              <c:numCache>
                <c:formatCode>m/d/yyyy</c:formatCode>
                <c:ptCount val="466"/>
                <c:pt idx="0">
                  <c:v>45121</c:v>
                </c:pt>
                <c:pt idx="1">
                  <c:v>45120</c:v>
                </c:pt>
                <c:pt idx="2">
                  <c:v>45119</c:v>
                </c:pt>
                <c:pt idx="3">
                  <c:v>45118</c:v>
                </c:pt>
                <c:pt idx="4">
                  <c:v>45117</c:v>
                </c:pt>
                <c:pt idx="5">
                  <c:v>45114</c:v>
                </c:pt>
                <c:pt idx="6">
                  <c:v>45113</c:v>
                </c:pt>
                <c:pt idx="7">
                  <c:v>45112</c:v>
                </c:pt>
                <c:pt idx="8">
                  <c:v>45110</c:v>
                </c:pt>
                <c:pt idx="9">
                  <c:v>45107</c:v>
                </c:pt>
                <c:pt idx="10">
                  <c:v>45106</c:v>
                </c:pt>
                <c:pt idx="11">
                  <c:v>45105</c:v>
                </c:pt>
                <c:pt idx="12">
                  <c:v>45104</c:v>
                </c:pt>
                <c:pt idx="13">
                  <c:v>45103</c:v>
                </c:pt>
                <c:pt idx="14">
                  <c:v>45100</c:v>
                </c:pt>
                <c:pt idx="15">
                  <c:v>45099</c:v>
                </c:pt>
                <c:pt idx="16">
                  <c:v>45098</c:v>
                </c:pt>
                <c:pt idx="17">
                  <c:v>45097</c:v>
                </c:pt>
                <c:pt idx="18">
                  <c:v>45093</c:v>
                </c:pt>
                <c:pt idx="19">
                  <c:v>45092</c:v>
                </c:pt>
                <c:pt idx="20">
                  <c:v>45091</c:v>
                </c:pt>
                <c:pt idx="21">
                  <c:v>45090</c:v>
                </c:pt>
                <c:pt idx="22">
                  <c:v>45089</c:v>
                </c:pt>
                <c:pt idx="23">
                  <c:v>45086</c:v>
                </c:pt>
                <c:pt idx="24">
                  <c:v>45085</c:v>
                </c:pt>
                <c:pt idx="25">
                  <c:v>45084</c:v>
                </c:pt>
                <c:pt idx="26">
                  <c:v>45083</c:v>
                </c:pt>
                <c:pt idx="27">
                  <c:v>45082</c:v>
                </c:pt>
                <c:pt idx="28">
                  <c:v>45079</c:v>
                </c:pt>
                <c:pt idx="29">
                  <c:v>45078</c:v>
                </c:pt>
                <c:pt idx="30">
                  <c:v>45077</c:v>
                </c:pt>
                <c:pt idx="31">
                  <c:v>45076</c:v>
                </c:pt>
                <c:pt idx="32">
                  <c:v>45072</c:v>
                </c:pt>
                <c:pt idx="33">
                  <c:v>45071</c:v>
                </c:pt>
                <c:pt idx="34">
                  <c:v>45070</c:v>
                </c:pt>
                <c:pt idx="35">
                  <c:v>45069</c:v>
                </c:pt>
                <c:pt idx="36">
                  <c:v>45068</c:v>
                </c:pt>
                <c:pt idx="37">
                  <c:v>45065</c:v>
                </c:pt>
                <c:pt idx="38">
                  <c:v>45064</c:v>
                </c:pt>
                <c:pt idx="39">
                  <c:v>45063</c:v>
                </c:pt>
                <c:pt idx="40">
                  <c:v>45062</c:v>
                </c:pt>
                <c:pt idx="41">
                  <c:v>45061</c:v>
                </c:pt>
                <c:pt idx="42">
                  <c:v>45058</c:v>
                </c:pt>
                <c:pt idx="43">
                  <c:v>45057</c:v>
                </c:pt>
                <c:pt idx="44">
                  <c:v>45056</c:v>
                </c:pt>
                <c:pt idx="45">
                  <c:v>45055</c:v>
                </c:pt>
                <c:pt idx="46">
                  <c:v>45054</c:v>
                </c:pt>
                <c:pt idx="47">
                  <c:v>45051</c:v>
                </c:pt>
                <c:pt idx="48">
                  <c:v>45050</c:v>
                </c:pt>
                <c:pt idx="49">
                  <c:v>45049</c:v>
                </c:pt>
                <c:pt idx="50">
                  <c:v>45048</c:v>
                </c:pt>
                <c:pt idx="51">
                  <c:v>45047</c:v>
                </c:pt>
                <c:pt idx="52">
                  <c:v>45044</c:v>
                </c:pt>
                <c:pt idx="53">
                  <c:v>45043</c:v>
                </c:pt>
                <c:pt idx="54">
                  <c:v>45042</c:v>
                </c:pt>
                <c:pt idx="55">
                  <c:v>45041</c:v>
                </c:pt>
                <c:pt idx="56">
                  <c:v>45040</c:v>
                </c:pt>
                <c:pt idx="57">
                  <c:v>45037</c:v>
                </c:pt>
                <c:pt idx="58">
                  <c:v>45036</c:v>
                </c:pt>
                <c:pt idx="59">
                  <c:v>45035</c:v>
                </c:pt>
                <c:pt idx="60">
                  <c:v>45034</c:v>
                </c:pt>
                <c:pt idx="61">
                  <c:v>45033</c:v>
                </c:pt>
                <c:pt idx="62">
                  <c:v>45030</c:v>
                </c:pt>
                <c:pt idx="63">
                  <c:v>45029</c:v>
                </c:pt>
                <c:pt idx="64">
                  <c:v>45028</c:v>
                </c:pt>
                <c:pt idx="65">
                  <c:v>45027</c:v>
                </c:pt>
                <c:pt idx="66">
                  <c:v>45026</c:v>
                </c:pt>
                <c:pt idx="67">
                  <c:v>45022</c:v>
                </c:pt>
                <c:pt idx="68">
                  <c:v>45021</c:v>
                </c:pt>
                <c:pt idx="69">
                  <c:v>45020</c:v>
                </c:pt>
                <c:pt idx="70">
                  <c:v>45019</c:v>
                </c:pt>
                <c:pt idx="71">
                  <c:v>45016</c:v>
                </c:pt>
                <c:pt idx="72">
                  <c:v>45015</c:v>
                </c:pt>
                <c:pt idx="73">
                  <c:v>45014</c:v>
                </c:pt>
                <c:pt idx="74">
                  <c:v>45013</c:v>
                </c:pt>
                <c:pt idx="75">
                  <c:v>45012</c:v>
                </c:pt>
                <c:pt idx="76">
                  <c:v>45009</c:v>
                </c:pt>
                <c:pt idx="77">
                  <c:v>45008</c:v>
                </c:pt>
                <c:pt idx="78">
                  <c:v>45007</c:v>
                </c:pt>
                <c:pt idx="79">
                  <c:v>45006</c:v>
                </c:pt>
                <c:pt idx="80">
                  <c:v>45005</c:v>
                </c:pt>
                <c:pt idx="81">
                  <c:v>45002</c:v>
                </c:pt>
                <c:pt idx="82">
                  <c:v>45001</c:v>
                </c:pt>
                <c:pt idx="83">
                  <c:v>45000</c:v>
                </c:pt>
                <c:pt idx="84">
                  <c:v>44999</c:v>
                </c:pt>
                <c:pt idx="85">
                  <c:v>44998</c:v>
                </c:pt>
                <c:pt idx="86">
                  <c:v>44995</c:v>
                </c:pt>
                <c:pt idx="87">
                  <c:v>44994</c:v>
                </c:pt>
                <c:pt idx="88">
                  <c:v>44993</c:v>
                </c:pt>
                <c:pt idx="89">
                  <c:v>44992</c:v>
                </c:pt>
                <c:pt idx="90">
                  <c:v>44991</c:v>
                </c:pt>
                <c:pt idx="91">
                  <c:v>44988</c:v>
                </c:pt>
                <c:pt idx="92">
                  <c:v>44987</c:v>
                </c:pt>
                <c:pt idx="93">
                  <c:v>44986</c:v>
                </c:pt>
                <c:pt idx="94">
                  <c:v>44985</c:v>
                </c:pt>
                <c:pt idx="95">
                  <c:v>44984</c:v>
                </c:pt>
                <c:pt idx="96">
                  <c:v>44981</c:v>
                </c:pt>
                <c:pt idx="97">
                  <c:v>44980</c:v>
                </c:pt>
                <c:pt idx="98">
                  <c:v>44979</c:v>
                </c:pt>
                <c:pt idx="99">
                  <c:v>44978</c:v>
                </c:pt>
                <c:pt idx="100">
                  <c:v>44974</c:v>
                </c:pt>
                <c:pt idx="101">
                  <c:v>44973</c:v>
                </c:pt>
                <c:pt idx="102">
                  <c:v>44972</c:v>
                </c:pt>
                <c:pt idx="103">
                  <c:v>44971</c:v>
                </c:pt>
                <c:pt idx="104">
                  <c:v>44970</c:v>
                </c:pt>
                <c:pt idx="105">
                  <c:v>44967</c:v>
                </c:pt>
                <c:pt idx="106">
                  <c:v>44966</c:v>
                </c:pt>
                <c:pt idx="107">
                  <c:v>44965</c:v>
                </c:pt>
                <c:pt idx="108">
                  <c:v>44964</c:v>
                </c:pt>
                <c:pt idx="109">
                  <c:v>44963</c:v>
                </c:pt>
                <c:pt idx="110">
                  <c:v>44960</c:v>
                </c:pt>
                <c:pt idx="111">
                  <c:v>44959</c:v>
                </c:pt>
                <c:pt idx="112">
                  <c:v>44958</c:v>
                </c:pt>
                <c:pt idx="113">
                  <c:v>44957</c:v>
                </c:pt>
                <c:pt idx="114">
                  <c:v>44956</c:v>
                </c:pt>
                <c:pt idx="115">
                  <c:v>44953</c:v>
                </c:pt>
                <c:pt idx="116">
                  <c:v>44952</c:v>
                </c:pt>
                <c:pt idx="117">
                  <c:v>44951</c:v>
                </c:pt>
                <c:pt idx="118">
                  <c:v>44950</c:v>
                </c:pt>
                <c:pt idx="119">
                  <c:v>44949</c:v>
                </c:pt>
                <c:pt idx="120">
                  <c:v>44946</c:v>
                </c:pt>
                <c:pt idx="121">
                  <c:v>44945</c:v>
                </c:pt>
                <c:pt idx="122">
                  <c:v>44944</c:v>
                </c:pt>
                <c:pt idx="123">
                  <c:v>44943</c:v>
                </c:pt>
                <c:pt idx="124">
                  <c:v>44939</c:v>
                </c:pt>
                <c:pt idx="125">
                  <c:v>44938</c:v>
                </c:pt>
                <c:pt idx="126">
                  <c:v>44937</c:v>
                </c:pt>
                <c:pt idx="127">
                  <c:v>44936</c:v>
                </c:pt>
                <c:pt idx="128">
                  <c:v>44935</c:v>
                </c:pt>
                <c:pt idx="129">
                  <c:v>44932</c:v>
                </c:pt>
                <c:pt idx="130">
                  <c:v>44931</c:v>
                </c:pt>
                <c:pt idx="131">
                  <c:v>44930</c:v>
                </c:pt>
                <c:pt idx="132">
                  <c:v>44929</c:v>
                </c:pt>
                <c:pt idx="133">
                  <c:v>44925</c:v>
                </c:pt>
                <c:pt idx="134">
                  <c:v>44924</c:v>
                </c:pt>
                <c:pt idx="135">
                  <c:v>44923</c:v>
                </c:pt>
                <c:pt idx="136">
                  <c:v>44922</c:v>
                </c:pt>
                <c:pt idx="137">
                  <c:v>44918</c:v>
                </c:pt>
                <c:pt idx="138">
                  <c:v>44917</c:v>
                </c:pt>
                <c:pt idx="139">
                  <c:v>44916</c:v>
                </c:pt>
                <c:pt idx="140">
                  <c:v>44915</c:v>
                </c:pt>
                <c:pt idx="141">
                  <c:v>44914</c:v>
                </c:pt>
                <c:pt idx="142">
                  <c:v>44911</c:v>
                </c:pt>
                <c:pt idx="143">
                  <c:v>44910</c:v>
                </c:pt>
                <c:pt idx="144">
                  <c:v>44909</c:v>
                </c:pt>
                <c:pt idx="145">
                  <c:v>44908</c:v>
                </c:pt>
                <c:pt idx="146">
                  <c:v>44907</c:v>
                </c:pt>
                <c:pt idx="147">
                  <c:v>44904</c:v>
                </c:pt>
                <c:pt idx="148">
                  <c:v>44903</c:v>
                </c:pt>
                <c:pt idx="149">
                  <c:v>44902</c:v>
                </c:pt>
                <c:pt idx="150">
                  <c:v>44901</c:v>
                </c:pt>
                <c:pt idx="151">
                  <c:v>44900</c:v>
                </c:pt>
                <c:pt idx="152">
                  <c:v>44897</c:v>
                </c:pt>
                <c:pt idx="153">
                  <c:v>44896</c:v>
                </c:pt>
                <c:pt idx="154">
                  <c:v>44895</c:v>
                </c:pt>
                <c:pt idx="155">
                  <c:v>44894</c:v>
                </c:pt>
                <c:pt idx="156">
                  <c:v>44893</c:v>
                </c:pt>
                <c:pt idx="157">
                  <c:v>44890</c:v>
                </c:pt>
                <c:pt idx="158">
                  <c:v>44888</c:v>
                </c:pt>
                <c:pt idx="159">
                  <c:v>44887</c:v>
                </c:pt>
                <c:pt idx="160">
                  <c:v>44886</c:v>
                </c:pt>
                <c:pt idx="161">
                  <c:v>44883</c:v>
                </c:pt>
                <c:pt idx="162">
                  <c:v>44882</c:v>
                </c:pt>
                <c:pt idx="163">
                  <c:v>44881</c:v>
                </c:pt>
                <c:pt idx="164">
                  <c:v>44880</c:v>
                </c:pt>
                <c:pt idx="165">
                  <c:v>44879</c:v>
                </c:pt>
                <c:pt idx="166">
                  <c:v>44876</c:v>
                </c:pt>
                <c:pt idx="167">
                  <c:v>44875</c:v>
                </c:pt>
                <c:pt idx="168">
                  <c:v>44874</c:v>
                </c:pt>
                <c:pt idx="169">
                  <c:v>44873</c:v>
                </c:pt>
                <c:pt idx="170">
                  <c:v>44872</c:v>
                </c:pt>
                <c:pt idx="171">
                  <c:v>44869</c:v>
                </c:pt>
                <c:pt idx="172">
                  <c:v>44868</c:v>
                </c:pt>
                <c:pt idx="173">
                  <c:v>44867</c:v>
                </c:pt>
                <c:pt idx="174">
                  <c:v>44866</c:v>
                </c:pt>
                <c:pt idx="175">
                  <c:v>44865</c:v>
                </c:pt>
                <c:pt idx="176">
                  <c:v>44862</c:v>
                </c:pt>
                <c:pt idx="177">
                  <c:v>44861</c:v>
                </c:pt>
                <c:pt idx="178">
                  <c:v>44860</c:v>
                </c:pt>
                <c:pt idx="179">
                  <c:v>44859</c:v>
                </c:pt>
                <c:pt idx="180">
                  <c:v>44858</c:v>
                </c:pt>
                <c:pt idx="181">
                  <c:v>44855</c:v>
                </c:pt>
                <c:pt idx="182">
                  <c:v>44854</c:v>
                </c:pt>
                <c:pt idx="183">
                  <c:v>44853</c:v>
                </c:pt>
                <c:pt idx="184">
                  <c:v>44852</c:v>
                </c:pt>
                <c:pt idx="185">
                  <c:v>44851</c:v>
                </c:pt>
                <c:pt idx="186">
                  <c:v>44848</c:v>
                </c:pt>
                <c:pt idx="187">
                  <c:v>44847</c:v>
                </c:pt>
                <c:pt idx="188">
                  <c:v>44846</c:v>
                </c:pt>
                <c:pt idx="189">
                  <c:v>44845</c:v>
                </c:pt>
                <c:pt idx="190">
                  <c:v>44844</c:v>
                </c:pt>
                <c:pt idx="191">
                  <c:v>44841</c:v>
                </c:pt>
                <c:pt idx="192">
                  <c:v>44840</c:v>
                </c:pt>
                <c:pt idx="193">
                  <c:v>44839</c:v>
                </c:pt>
                <c:pt idx="194">
                  <c:v>44838</c:v>
                </c:pt>
                <c:pt idx="195">
                  <c:v>44837</c:v>
                </c:pt>
                <c:pt idx="196">
                  <c:v>44834</c:v>
                </c:pt>
                <c:pt idx="197">
                  <c:v>44833</c:v>
                </c:pt>
                <c:pt idx="198">
                  <c:v>44832</c:v>
                </c:pt>
                <c:pt idx="199">
                  <c:v>44831</c:v>
                </c:pt>
                <c:pt idx="200">
                  <c:v>44830</c:v>
                </c:pt>
                <c:pt idx="201">
                  <c:v>44827</c:v>
                </c:pt>
                <c:pt idx="202">
                  <c:v>44826</c:v>
                </c:pt>
                <c:pt idx="203">
                  <c:v>44825</c:v>
                </c:pt>
                <c:pt idx="204">
                  <c:v>44824</c:v>
                </c:pt>
                <c:pt idx="205">
                  <c:v>44823</c:v>
                </c:pt>
                <c:pt idx="206">
                  <c:v>44820</c:v>
                </c:pt>
                <c:pt idx="207">
                  <c:v>44819</c:v>
                </c:pt>
                <c:pt idx="208">
                  <c:v>44818</c:v>
                </c:pt>
                <c:pt idx="209">
                  <c:v>44817</c:v>
                </c:pt>
                <c:pt idx="210">
                  <c:v>44816</c:v>
                </c:pt>
                <c:pt idx="211">
                  <c:v>44813</c:v>
                </c:pt>
                <c:pt idx="212">
                  <c:v>44812</c:v>
                </c:pt>
                <c:pt idx="213">
                  <c:v>44811</c:v>
                </c:pt>
                <c:pt idx="214">
                  <c:v>44810</c:v>
                </c:pt>
                <c:pt idx="215">
                  <c:v>44806</c:v>
                </c:pt>
                <c:pt idx="216">
                  <c:v>44805</c:v>
                </c:pt>
                <c:pt idx="217">
                  <c:v>44804</c:v>
                </c:pt>
                <c:pt idx="218">
                  <c:v>44803</c:v>
                </c:pt>
                <c:pt idx="219">
                  <c:v>44802</c:v>
                </c:pt>
                <c:pt idx="220">
                  <c:v>44799</c:v>
                </c:pt>
                <c:pt idx="221">
                  <c:v>44798</c:v>
                </c:pt>
                <c:pt idx="222">
                  <c:v>44797</c:v>
                </c:pt>
                <c:pt idx="223">
                  <c:v>44796</c:v>
                </c:pt>
                <c:pt idx="224">
                  <c:v>44795</c:v>
                </c:pt>
                <c:pt idx="225">
                  <c:v>44792</c:v>
                </c:pt>
                <c:pt idx="226">
                  <c:v>44791</c:v>
                </c:pt>
                <c:pt idx="227">
                  <c:v>44790</c:v>
                </c:pt>
                <c:pt idx="228">
                  <c:v>44789</c:v>
                </c:pt>
                <c:pt idx="229">
                  <c:v>44788</c:v>
                </c:pt>
                <c:pt idx="230">
                  <c:v>44785</c:v>
                </c:pt>
                <c:pt idx="231">
                  <c:v>44784</c:v>
                </c:pt>
                <c:pt idx="232">
                  <c:v>44783</c:v>
                </c:pt>
                <c:pt idx="233">
                  <c:v>44782</c:v>
                </c:pt>
                <c:pt idx="234">
                  <c:v>44781</c:v>
                </c:pt>
                <c:pt idx="235">
                  <c:v>44778</c:v>
                </c:pt>
                <c:pt idx="236">
                  <c:v>44777</c:v>
                </c:pt>
                <c:pt idx="237">
                  <c:v>44776</c:v>
                </c:pt>
                <c:pt idx="238">
                  <c:v>44775</c:v>
                </c:pt>
                <c:pt idx="239">
                  <c:v>44774</c:v>
                </c:pt>
                <c:pt idx="240">
                  <c:v>44771</c:v>
                </c:pt>
                <c:pt idx="241">
                  <c:v>44770</c:v>
                </c:pt>
                <c:pt idx="242">
                  <c:v>44769</c:v>
                </c:pt>
                <c:pt idx="243">
                  <c:v>44768</c:v>
                </c:pt>
                <c:pt idx="244">
                  <c:v>44767</c:v>
                </c:pt>
                <c:pt idx="245">
                  <c:v>44764</c:v>
                </c:pt>
                <c:pt idx="246">
                  <c:v>44763</c:v>
                </c:pt>
                <c:pt idx="247">
                  <c:v>44762</c:v>
                </c:pt>
                <c:pt idx="248">
                  <c:v>44761</c:v>
                </c:pt>
                <c:pt idx="249">
                  <c:v>44760</c:v>
                </c:pt>
                <c:pt idx="250">
                  <c:v>44757</c:v>
                </c:pt>
                <c:pt idx="251">
                  <c:v>44756</c:v>
                </c:pt>
                <c:pt idx="252">
                  <c:v>44755</c:v>
                </c:pt>
                <c:pt idx="253">
                  <c:v>44754</c:v>
                </c:pt>
                <c:pt idx="254">
                  <c:v>44753</c:v>
                </c:pt>
                <c:pt idx="255">
                  <c:v>44750</c:v>
                </c:pt>
                <c:pt idx="256">
                  <c:v>44749</c:v>
                </c:pt>
                <c:pt idx="257">
                  <c:v>44748</c:v>
                </c:pt>
                <c:pt idx="258">
                  <c:v>44747</c:v>
                </c:pt>
                <c:pt idx="259">
                  <c:v>44743</c:v>
                </c:pt>
                <c:pt idx="260">
                  <c:v>44742</c:v>
                </c:pt>
                <c:pt idx="261">
                  <c:v>44741</c:v>
                </c:pt>
                <c:pt idx="262">
                  <c:v>44740</c:v>
                </c:pt>
                <c:pt idx="263">
                  <c:v>44739</c:v>
                </c:pt>
                <c:pt idx="264">
                  <c:v>44736</c:v>
                </c:pt>
                <c:pt idx="265">
                  <c:v>44735</c:v>
                </c:pt>
                <c:pt idx="266">
                  <c:v>44734</c:v>
                </c:pt>
                <c:pt idx="267">
                  <c:v>44733</c:v>
                </c:pt>
                <c:pt idx="268">
                  <c:v>44729</c:v>
                </c:pt>
                <c:pt idx="269">
                  <c:v>44728</c:v>
                </c:pt>
                <c:pt idx="270">
                  <c:v>44727</c:v>
                </c:pt>
                <c:pt idx="271">
                  <c:v>44726</c:v>
                </c:pt>
                <c:pt idx="272">
                  <c:v>44725</c:v>
                </c:pt>
                <c:pt idx="273">
                  <c:v>44722</c:v>
                </c:pt>
                <c:pt idx="274">
                  <c:v>44721</c:v>
                </c:pt>
                <c:pt idx="275">
                  <c:v>44720</c:v>
                </c:pt>
                <c:pt idx="276">
                  <c:v>44719</c:v>
                </c:pt>
                <c:pt idx="277">
                  <c:v>44718</c:v>
                </c:pt>
                <c:pt idx="278">
                  <c:v>44715</c:v>
                </c:pt>
                <c:pt idx="279">
                  <c:v>44714</c:v>
                </c:pt>
                <c:pt idx="280">
                  <c:v>44713</c:v>
                </c:pt>
                <c:pt idx="281">
                  <c:v>44712</c:v>
                </c:pt>
                <c:pt idx="282">
                  <c:v>44708</c:v>
                </c:pt>
                <c:pt idx="283">
                  <c:v>44707</c:v>
                </c:pt>
                <c:pt idx="284">
                  <c:v>44706</c:v>
                </c:pt>
                <c:pt idx="285">
                  <c:v>44705</c:v>
                </c:pt>
                <c:pt idx="286">
                  <c:v>44704</c:v>
                </c:pt>
                <c:pt idx="287">
                  <c:v>44701</c:v>
                </c:pt>
                <c:pt idx="288">
                  <c:v>44700</c:v>
                </c:pt>
                <c:pt idx="289">
                  <c:v>44699</c:v>
                </c:pt>
                <c:pt idx="290">
                  <c:v>44698</c:v>
                </c:pt>
                <c:pt idx="291">
                  <c:v>44697</c:v>
                </c:pt>
                <c:pt idx="292">
                  <c:v>44694</c:v>
                </c:pt>
                <c:pt idx="293">
                  <c:v>44693</c:v>
                </c:pt>
                <c:pt idx="294">
                  <c:v>44692</c:v>
                </c:pt>
                <c:pt idx="295">
                  <c:v>44691</c:v>
                </c:pt>
                <c:pt idx="296">
                  <c:v>44690</c:v>
                </c:pt>
                <c:pt idx="297">
                  <c:v>44687</c:v>
                </c:pt>
                <c:pt idx="298">
                  <c:v>44686</c:v>
                </c:pt>
                <c:pt idx="299">
                  <c:v>44685</c:v>
                </c:pt>
                <c:pt idx="300">
                  <c:v>44684</c:v>
                </c:pt>
                <c:pt idx="301">
                  <c:v>44683</c:v>
                </c:pt>
                <c:pt idx="302">
                  <c:v>44680</c:v>
                </c:pt>
                <c:pt idx="303">
                  <c:v>44679</c:v>
                </c:pt>
                <c:pt idx="304">
                  <c:v>44678</c:v>
                </c:pt>
                <c:pt idx="305">
                  <c:v>44677</c:v>
                </c:pt>
                <c:pt idx="306">
                  <c:v>44676</c:v>
                </c:pt>
                <c:pt idx="307">
                  <c:v>44673</c:v>
                </c:pt>
                <c:pt idx="308">
                  <c:v>44672</c:v>
                </c:pt>
                <c:pt idx="309">
                  <c:v>44671</c:v>
                </c:pt>
                <c:pt idx="310">
                  <c:v>44670</c:v>
                </c:pt>
                <c:pt idx="311">
                  <c:v>44669</c:v>
                </c:pt>
                <c:pt idx="312">
                  <c:v>44665</c:v>
                </c:pt>
                <c:pt idx="313">
                  <c:v>44664</c:v>
                </c:pt>
                <c:pt idx="314">
                  <c:v>44663</c:v>
                </c:pt>
                <c:pt idx="315">
                  <c:v>44662</c:v>
                </c:pt>
                <c:pt idx="316">
                  <c:v>44659</c:v>
                </c:pt>
                <c:pt idx="317">
                  <c:v>44658</c:v>
                </c:pt>
                <c:pt idx="318">
                  <c:v>44657</c:v>
                </c:pt>
                <c:pt idx="319">
                  <c:v>44656</c:v>
                </c:pt>
                <c:pt idx="320">
                  <c:v>44655</c:v>
                </c:pt>
                <c:pt idx="321">
                  <c:v>44652</c:v>
                </c:pt>
                <c:pt idx="322">
                  <c:v>44651</c:v>
                </c:pt>
                <c:pt idx="323">
                  <c:v>44650</c:v>
                </c:pt>
                <c:pt idx="324">
                  <c:v>44649</c:v>
                </c:pt>
                <c:pt idx="325">
                  <c:v>44648</c:v>
                </c:pt>
                <c:pt idx="326">
                  <c:v>44645</c:v>
                </c:pt>
                <c:pt idx="327">
                  <c:v>44644</c:v>
                </c:pt>
                <c:pt idx="328">
                  <c:v>44643</c:v>
                </c:pt>
                <c:pt idx="329">
                  <c:v>44642</c:v>
                </c:pt>
                <c:pt idx="330">
                  <c:v>44641</c:v>
                </c:pt>
                <c:pt idx="331">
                  <c:v>44638</c:v>
                </c:pt>
                <c:pt idx="332">
                  <c:v>44637</c:v>
                </c:pt>
                <c:pt idx="333">
                  <c:v>44636</c:v>
                </c:pt>
                <c:pt idx="334">
                  <c:v>44635</c:v>
                </c:pt>
                <c:pt idx="335">
                  <c:v>44634</c:v>
                </c:pt>
                <c:pt idx="336">
                  <c:v>44631</c:v>
                </c:pt>
                <c:pt idx="337">
                  <c:v>44630</c:v>
                </c:pt>
                <c:pt idx="338">
                  <c:v>44629</c:v>
                </c:pt>
                <c:pt idx="339">
                  <c:v>44628</c:v>
                </c:pt>
                <c:pt idx="340">
                  <c:v>44627</c:v>
                </c:pt>
                <c:pt idx="341">
                  <c:v>44624</c:v>
                </c:pt>
                <c:pt idx="342">
                  <c:v>44623</c:v>
                </c:pt>
                <c:pt idx="343">
                  <c:v>44622</c:v>
                </c:pt>
                <c:pt idx="344">
                  <c:v>44621</c:v>
                </c:pt>
                <c:pt idx="345">
                  <c:v>44620</c:v>
                </c:pt>
                <c:pt idx="346">
                  <c:v>44617</c:v>
                </c:pt>
                <c:pt idx="347">
                  <c:v>44616</c:v>
                </c:pt>
                <c:pt idx="348">
                  <c:v>44615</c:v>
                </c:pt>
                <c:pt idx="349">
                  <c:v>44614</c:v>
                </c:pt>
                <c:pt idx="350">
                  <c:v>44610</c:v>
                </c:pt>
                <c:pt idx="351">
                  <c:v>44609</c:v>
                </c:pt>
                <c:pt idx="352">
                  <c:v>44608</c:v>
                </c:pt>
                <c:pt idx="353">
                  <c:v>44607</c:v>
                </c:pt>
                <c:pt idx="354">
                  <c:v>44606</c:v>
                </c:pt>
                <c:pt idx="355">
                  <c:v>44603</c:v>
                </c:pt>
                <c:pt idx="356">
                  <c:v>44602</c:v>
                </c:pt>
                <c:pt idx="357">
                  <c:v>44601</c:v>
                </c:pt>
                <c:pt idx="358">
                  <c:v>44600</c:v>
                </c:pt>
                <c:pt idx="359">
                  <c:v>44599</c:v>
                </c:pt>
                <c:pt idx="360">
                  <c:v>44596</c:v>
                </c:pt>
                <c:pt idx="361">
                  <c:v>44595</c:v>
                </c:pt>
                <c:pt idx="362">
                  <c:v>44594</c:v>
                </c:pt>
                <c:pt idx="363">
                  <c:v>44593</c:v>
                </c:pt>
                <c:pt idx="364">
                  <c:v>44592</c:v>
                </c:pt>
                <c:pt idx="365">
                  <c:v>44589</c:v>
                </c:pt>
                <c:pt idx="366">
                  <c:v>44588</c:v>
                </c:pt>
                <c:pt idx="367">
                  <c:v>44587</c:v>
                </c:pt>
                <c:pt idx="368">
                  <c:v>44586</c:v>
                </c:pt>
                <c:pt idx="369">
                  <c:v>44585</c:v>
                </c:pt>
                <c:pt idx="370">
                  <c:v>44582</c:v>
                </c:pt>
                <c:pt idx="371">
                  <c:v>44581</c:v>
                </c:pt>
                <c:pt idx="372">
                  <c:v>44580</c:v>
                </c:pt>
                <c:pt idx="373">
                  <c:v>44579</c:v>
                </c:pt>
                <c:pt idx="374">
                  <c:v>44575</c:v>
                </c:pt>
                <c:pt idx="375">
                  <c:v>44574</c:v>
                </c:pt>
                <c:pt idx="376">
                  <c:v>44573</c:v>
                </c:pt>
                <c:pt idx="377">
                  <c:v>44572</c:v>
                </c:pt>
                <c:pt idx="378">
                  <c:v>44571</c:v>
                </c:pt>
                <c:pt idx="379">
                  <c:v>44568</c:v>
                </c:pt>
                <c:pt idx="380">
                  <c:v>44567</c:v>
                </c:pt>
                <c:pt idx="381">
                  <c:v>44566</c:v>
                </c:pt>
                <c:pt idx="382">
                  <c:v>44565</c:v>
                </c:pt>
                <c:pt idx="383">
                  <c:v>44564</c:v>
                </c:pt>
                <c:pt idx="384">
                  <c:v>44561</c:v>
                </c:pt>
                <c:pt idx="385">
                  <c:v>44560</c:v>
                </c:pt>
                <c:pt idx="386">
                  <c:v>44559</c:v>
                </c:pt>
                <c:pt idx="387">
                  <c:v>44558</c:v>
                </c:pt>
                <c:pt idx="388">
                  <c:v>44557</c:v>
                </c:pt>
                <c:pt idx="389">
                  <c:v>44553</c:v>
                </c:pt>
                <c:pt idx="390">
                  <c:v>44552</c:v>
                </c:pt>
                <c:pt idx="391">
                  <c:v>44551</c:v>
                </c:pt>
                <c:pt idx="392">
                  <c:v>44550</c:v>
                </c:pt>
                <c:pt idx="393">
                  <c:v>44547</c:v>
                </c:pt>
                <c:pt idx="394">
                  <c:v>44546</c:v>
                </c:pt>
                <c:pt idx="395">
                  <c:v>44545</c:v>
                </c:pt>
                <c:pt idx="396">
                  <c:v>44544</c:v>
                </c:pt>
                <c:pt idx="397">
                  <c:v>44543</c:v>
                </c:pt>
                <c:pt idx="398">
                  <c:v>44540</c:v>
                </c:pt>
                <c:pt idx="399">
                  <c:v>44539</c:v>
                </c:pt>
                <c:pt idx="400">
                  <c:v>44538</c:v>
                </c:pt>
                <c:pt idx="401">
                  <c:v>44537</c:v>
                </c:pt>
                <c:pt idx="402">
                  <c:v>44536</c:v>
                </c:pt>
                <c:pt idx="403">
                  <c:v>44533</c:v>
                </c:pt>
                <c:pt idx="404">
                  <c:v>44532</c:v>
                </c:pt>
                <c:pt idx="405">
                  <c:v>44531</c:v>
                </c:pt>
                <c:pt idx="406">
                  <c:v>44530</c:v>
                </c:pt>
                <c:pt idx="407">
                  <c:v>44529</c:v>
                </c:pt>
                <c:pt idx="408">
                  <c:v>44526</c:v>
                </c:pt>
                <c:pt idx="409">
                  <c:v>44524</c:v>
                </c:pt>
                <c:pt idx="410">
                  <c:v>44523</c:v>
                </c:pt>
                <c:pt idx="411">
                  <c:v>44522</c:v>
                </c:pt>
                <c:pt idx="412">
                  <c:v>44519</c:v>
                </c:pt>
                <c:pt idx="413">
                  <c:v>44518</c:v>
                </c:pt>
                <c:pt idx="414">
                  <c:v>44517</c:v>
                </c:pt>
                <c:pt idx="415">
                  <c:v>44516</c:v>
                </c:pt>
                <c:pt idx="416">
                  <c:v>44515</c:v>
                </c:pt>
                <c:pt idx="417">
                  <c:v>44512</c:v>
                </c:pt>
                <c:pt idx="418">
                  <c:v>44511</c:v>
                </c:pt>
                <c:pt idx="419">
                  <c:v>44510</c:v>
                </c:pt>
                <c:pt idx="420">
                  <c:v>44509</c:v>
                </c:pt>
                <c:pt idx="421">
                  <c:v>44508</c:v>
                </c:pt>
                <c:pt idx="422">
                  <c:v>44505</c:v>
                </c:pt>
                <c:pt idx="423">
                  <c:v>44504</c:v>
                </c:pt>
                <c:pt idx="424">
                  <c:v>44503</c:v>
                </c:pt>
                <c:pt idx="425">
                  <c:v>44502</c:v>
                </c:pt>
                <c:pt idx="426">
                  <c:v>44501</c:v>
                </c:pt>
                <c:pt idx="427">
                  <c:v>44498</c:v>
                </c:pt>
                <c:pt idx="428">
                  <c:v>44497</c:v>
                </c:pt>
                <c:pt idx="429">
                  <c:v>44496</c:v>
                </c:pt>
                <c:pt idx="430">
                  <c:v>44495</c:v>
                </c:pt>
                <c:pt idx="431">
                  <c:v>44494</c:v>
                </c:pt>
                <c:pt idx="432">
                  <c:v>44491</c:v>
                </c:pt>
                <c:pt idx="433">
                  <c:v>44490</c:v>
                </c:pt>
                <c:pt idx="434">
                  <c:v>44489</c:v>
                </c:pt>
                <c:pt idx="435">
                  <c:v>44488</c:v>
                </c:pt>
                <c:pt idx="436">
                  <c:v>44487</c:v>
                </c:pt>
                <c:pt idx="437">
                  <c:v>44484</c:v>
                </c:pt>
                <c:pt idx="438">
                  <c:v>44483</c:v>
                </c:pt>
                <c:pt idx="439">
                  <c:v>44482</c:v>
                </c:pt>
                <c:pt idx="440">
                  <c:v>44481</c:v>
                </c:pt>
                <c:pt idx="441">
                  <c:v>44480</c:v>
                </c:pt>
                <c:pt idx="442">
                  <c:v>44477</c:v>
                </c:pt>
                <c:pt idx="443">
                  <c:v>44476</c:v>
                </c:pt>
                <c:pt idx="444">
                  <c:v>44475</c:v>
                </c:pt>
                <c:pt idx="445">
                  <c:v>44474</c:v>
                </c:pt>
                <c:pt idx="446">
                  <c:v>44473</c:v>
                </c:pt>
                <c:pt idx="447">
                  <c:v>44470</c:v>
                </c:pt>
                <c:pt idx="448">
                  <c:v>44469</c:v>
                </c:pt>
                <c:pt idx="449">
                  <c:v>44468</c:v>
                </c:pt>
                <c:pt idx="450">
                  <c:v>44467</c:v>
                </c:pt>
                <c:pt idx="451">
                  <c:v>44466</c:v>
                </c:pt>
                <c:pt idx="452">
                  <c:v>44463</c:v>
                </c:pt>
                <c:pt idx="453">
                  <c:v>44462</c:v>
                </c:pt>
                <c:pt idx="454">
                  <c:v>44461</c:v>
                </c:pt>
                <c:pt idx="455">
                  <c:v>44460</c:v>
                </c:pt>
                <c:pt idx="456">
                  <c:v>44459</c:v>
                </c:pt>
                <c:pt idx="457">
                  <c:v>44456</c:v>
                </c:pt>
                <c:pt idx="458">
                  <c:v>44455</c:v>
                </c:pt>
                <c:pt idx="459">
                  <c:v>44454</c:v>
                </c:pt>
                <c:pt idx="460">
                  <c:v>44453</c:v>
                </c:pt>
                <c:pt idx="461">
                  <c:v>44452</c:v>
                </c:pt>
                <c:pt idx="462">
                  <c:v>44449</c:v>
                </c:pt>
                <c:pt idx="463">
                  <c:v>44448</c:v>
                </c:pt>
                <c:pt idx="464">
                  <c:v>44447</c:v>
                </c:pt>
                <c:pt idx="465">
                  <c:v>44446</c:v>
                </c:pt>
              </c:numCache>
            </c:numRef>
          </c:cat>
          <c:val>
            <c:numRef>
              <c:f>'[ATVI_MSFT raw data.xlsx]Sheet1'!$O$5:$O$470</c:f>
            </c:numRef>
          </c:val>
          <c:smooth val="0"/>
          <c:extLst>
            <c:ext xmlns:c16="http://schemas.microsoft.com/office/drawing/2014/chart" uri="{C3380CC4-5D6E-409C-BE32-E72D297353CC}">
              <c16:uniqueId val="{00000002-F51D-4B97-9832-287137F0333E}"/>
            </c:ext>
          </c:extLst>
        </c:ser>
        <c:ser>
          <c:idx val="3"/>
          <c:order val="3"/>
          <c:tx>
            <c:strRef>
              <c:f>'[ATVI_MSFT raw data.xlsx]Sheet1'!$P$4</c:f>
              <c:strCache>
                <c:ptCount val="1"/>
                <c:pt idx="0">
                  <c:v>S&amp;P500</c:v>
                </c:pt>
              </c:strCache>
            </c:strRef>
          </c:tx>
          <c:spPr>
            <a:ln w="28575" cap="rnd">
              <a:solidFill>
                <a:schemeClr val="accent1">
                  <a:lumMod val="60000"/>
                </a:schemeClr>
              </a:solidFill>
              <a:round/>
            </a:ln>
            <a:effectLst/>
          </c:spPr>
          <c:marker>
            <c:symbol val="none"/>
          </c:marker>
          <c:cat>
            <c:numRef>
              <c:f>'[ATVI_MSFT raw data.xlsx]Sheet1'!$L$5:$L$470</c:f>
              <c:numCache>
                <c:formatCode>m/d/yyyy</c:formatCode>
                <c:ptCount val="466"/>
                <c:pt idx="0">
                  <c:v>45121</c:v>
                </c:pt>
                <c:pt idx="1">
                  <c:v>45120</c:v>
                </c:pt>
                <c:pt idx="2">
                  <c:v>45119</c:v>
                </c:pt>
                <c:pt idx="3">
                  <c:v>45118</c:v>
                </c:pt>
                <c:pt idx="4">
                  <c:v>45117</c:v>
                </c:pt>
                <c:pt idx="5">
                  <c:v>45114</c:v>
                </c:pt>
                <c:pt idx="6">
                  <c:v>45113</c:v>
                </c:pt>
                <c:pt idx="7">
                  <c:v>45112</c:v>
                </c:pt>
                <c:pt idx="8">
                  <c:v>45110</c:v>
                </c:pt>
                <c:pt idx="9">
                  <c:v>45107</c:v>
                </c:pt>
                <c:pt idx="10">
                  <c:v>45106</c:v>
                </c:pt>
                <c:pt idx="11">
                  <c:v>45105</c:v>
                </c:pt>
                <c:pt idx="12">
                  <c:v>45104</c:v>
                </c:pt>
                <c:pt idx="13">
                  <c:v>45103</c:v>
                </c:pt>
                <c:pt idx="14">
                  <c:v>45100</c:v>
                </c:pt>
                <c:pt idx="15">
                  <c:v>45099</c:v>
                </c:pt>
                <c:pt idx="16">
                  <c:v>45098</c:v>
                </c:pt>
                <c:pt idx="17">
                  <c:v>45097</c:v>
                </c:pt>
                <c:pt idx="18">
                  <c:v>45093</c:v>
                </c:pt>
                <c:pt idx="19">
                  <c:v>45092</c:v>
                </c:pt>
                <c:pt idx="20">
                  <c:v>45091</c:v>
                </c:pt>
                <c:pt idx="21">
                  <c:v>45090</c:v>
                </c:pt>
                <c:pt idx="22">
                  <c:v>45089</c:v>
                </c:pt>
                <c:pt idx="23">
                  <c:v>45086</c:v>
                </c:pt>
                <c:pt idx="24">
                  <c:v>45085</c:v>
                </c:pt>
                <c:pt idx="25">
                  <c:v>45084</c:v>
                </c:pt>
                <c:pt idx="26">
                  <c:v>45083</c:v>
                </c:pt>
                <c:pt idx="27">
                  <c:v>45082</c:v>
                </c:pt>
                <c:pt idx="28">
                  <c:v>45079</c:v>
                </c:pt>
                <c:pt idx="29">
                  <c:v>45078</c:v>
                </c:pt>
                <c:pt idx="30">
                  <c:v>45077</c:v>
                </c:pt>
                <c:pt idx="31">
                  <c:v>45076</c:v>
                </c:pt>
                <c:pt idx="32">
                  <c:v>45072</c:v>
                </c:pt>
                <c:pt idx="33">
                  <c:v>45071</c:v>
                </c:pt>
                <c:pt idx="34">
                  <c:v>45070</c:v>
                </c:pt>
                <c:pt idx="35">
                  <c:v>45069</c:v>
                </c:pt>
                <c:pt idx="36">
                  <c:v>45068</c:v>
                </c:pt>
                <c:pt idx="37">
                  <c:v>45065</c:v>
                </c:pt>
                <c:pt idx="38">
                  <c:v>45064</c:v>
                </c:pt>
                <c:pt idx="39">
                  <c:v>45063</c:v>
                </c:pt>
                <c:pt idx="40">
                  <c:v>45062</c:v>
                </c:pt>
                <c:pt idx="41">
                  <c:v>45061</c:v>
                </c:pt>
                <c:pt idx="42">
                  <c:v>45058</c:v>
                </c:pt>
                <c:pt idx="43">
                  <c:v>45057</c:v>
                </c:pt>
                <c:pt idx="44">
                  <c:v>45056</c:v>
                </c:pt>
                <c:pt idx="45">
                  <c:v>45055</c:v>
                </c:pt>
                <c:pt idx="46">
                  <c:v>45054</c:v>
                </c:pt>
                <c:pt idx="47">
                  <c:v>45051</c:v>
                </c:pt>
                <c:pt idx="48">
                  <c:v>45050</c:v>
                </c:pt>
                <c:pt idx="49">
                  <c:v>45049</c:v>
                </c:pt>
                <c:pt idx="50">
                  <c:v>45048</c:v>
                </c:pt>
                <c:pt idx="51">
                  <c:v>45047</c:v>
                </c:pt>
                <c:pt idx="52">
                  <c:v>45044</c:v>
                </c:pt>
                <c:pt idx="53">
                  <c:v>45043</c:v>
                </c:pt>
                <c:pt idx="54">
                  <c:v>45042</c:v>
                </c:pt>
                <c:pt idx="55">
                  <c:v>45041</c:v>
                </c:pt>
                <c:pt idx="56">
                  <c:v>45040</c:v>
                </c:pt>
                <c:pt idx="57">
                  <c:v>45037</c:v>
                </c:pt>
                <c:pt idx="58">
                  <c:v>45036</c:v>
                </c:pt>
                <c:pt idx="59">
                  <c:v>45035</c:v>
                </c:pt>
                <c:pt idx="60">
                  <c:v>45034</c:v>
                </c:pt>
                <c:pt idx="61">
                  <c:v>45033</c:v>
                </c:pt>
                <c:pt idx="62">
                  <c:v>45030</c:v>
                </c:pt>
                <c:pt idx="63">
                  <c:v>45029</c:v>
                </c:pt>
                <c:pt idx="64">
                  <c:v>45028</c:v>
                </c:pt>
                <c:pt idx="65">
                  <c:v>45027</c:v>
                </c:pt>
                <c:pt idx="66">
                  <c:v>45026</c:v>
                </c:pt>
                <c:pt idx="67">
                  <c:v>45022</c:v>
                </c:pt>
                <c:pt idx="68">
                  <c:v>45021</c:v>
                </c:pt>
                <c:pt idx="69">
                  <c:v>45020</c:v>
                </c:pt>
                <c:pt idx="70">
                  <c:v>45019</c:v>
                </c:pt>
                <c:pt idx="71">
                  <c:v>45016</c:v>
                </c:pt>
                <c:pt idx="72">
                  <c:v>45015</c:v>
                </c:pt>
                <c:pt idx="73">
                  <c:v>45014</c:v>
                </c:pt>
                <c:pt idx="74">
                  <c:v>45013</c:v>
                </c:pt>
                <c:pt idx="75">
                  <c:v>45012</c:v>
                </c:pt>
                <c:pt idx="76">
                  <c:v>45009</c:v>
                </c:pt>
                <c:pt idx="77">
                  <c:v>45008</c:v>
                </c:pt>
                <c:pt idx="78">
                  <c:v>45007</c:v>
                </c:pt>
                <c:pt idx="79">
                  <c:v>45006</c:v>
                </c:pt>
                <c:pt idx="80">
                  <c:v>45005</c:v>
                </c:pt>
                <c:pt idx="81">
                  <c:v>45002</c:v>
                </c:pt>
                <c:pt idx="82">
                  <c:v>45001</c:v>
                </c:pt>
                <c:pt idx="83">
                  <c:v>45000</c:v>
                </c:pt>
                <c:pt idx="84">
                  <c:v>44999</c:v>
                </c:pt>
                <c:pt idx="85">
                  <c:v>44998</c:v>
                </c:pt>
                <c:pt idx="86">
                  <c:v>44995</c:v>
                </c:pt>
                <c:pt idx="87">
                  <c:v>44994</c:v>
                </c:pt>
                <c:pt idx="88">
                  <c:v>44993</c:v>
                </c:pt>
                <c:pt idx="89">
                  <c:v>44992</c:v>
                </c:pt>
                <c:pt idx="90">
                  <c:v>44991</c:v>
                </c:pt>
                <c:pt idx="91">
                  <c:v>44988</c:v>
                </c:pt>
                <c:pt idx="92">
                  <c:v>44987</c:v>
                </c:pt>
                <c:pt idx="93">
                  <c:v>44986</c:v>
                </c:pt>
                <c:pt idx="94">
                  <c:v>44985</c:v>
                </c:pt>
                <c:pt idx="95">
                  <c:v>44984</c:v>
                </c:pt>
                <c:pt idx="96">
                  <c:v>44981</c:v>
                </c:pt>
                <c:pt idx="97">
                  <c:v>44980</c:v>
                </c:pt>
                <c:pt idx="98">
                  <c:v>44979</c:v>
                </c:pt>
                <c:pt idx="99">
                  <c:v>44978</c:v>
                </c:pt>
                <c:pt idx="100">
                  <c:v>44974</c:v>
                </c:pt>
                <c:pt idx="101">
                  <c:v>44973</c:v>
                </c:pt>
                <c:pt idx="102">
                  <c:v>44972</c:v>
                </c:pt>
                <c:pt idx="103">
                  <c:v>44971</c:v>
                </c:pt>
                <c:pt idx="104">
                  <c:v>44970</c:v>
                </c:pt>
                <c:pt idx="105">
                  <c:v>44967</c:v>
                </c:pt>
                <c:pt idx="106">
                  <c:v>44966</c:v>
                </c:pt>
                <c:pt idx="107">
                  <c:v>44965</c:v>
                </c:pt>
                <c:pt idx="108">
                  <c:v>44964</c:v>
                </c:pt>
                <c:pt idx="109">
                  <c:v>44963</c:v>
                </c:pt>
                <c:pt idx="110">
                  <c:v>44960</c:v>
                </c:pt>
                <c:pt idx="111">
                  <c:v>44959</c:v>
                </c:pt>
                <c:pt idx="112">
                  <c:v>44958</c:v>
                </c:pt>
                <c:pt idx="113">
                  <c:v>44957</c:v>
                </c:pt>
                <c:pt idx="114">
                  <c:v>44956</c:v>
                </c:pt>
                <c:pt idx="115">
                  <c:v>44953</c:v>
                </c:pt>
                <c:pt idx="116">
                  <c:v>44952</c:v>
                </c:pt>
                <c:pt idx="117">
                  <c:v>44951</c:v>
                </c:pt>
                <c:pt idx="118">
                  <c:v>44950</c:v>
                </c:pt>
                <c:pt idx="119">
                  <c:v>44949</c:v>
                </c:pt>
                <c:pt idx="120">
                  <c:v>44946</c:v>
                </c:pt>
                <c:pt idx="121">
                  <c:v>44945</c:v>
                </c:pt>
                <c:pt idx="122">
                  <c:v>44944</c:v>
                </c:pt>
                <c:pt idx="123">
                  <c:v>44943</c:v>
                </c:pt>
                <c:pt idx="124">
                  <c:v>44939</c:v>
                </c:pt>
                <c:pt idx="125">
                  <c:v>44938</c:v>
                </c:pt>
                <c:pt idx="126">
                  <c:v>44937</c:v>
                </c:pt>
                <c:pt idx="127">
                  <c:v>44936</c:v>
                </c:pt>
                <c:pt idx="128">
                  <c:v>44935</c:v>
                </c:pt>
                <c:pt idx="129">
                  <c:v>44932</c:v>
                </c:pt>
                <c:pt idx="130">
                  <c:v>44931</c:v>
                </c:pt>
                <c:pt idx="131">
                  <c:v>44930</c:v>
                </c:pt>
                <c:pt idx="132">
                  <c:v>44929</c:v>
                </c:pt>
                <c:pt idx="133">
                  <c:v>44925</c:v>
                </c:pt>
                <c:pt idx="134">
                  <c:v>44924</c:v>
                </c:pt>
                <c:pt idx="135">
                  <c:v>44923</c:v>
                </c:pt>
                <c:pt idx="136">
                  <c:v>44922</c:v>
                </c:pt>
                <c:pt idx="137">
                  <c:v>44918</c:v>
                </c:pt>
                <c:pt idx="138">
                  <c:v>44917</c:v>
                </c:pt>
                <c:pt idx="139">
                  <c:v>44916</c:v>
                </c:pt>
                <c:pt idx="140">
                  <c:v>44915</c:v>
                </c:pt>
                <c:pt idx="141">
                  <c:v>44914</c:v>
                </c:pt>
                <c:pt idx="142">
                  <c:v>44911</c:v>
                </c:pt>
                <c:pt idx="143">
                  <c:v>44910</c:v>
                </c:pt>
                <c:pt idx="144">
                  <c:v>44909</c:v>
                </c:pt>
                <c:pt idx="145">
                  <c:v>44908</c:v>
                </c:pt>
                <c:pt idx="146">
                  <c:v>44907</c:v>
                </c:pt>
                <c:pt idx="147">
                  <c:v>44904</c:v>
                </c:pt>
                <c:pt idx="148">
                  <c:v>44903</c:v>
                </c:pt>
                <c:pt idx="149">
                  <c:v>44902</c:v>
                </c:pt>
                <c:pt idx="150">
                  <c:v>44901</c:v>
                </c:pt>
                <c:pt idx="151">
                  <c:v>44900</c:v>
                </c:pt>
                <c:pt idx="152">
                  <c:v>44897</c:v>
                </c:pt>
                <c:pt idx="153">
                  <c:v>44896</c:v>
                </c:pt>
                <c:pt idx="154">
                  <c:v>44895</c:v>
                </c:pt>
                <c:pt idx="155">
                  <c:v>44894</c:v>
                </c:pt>
                <c:pt idx="156">
                  <c:v>44893</c:v>
                </c:pt>
                <c:pt idx="157">
                  <c:v>44890</c:v>
                </c:pt>
                <c:pt idx="158">
                  <c:v>44888</c:v>
                </c:pt>
                <c:pt idx="159">
                  <c:v>44887</c:v>
                </c:pt>
                <c:pt idx="160">
                  <c:v>44886</c:v>
                </c:pt>
                <c:pt idx="161">
                  <c:v>44883</c:v>
                </c:pt>
                <c:pt idx="162">
                  <c:v>44882</c:v>
                </c:pt>
                <c:pt idx="163">
                  <c:v>44881</c:v>
                </c:pt>
                <c:pt idx="164">
                  <c:v>44880</c:v>
                </c:pt>
                <c:pt idx="165">
                  <c:v>44879</c:v>
                </c:pt>
                <c:pt idx="166">
                  <c:v>44876</c:v>
                </c:pt>
                <c:pt idx="167">
                  <c:v>44875</c:v>
                </c:pt>
                <c:pt idx="168">
                  <c:v>44874</c:v>
                </c:pt>
                <c:pt idx="169">
                  <c:v>44873</c:v>
                </c:pt>
                <c:pt idx="170">
                  <c:v>44872</c:v>
                </c:pt>
                <c:pt idx="171">
                  <c:v>44869</c:v>
                </c:pt>
                <c:pt idx="172">
                  <c:v>44868</c:v>
                </c:pt>
                <c:pt idx="173">
                  <c:v>44867</c:v>
                </c:pt>
                <c:pt idx="174">
                  <c:v>44866</c:v>
                </c:pt>
                <c:pt idx="175">
                  <c:v>44865</c:v>
                </c:pt>
                <c:pt idx="176">
                  <c:v>44862</c:v>
                </c:pt>
                <c:pt idx="177">
                  <c:v>44861</c:v>
                </c:pt>
                <c:pt idx="178">
                  <c:v>44860</c:v>
                </c:pt>
                <c:pt idx="179">
                  <c:v>44859</c:v>
                </c:pt>
                <c:pt idx="180">
                  <c:v>44858</c:v>
                </c:pt>
                <c:pt idx="181">
                  <c:v>44855</c:v>
                </c:pt>
                <c:pt idx="182">
                  <c:v>44854</c:v>
                </c:pt>
                <c:pt idx="183">
                  <c:v>44853</c:v>
                </c:pt>
                <c:pt idx="184">
                  <c:v>44852</c:v>
                </c:pt>
                <c:pt idx="185">
                  <c:v>44851</c:v>
                </c:pt>
                <c:pt idx="186">
                  <c:v>44848</c:v>
                </c:pt>
                <c:pt idx="187">
                  <c:v>44847</c:v>
                </c:pt>
                <c:pt idx="188">
                  <c:v>44846</c:v>
                </c:pt>
                <c:pt idx="189">
                  <c:v>44845</c:v>
                </c:pt>
                <c:pt idx="190">
                  <c:v>44844</c:v>
                </c:pt>
                <c:pt idx="191">
                  <c:v>44841</c:v>
                </c:pt>
                <c:pt idx="192">
                  <c:v>44840</c:v>
                </c:pt>
                <c:pt idx="193">
                  <c:v>44839</c:v>
                </c:pt>
                <c:pt idx="194">
                  <c:v>44838</c:v>
                </c:pt>
                <c:pt idx="195">
                  <c:v>44837</c:v>
                </c:pt>
                <c:pt idx="196">
                  <c:v>44834</c:v>
                </c:pt>
                <c:pt idx="197">
                  <c:v>44833</c:v>
                </c:pt>
                <c:pt idx="198">
                  <c:v>44832</c:v>
                </c:pt>
                <c:pt idx="199">
                  <c:v>44831</c:v>
                </c:pt>
                <c:pt idx="200">
                  <c:v>44830</c:v>
                </c:pt>
                <c:pt idx="201">
                  <c:v>44827</c:v>
                </c:pt>
                <c:pt idx="202">
                  <c:v>44826</c:v>
                </c:pt>
                <c:pt idx="203">
                  <c:v>44825</c:v>
                </c:pt>
                <c:pt idx="204">
                  <c:v>44824</c:v>
                </c:pt>
                <c:pt idx="205">
                  <c:v>44823</c:v>
                </c:pt>
                <c:pt idx="206">
                  <c:v>44820</c:v>
                </c:pt>
                <c:pt idx="207">
                  <c:v>44819</c:v>
                </c:pt>
                <c:pt idx="208">
                  <c:v>44818</c:v>
                </c:pt>
                <c:pt idx="209">
                  <c:v>44817</c:v>
                </c:pt>
                <c:pt idx="210">
                  <c:v>44816</c:v>
                </c:pt>
                <c:pt idx="211">
                  <c:v>44813</c:v>
                </c:pt>
                <c:pt idx="212">
                  <c:v>44812</c:v>
                </c:pt>
                <c:pt idx="213">
                  <c:v>44811</c:v>
                </c:pt>
                <c:pt idx="214">
                  <c:v>44810</c:v>
                </c:pt>
                <c:pt idx="215">
                  <c:v>44806</c:v>
                </c:pt>
                <c:pt idx="216">
                  <c:v>44805</c:v>
                </c:pt>
                <c:pt idx="217">
                  <c:v>44804</c:v>
                </c:pt>
                <c:pt idx="218">
                  <c:v>44803</c:v>
                </c:pt>
                <c:pt idx="219">
                  <c:v>44802</c:v>
                </c:pt>
                <c:pt idx="220">
                  <c:v>44799</c:v>
                </c:pt>
                <c:pt idx="221">
                  <c:v>44798</c:v>
                </c:pt>
                <c:pt idx="222">
                  <c:v>44797</c:v>
                </c:pt>
                <c:pt idx="223">
                  <c:v>44796</c:v>
                </c:pt>
                <c:pt idx="224">
                  <c:v>44795</c:v>
                </c:pt>
                <c:pt idx="225">
                  <c:v>44792</c:v>
                </c:pt>
                <c:pt idx="226">
                  <c:v>44791</c:v>
                </c:pt>
                <c:pt idx="227">
                  <c:v>44790</c:v>
                </c:pt>
                <c:pt idx="228">
                  <c:v>44789</c:v>
                </c:pt>
                <c:pt idx="229">
                  <c:v>44788</c:v>
                </c:pt>
                <c:pt idx="230">
                  <c:v>44785</c:v>
                </c:pt>
                <c:pt idx="231">
                  <c:v>44784</c:v>
                </c:pt>
                <c:pt idx="232">
                  <c:v>44783</c:v>
                </c:pt>
                <c:pt idx="233">
                  <c:v>44782</c:v>
                </c:pt>
                <c:pt idx="234">
                  <c:v>44781</c:v>
                </c:pt>
                <c:pt idx="235">
                  <c:v>44778</c:v>
                </c:pt>
                <c:pt idx="236">
                  <c:v>44777</c:v>
                </c:pt>
                <c:pt idx="237">
                  <c:v>44776</c:v>
                </c:pt>
                <c:pt idx="238">
                  <c:v>44775</c:v>
                </c:pt>
                <c:pt idx="239">
                  <c:v>44774</c:v>
                </c:pt>
                <c:pt idx="240">
                  <c:v>44771</c:v>
                </c:pt>
                <c:pt idx="241">
                  <c:v>44770</c:v>
                </c:pt>
                <c:pt idx="242">
                  <c:v>44769</c:v>
                </c:pt>
                <c:pt idx="243">
                  <c:v>44768</c:v>
                </c:pt>
                <c:pt idx="244">
                  <c:v>44767</c:v>
                </c:pt>
                <c:pt idx="245">
                  <c:v>44764</c:v>
                </c:pt>
                <c:pt idx="246">
                  <c:v>44763</c:v>
                </c:pt>
                <c:pt idx="247">
                  <c:v>44762</c:v>
                </c:pt>
                <c:pt idx="248">
                  <c:v>44761</c:v>
                </c:pt>
                <c:pt idx="249">
                  <c:v>44760</c:v>
                </c:pt>
                <c:pt idx="250">
                  <c:v>44757</c:v>
                </c:pt>
                <c:pt idx="251">
                  <c:v>44756</c:v>
                </c:pt>
                <c:pt idx="252">
                  <c:v>44755</c:v>
                </c:pt>
                <c:pt idx="253">
                  <c:v>44754</c:v>
                </c:pt>
                <c:pt idx="254">
                  <c:v>44753</c:v>
                </c:pt>
                <c:pt idx="255">
                  <c:v>44750</c:v>
                </c:pt>
                <c:pt idx="256">
                  <c:v>44749</c:v>
                </c:pt>
                <c:pt idx="257">
                  <c:v>44748</c:v>
                </c:pt>
                <c:pt idx="258">
                  <c:v>44747</c:v>
                </c:pt>
                <c:pt idx="259">
                  <c:v>44743</c:v>
                </c:pt>
                <c:pt idx="260">
                  <c:v>44742</c:v>
                </c:pt>
                <c:pt idx="261">
                  <c:v>44741</c:v>
                </c:pt>
                <c:pt idx="262">
                  <c:v>44740</c:v>
                </c:pt>
                <c:pt idx="263">
                  <c:v>44739</c:v>
                </c:pt>
                <c:pt idx="264">
                  <c:v>44736</c:v>
                </c:pt>
                <c:pt idx="265">
                  <c:v>44735</c:v>
                </c:pt>
                <c:pt idx="266">
                  <c:v>44734</c:v>
                </c:pt>
                <c:pt idx="267">
                  <c:v>44733</c:v>
                </c:pt>
                <c:pt idx="268">
                  <c:v>44729</c:v>
                </c:pt>
                <c:pt idx="269">
                  <c:v>44728</c:v>
                </c:pt>
                <c:pt idx="270">
                  <c:v>44727</c:v>
                </c:pt>
                <c:pt idx="271">
                  <c:v>44726</c:v>
                </c:pt>
                <c:pt idx="272">
                  <c:v>44725</c:v>
                </c:pt>
                <c:pt idx="273">
                  <c:v>44722</c:v>
                </c:pt>
                <c:pt idx="274">
                  <c:v>44721</c:v>
                </c:pt>
                <c:pt idx="275">
                  <c:v>44720</c:v>
                </c:pt>
                <c:pt idx="276">
                  <c:v>44719</c:v>
                </c:pt>
                <c:pt idx="277">
                  <c:v>44718</c:v>
                </c:pt>
                <c:pt idx="278">
                  <c:v>44715</c:v>
                </c:pt>
                <c:pt idx="279">
                  <c:v>44714</c:v>
                </c:pt>
                <c:pt idx="280">
                  <c:v>44713</c:v>
                </c:pt>
                <c:pt idx="281">
                  <c:v>44712</c:v>
                </c:pt>
                <c:pt idx="282">
                  <c:v>44708</c:v>
                </c:pt>
                <c:pt idx="283">
                  <c:v>44707</c:v>
                </c:pt>
                <c:pt idx="284">
                  <c:v>44706</c:v>
                </c:pt>
                <c:pt idx="285">
                  <c:v>44705</c:v>
                </c:pt>
                <c:pt idx="286">
                  <c:v>44704</c:v>
                </c:pt>
                <c:pt idx="287">
                  <c:v>44701</c:v>
                </c:pt>
                <c:pt idx="288">
                  <c:v>44700</c:v>
                </c:pt>
                <c:pt idx="289">
                  <c:v>44699</c:v>
                </c:pt>
                <c:pt idx="290">
                  <c:v>44698</c:v>
                </c:pt>
                <c:pt idx="291">
                  <c:v>44697</c:v>
                </c:pt>
                <c:pt idx="292">
                  <c:v>44694</c:v>
                </c:pt>
                <c:pt idx="293">
                  <c:v>44693</c:v>
                </c:pt>
                <c:pt idx="294">
                  <c:v>44692</c:v>
                </c:pt>
                <c:pt idx="295">
                  <c:v>44691</c:v>
                </c:pt>
                <c:pt idx="296">
                  <c:v>44690</c:v>
                </c:pt>
                <c:pt idx="297">
                  <c:v>44687</c:v>
                </c:pt>
                <c:pt idx="298">
                  <c:v>44686</c:v>
                </c:pt>
                <c:pt idx="299">
                  <c:v>44685</c:v>
                </c:pt>
                <c:pt idx="300">
                  <c:v>44684</c:v>
                </c:pt>
                <c:pt idx="301">
                  <c:v>44683</c:v>
                </c:pt>
                <c:pt idx="302">
                  <c:v>44680</c:v>
                </c:pt>
                <c:pt idx="303">
                  <c:v>44679</c:v>
                </c:pt>
                <c:pt idx="304">
                  <c:v>44678</c:v>
                </c:pt>
                <c:pt idx="305">
                  <c:v>44677</c:v>
                </c:pt>
                <c:pt idx="306">
                  <c:v>44676</c:v>
                </c:pt>
                <c:pt idx="307">
                  <c:v>44673</c:v>
                </c:pt>
                <c:pt idx="308">
                  <c:v>44672</c:v>
                </c:pt>
                <c:pt idx="309">
                  <c:v>44671</c:v>
                </c:pt>
                <c:pt idx="310">
                  <c:v>44670</c:v>
                </c:pt>
                <c:pt idx="311">
                  <c:v>44669</c:v>
                </c:pt>
                <c:pt idx="312">
                  <c:v>44665</c:v>
                </c:pt>
                <c:pt idx="313">
                  <c:v>44664</c:v>
                </c:pt>
                <c:pt idx="314">
                  <c:v>44663</c:v>
                </c:pt>
                <c:pt idx="315">
                  <c:v>44662</c:v>
                </c:pt>
                <c:pt idx="316">
                  <c:v>44659</c:v>
                </c:pt>
                <c:pt idx="317">
                  <c:v>44658</c:v>
                </c:pt>
                <c:pt idx="318">
                  <c:v>44657</c:v>
                </c:pt>
                <c:pt idx="319">
                  <c:v>44656</c:v>
                </c:pt>
                <c:pt idx="320">
                  <c:v>44655</c:v>
                </c:pt>
                <c:pt idx="321">
                  <c:v>44652</c:v>
                </c:pt>
                <c:pt idx="322">
                  <c:v>44651</c:v>
                </c:pt>
                <c:pt idx="323">
                  <c:v>44650</c:v>
                </c:pt>
                <c:pt idx="324">
                  <c:v>44649</c:v>
                </c:pt>
                <c:pt idx="325">
                  <c:v>44648</c:v>
                </c:pt>
                <c:pt idx="326">
                  <c:v>44645</c:v>
                </c:pt>
                <c:pt idx="327">
                  <c:v>44644</c:v>
                </c:pt>
                <c:pt idx="328">
                  <c:v>44643</c:v>
                </c:pt>
                <c:pt idx="329">
                  <c:v>44642</c:v>
                </c:pt>
                <c:pt idx="330">
                  <c:v>44641</c:v>
                </c:pt>
                <c:pt idx="331">
                  <c:v>44638</c:v>
                </c:pt>
                <c:pt idx="332">
                  <c:v>44637</c:v>
                </c:pt>
                <c:pt idx="333">
                  <c:v>44636</c:v>
                </c:pt>
                <c:pt idx="334">
                  <c:v>44635</c:v>
                </c:pt>
                <c:pt idx="335">
                  <c:v>44634</c:v>
                </c:pt>
                <c:pt idx="336">
                  <c:v>44631</c:v>
                </c:pt>
                <c:pt idx="337">
                  <c:v>44630</c:v>
                </c:pt>
                <c:pt idx="338">
                  <c:v>44629</c:v>
                </c:pt>
                <c:pt idx="339">
                  <c:v>44628</c:v>
                </c:pt>
                <c:pt idx="340">
                  <c:v>44627</c:v>
                </c:pt>
                <c:pt idx="341">
                  <c:v>44624</c:v>
                </c:pt>
                <c:pt idx="342">
                  <c:v>44623</c:v>
                </c:pt>
                <c:pt idx="343">
                  <c:v>44622</c:v>
                </c:pt>
                <c:pt idx="344">
                  <c:v>44621</c:v>
                </c:pt>
                <c:pt idx="345">
                  <c:v>44620</c:v>
                </c:pt>
                <c:pt idx="346">
                  <c:v>44617</c:v>
                </c:pt>
                <c:pt idx="347">
                  <c:v>44616</c:v>
                </c:pt>
                <c:pt idx="348">
                  <c:v>44615</c:v>
                </c:pt>
                <c:pt idx="349">
                  <c:v>44614</c:v>
                </c:pt>
                <c:pt idx="350">
                  <c:v>44610</c:v>
                </c:pt>
                <c:pt idx="351">
                  <c:v>44609</c:v>
                </c:pt>
                <c:pt idx="352">
                  <c:v>44608</c:v>
                </c:pt>
                <c:pt idx="353">
                  <c:v>44607</c:v>
                </c:pt>
                <c:pt idx="354">
                  <c:v>44606</c:v>
                </c:pt>
                <c:pt idx="355">
                  <c:v>44603</c:v>
                </c:pt>
                <c:pt idx="356">
                  <c:v>44602</c:v>
                </c:pt>
                <c:pt idx="357">
                  <c:v>44601</c:v>
                </c:pt>
                <c:pt idx="358">
                  <c:v>44600</c:v>
                </c:pt>
                <c:pt idx="359">
                  <c:v>44599</c:v>
                </c:pt>
                <c:pt idx="360">
                  <c:v>44596</c:v>
                </c:pt>
                <c:pt idx="361">
                  <c:v>44595</c:v>
                </c:pt>
                <c:pt idx="362">
                  <c:v>44594</c:v>
                </c:pt>
                <c:pt idx="363">
                  <c:v>44593</c:v>
                </c:pt>
                <c:pt idx="364">
                  <c:v>44592</c:v>
                </c:pt>
                <c:pt idx="365">
                  <c:v>44589</c:v>
                </c:pt>
                <c:pt idx="366">
                  <c:v>44588</c:v>
                </c:pt>
                <c:pt idx="367">
                  <c:v>44587</c:v>
                </c:pt>
                <c:pt idx="368">
                  <c:v>44586</c:v>
                </c:pt>
                <c:pt idx="369">
                  <c:v>44585</c:v>
                </c:pt>
                <c:pt idx="370">
                  <c:v>44582</c:v>
                </c:pt>
                <c:pt idx="371">
                  <c:v>44581</c:v>
                </c:pt>
                <c:pt idx="372">
                  <c:v>44580</c:v>
                </c:pt>
                <c:pt idx="373">
                  <c:v>44579</c:v>
                </c:pt>
                <c:pt idx="374">
                  <c:v>44575</c:v>
                </c:pt>
                <c:pt idx="375">
                  <c:v>44574</c:v>
                </c:pt>
                <c:pt idx="376">
                  <c:v>44573</c:v>
                </c:pt>
                <c:pt idx="377">
                  <c:v>44572</c:v>
                </c:pt>
                <c:pt idx="378">
                  <c:v>44571</c:v>
                </c:pt>
                <c:pt idx="379">
                  <c:v>44568</c:v>
                </c:pt>
                <c:pt idx="380">
                  <c:v>44567</c:v>
                </c:pt>
                <c:pt idx="381">
                  <c:v>44566</c:v>
                </c:pt>
                <c:pt idx="382">
                  <c:v>44565</c:v>
                </c:pt>
                <c:pt idx="383">
                  <c:v>44564</c:v>
                </c:pt>
                <c:pt idx="384">
                  <c:v>44561</c:v>
                </c:pt>
                <c:pt idx="385">
                  <c:v>44560</c:v>
                </c:pt>
                <c:pt idx="386">
                  <c:v>44559</c:v>
                </c:pt>
                <c:pt idx="387">
                  <c:v>44558</c:v>
                </c:pt>
                <c:pt idx="388">
                  <c:v>44557</c:v>
                </c:pt>
                <c:pt idx="389">
                  <c:v>44553</c:v>
                </c:pt>
                <c:pt idx="390">
                  <c:v>44552</c:v>
                </c:pt>
                <c:pt idx="391">
                  <c:v>44551</c:v>
                </c:pt>
                <c:pt idx="392">
                  <c:v>44550</c:v>
                </c:pt>
                <c:pt idx="393">
                  <c:v>44547</c:v>
                </c:pt>
                <c:pt idx="394">
                  <c:v>44546</c:v>
                </c:pt>
                <c:pt idx="395">
                  <c:v>44545</c:v>
                </c:pt>
                <c:pt idx="396">
                  <c:v>44544</c:v>
                </c:pt>
                <c:pt idx="397">
                  <c:v>44543</c:v>
                </c:pt>
                <c:pt idx="398">
                  <c:v>44540</c:v>
                </c:pt>
                <c:pt idx="399">
                  <c:v>44539</c:v>
                </c:pt>
                <c:pt idx="400">
                  <c:v>44538</c:v>
                </c:pt>
                <c:pt idx="401">
                  <c:v>44537</c:v>
                </c:pt>
                <c:pt idx="402">
                  <c:v>44536</c:v>
                </c:pt>
                <c:pt idx="403">
                  <c:v>44533</c:v>
                </c:pt>
                <c:pt idx="404">
                  <c:v>44532</c:v>
                </c:pt>
                <c:pt idx="405">
                  <c:v>44531</c:v>
                </c:pt>
                <c:pt idx="406">
                  <c:v>44530</c:v>
                </c:pt>
                <c:pt idx="407">
                  <c:v>44529</c:v>
                </c:pt>
                <c:pt idx="408">
                  <c:v>44526</c:v>
                </c:pt>
                <c:pt idx="409">
                  <c:v>44524</c:v>
                </c:pt>
                <c:pt idx="410">
                  <c:v>44523</c:v>
                </c:pt>
                <c:pt idx="411">
                  <c:v>44522</c:v>
                </c:pt>
                <c:pt idx="412">
                  <c:v>44519</c:v>
                </c:pt>
                <c:pt idx="413">
                  <c:v>44518</c:v>
                </c:pt>
                <c:pt idx="414">
                  <c:v>44517</c:v>
                </c:pt>
                <c:pt idx="415">
                  <c:v>44516</c:v>
                </c:pt>
                <c:pt idx="416">
                  <c:v>44515</c:v>
                </c:pt>
                <c:pt idx="417">
                  <c:v>44512</c:v>
                </c:pt>
                <c:pt idx="418">
                  <c:v>44511</c:v>
                </c:pt>
                <c:pt idx="419">
                  <c:v>44510</c:v>
                </c:pt>
                <c:pt idx="420">
                  <c:v>44509</c:v>
                </c:pt>
                <c:pt idx="421">
                  <c:v>44508</c:v>
                </c:pt>
                <c:pt idx="422">
                  <c:v>44505</c:v>
                </c:pt>
                <c:pt idx="423">
                  <c:v>44504</c:v>
                </c:pt>
                <c:pt idx="424">
                  <c:v>44503</c:v>
                </c:pt>
                <c:pt idx="425">
                  <c:v>44502</c:v>
                </c:pt>
                <c:pt idx="426">
                  <c:v>44501</c:v>
                </c:pt>
                <c:pt idx="427">
                  <c:v>44498</c:v>
                </c:pt>
                <c:pt idx="428">
                  <c:v>44497</c:v>
                </c:pt>
                <c:pt idx="429">
                  <c:v>44496</c:v>
                </c:pt>
                <c:pt idx="430">
                  <c:v>44495</c:v>
                </c:pt>
                <c:pt idx="431">
                  <c:v>44494</c:v>
                </c:pt>
                <c:pt idx="432">
                  <c:v>44491</c:v>
                </c:pt>
                <c:pt idx="433">
                  <c:v>44490</c:v>
                </c:pt>
                <c:pt idx="434">
                  <c:v>44489</c:v>
                </c:pt>
                <c:pt idx="435">
                  <c:v>44488</c:v>
                </c:pt>
                <c:pt idx="436">
                  <c:v>44487</c:v>
                </c:pt>
                <c:pt idx="437">
                  <c:v>44484</c:v>
                </c:pt>
                <c:pt idx="438">
                  <c:v>44483</c:v>
                </c:pt>
                <c:pt idx="439">
                  <c:v>44482</c:v>
                </c:pt>
                <c:pt idx="440">
                  <c:v>44481</c:v>
                </c:pt>
                <c:pt idx="441">
                  <c:v>44480</c:v>
                </c:pt>
                <c:pt idx="442">
                  <c:v>44477</c:v>
                </c:pt>
                <c:pt idx="443">
                  <c:v>44476</c:v>
                </c:pt>
                <c:pt idx="444">
                  <c:v>44475</c:v>
                </c:pt>
                <c:pt idx="445">
                  <c:v>44474</c:v>
                </c:pt>
                <c:pt idx="446">
                  <c:v>44473</c:v>
                </c:pt>
                <c:pt idx="447">
                  <c:v>44470</c:v>
                </c:pt>
                <c:pt idx="448">
                  <c:v>44469</c:v>
                </c:pt>
                <c:pt idx="449">
                  <c:v>44468</c:v>
                </c:pt>
                <c:pt idx="450">
                  <c:v>44467</c:v>
                </c:pt>
                <c:pt idx="451">
                  <c:v>44466</c:v>
                </c:pt>
                <c:pt idx="452">
                  <c:v>44463</c:v>
                </c:pt>
                <c:pt idx="453">
                  <c:v>44462</c:v>
                </c:pt>
                <c:pt idx="454">
                  <c:v>44461</c:v>
                </c:pt>
                <c:pt idx="455">
                  <c:v>44460</c:v>
                </c:pt>
                <c:pt idx="456">
                  <c:v>44459</c:v>
                </c:pt>
                <c:pt idx="457">
                  <c:v>44456</c:v>
                </c:pt>
                <c:pt idx="458">
                  <c:v>44455</c:v>
                </c:pt>
                <c:pt idx="459">
                  <c:v>44454</c:v>
                </c:pt>
                <c:pt idx="460">
                  <c:v>44453</c:v>
                </c:pt>
                <c:pt idx="461">
                  <c:v>44452</c:v>
                </c:pt>
                <c:pt idx="462">
                  <c:v>44449</c:v>
                </c:pt>
                <c:pt idx="463">
                  <c:v>44448</c:v>
                </c:pt>
                <c:pt idx="464">
                  <c:v>44447</c:v>
                </c:pt>
                <c:pt idx="465">
                  <c:v>44446</c:v>
                </c:pt>
              </c:numCache>
            </c:numRef>
          </c:cat>
          <c:val>
            <c:numRef>
              <c:f>'[ATVI_MSFT raw data.xlsx]Sheet1'!$P$5:$P$470</c:f>
              <c:numCache>
                <c:formatCode>General</c:formatCode>
                <c:ptCount val="466"/>
                <c:pt idx="0">
                  <c:v>99.676772056822855</c:v>
                </c:pt>
                <c:pt idx="1">
                  <c:v>99.778983767807063</c:v>
                </c:pt>
                <c:pt idx="2">
                  <c:v>98.940936232724326</c:v>
                </c:pt>
                <c:pt idx="3">
                  <c:v>98.213064957533689</c:v>
                </c:pt>
                <c:pt idx="4">
                  <c:v>97.555325960226128</c:v>
                </c:pt>
                <c:pt idx="5">
                  <c:v>97.321256717322882</c:v>
                </c:pt>
                <c:pt idx="6">
                  <c:v>97.600900878976688</c:v>
                </c:pt>
                <c:pt idx="7">
                  <c:v>98.380320484598755</c:v>
                </c:pt>
                <c:pt idx="8">
                  <c:v>98.574345745493048</c:v>
                </c:pt>
                <c:pt idx="9">
                  <c:v>98.459081023798731</c:v>
                </c:pt>
                <c:pt idx="10">
                  <c:v>97.265726112437505</c:v>
                </c:pt>
                <c:pt idx="11">
                  <c:v>96.832543146837722</c:v>
                </c:pt>
                <c:pt idx="12">
                  <c:v>96.866834954635465</c:v>
                </c:pt>
                <c:pt idx="13">
                  <c:v>95.769718342577576</c:v>
                </c:pt>
                <c:pt idx="14">
                  <c:v>96.201352645889727</c:v>
                </c:pt>
                <c:pt idx="15">
                  <c:v>96.943825594078135</c:v>
                </c:pt>
                <c:pt idx="16">
                  <c:v>96.585420893224367</c:v>
                </c:pt>
                <c:pt idx="17">
                  <c:v>97.094709548388167</c:v>
                </c:pt>
                <c:pt idx="18">
                  <c:v>97.556653385044115</c:v>
                </c:pt>
                <c:pt idx="19">
                  <c:v>97.916164273246181</c:v>
                </c:pt>
                <c:pt idx="20">
                  <c:v>96.738074747291719</c:v>
                </c:pt>
                <c:pt idx="21">
                  <c:v>96.658871733152438</c:v>
                </c:pt>
                <c:pt idx="22">
                  <c:v>95.993389424406701</c:v>
                </c:pt>
                <c:pt idx="23">
                  <c:v>95.106890883467798</c:v>
                </c:pt>
                <c:pt idx="24">
                  <c:v>94.99782081092404</c:v>
                </c:pt>
                <c:pt idx="25">
                  <c:v>94.413532653544564</c:v>
                </c:pt>
                <c:pt idx="26">
                  <c:v>94.774813441503937</c:v>
                </c:pt>
                <c:pt idx="27">
                  <c:v>94.552248547023154</c:v>
                </c:pt>
                <c:pt idx="28">
                  <c:v>94.742070295993855</c:v>
                </c:pt>
                <c:pt idx="29">
                  <c:v>93.384778419612502</c:v>
                </c:pt>
                <c:pt idx="30">
                  <c:v>92.473501282071368</c:v>
                </c:pt>
                <c:pt idx="31">
                  <c:v>93.041860341635143</c:v>
                </c:pt>
                <c:pt idx="32">
                  <c:v>93.040311679347482</c:v>
                </c:pt>
                <c:pt idx="33">
                  <c:v>91.841868306184026</c:v>
                </c:pt>
                <c:pt idx="34">
                  <c:v>91.044528465519235</c:v>
                </c:pt>
                <c:pt idx="35">
                  <c:v>91.715762948476211</c:v>
                </c:pt>
                <c:pt idx="36">
                  <c:v>92.756685243239744</c:v>
                </c:pt>
                <c:pt idx="37">
                  <c:v>92.742304807711662</c:v>
                </c:pt>
                <c:pt idx="38">
                  <c:v>92.876595951797</c:v>
                </c:pt>
                <c:pt idx="39">
                  <c:v>92.007575170961488</c:v>
                </c:pt>
                <c:pt idx="40">
                  <c:v>90.926387656719314</c:v>
                </c:pt>
                <c:pt idx="41">
                  <c:v>91.51001210168981</c:v>
                </c:pt>
                <c:pt idx="42">
                  <c:v>91.240102388701189</c:v>
                </c:pt>
                <c:pt idx="43">
                  <c:v>91.384791693860663</c:v>
                </c:pt>
                <c:pt idx="44">
                  <c:v>91.540100397563961</c:v>
                </c:pt>
                <c:pt idx="45">
                  <c:v>91.13147479109675</c:v>
                </c:pt>
                <c:pt idx="46">
                  <c:v>91.550719796107785</c:v>
                </c:pt>
                <c:pt idx="47">
                  <c:v>91.509348389280845</c:v>
                </c:pt>
                <c:pt idx="48">
                  <c:v>89.84940365440076</c:v>
                </c:pt>
                <c:pt idx="49">
                  <c:v>90.502717902315055</c:v>
                </c:pt>
                <c:pt idx="50">
                  <c:v>91.140545527352941</c:v>
                </c:pt>
                <c:pt idx="51">
                  <c:v>92.208901268354651</c:v>
                </c:pt>
                <c:pt idx="52">
                  <c:v>92.244520500970353</c:v>
                </c:pt>
                <c:pt idx="53">
                  <c:v>91.489437017011198</c:v>
                </c:pt>
                <c:pt idx="54">
                  <c:v>89.733696457767095</c:v>
                </c:pt>
                <c:pt idx="55">
                  <c:v>90.079711860319748</c:v>
                </c:pt>
                <c:pt idx="56">
                  <c:v>91.526826149384206</c:v>
                </c:pt>
                <c:pt idx="57">
                  <c:v>91.448950560062897</c:v>
                </c:pt>
                <c:pt idx="58">
                  <c:v>91.366428983878649</c:v>
                </c:pt>
                <c:pt idx="59">
                  <c:v>91.913549246354805</c:v>
                </c:pt>
                <c:pt idx="60">
                  <c:v>91.921292557792981</c:v>
                </c:pt>
                <c:pt idx="61">
                  <c:v>91.842753256062679</c:v>
                </c:pt>
                <c:pt idx="62">
                  <c:v>91.540100397563961</c:v>
                </c:pt>
                <c:pt idx="63">
                  <c:v>91.729922146534648</c:v>
                </c:pt>
                <c:pt idx="64">
                  <c:v>90.529266398674551</c:v>
                </c:pt>
                <c:pt idx="65">
                  <c:v>90.905148859631666</c:v>
                </c:pt>
                <c:pt idx="66">
                  <c:v>90.908909896615938</c:v>
                </c:pt>
                <c:pt idx="67">
                  <c:v>90.818423771523868</c:v>
                </c:pt>
                <c:pt idx="68">
                  <c:v>90.494532115937503</c:v>
                </c:pt>
                <c:pt idx="69">
                  <c:v>90.720636809932913</c:v>
                </c:pt>
                <c:pt idx="70">
                  <c:v>91.2496155998967</c:v>
                </c:pt>
                <c:pt idx="71">
                  <c:v>90.913334646009233</c:v>
                </c:pt>
                <c:pt idx="72">
                  <c:v>89.619537923421092</c:v>
                </c:pt>
                <c:pt idx="73">
                  <c:v>89.110249268257306</c:v>
                </c:pt>
                <c:pt idx="74">
                  <c:v>87.859372614783766</c:v>
                </c:pt>
                <c:pt idx="75">
                  <c:v>87.997867270792696</c:v>
                </c:pt>
                <c:pt idx="76">
                  <c:v>87.853177965633222</c:v>
                </c:pt>
                <c:pt idx="77">
                  <c:v>87.360482120694144</c:v>
                </c:pt>
                <c:pt idx="78">
                  <c:v>87.100528093840339</c:v>
                </c:pt>
                <c:pt idx="79">
                  <c:v>88.558483018918281</c:v>
                </c:pt>
                <c:pt idx="80">
                  <c:v>87.423534799548051</c:v>
                </c:pt>
                <c:pt idx="81">
                  <c:v>86.650752318015833</c:v>
                </c:pt>
                <c:pt idx="82">
                  <c:v>87.616232635624357</c:v>
                </c:pt>
                <c:pt idx="83">
                  <c:v>86.104074530479025</c:v>
                </c:pt>
                <c:pt idx="84">
                  <c:v>86.709380247476489</c:v>
                </c:pt>
                <c:pt idx="85">
                  <c:v>85.303858602708658</c:v>
                </c:pt>
                <c:pt idx="86">
                  <c:v>85.432840047522077</c:v>
                </c:pt>
                <c:pt idx="87">
                  <c:v>86.687920212919209</c:v>
                </c:pt>
                <c:pt idx="88">
                  <c:v>88.318219126864477</c:v>
                </c:pt>
                <c:pt idx="89">
                  <c:v>88.193441193974635</c:v>
                </c:pt>
                <c:pt idx="90">
                  <c:v>89.566219693232398</c:v>
                </c:pt>
                <c:pt idx="91">
                  <c:v>89.504715676666123</c:v>
                </c:pt>
                <c:pt idx="92">
                  <c:v>88.082379984203897</c:v>
                </c:pt>
                <c:pt idx="93">
                  <c:v>87.419552525094119</c:v>
                </c:pt>
                <c:pt idx="94">
                  <c:v>87.834594018181562</c:v>
                </c:pt>
                <c:pt idx="95">
                  <c:v>88.102070119003898</c:v>
                </c:pt>
                <c:pt idx="96">
                  <c:v>87.832160406015277</c:v>
                </c:pt>
                <c:pt idx="97">
                  <c:v>88.767552427749649</c:v>
                </c:pt>
                <c:pt idx="98">
                  <c:v>88.296980329776844</c:v>
                </c:pt>
                <c:pt idx="99">
                  <c:v>88.436138698194753</c:v>
                </c:pt>
                <c:pt idx="100">
                  <c:v>90.244755012688245</c:v>
                </c:pt>
                <c:pt idx="101">
                  <c:v>90.495195828346553</c:v>
                </c:pt>
                <c:pt idx="102">
                  <c:v>91.760452917348189</c:v>
                </c:pt>
                <c:pt idx="103">
                  <c:v>91.506693539644928</c:v>
                </c:pt>
                <c:pt idx="104">
                  <c:v>91.532357086125813</c:v>
                </c:pt>
                <c:pt idx="105">
                  <c:v>90.496302015694852</c:v>
                </c:pt>
                <c:pt idx="106">
                  <c:v>90.298073242876981</c:v>
                </c:pt>
                <c:pt idx="107">
                  <c:v>91.102492682570968</c:v>
                </c:pt>
                <c:pt idx="108">
                  <c:v>92.123282367595195</c:v>
                </c:pt>
                <c:pt idx="109">
                  <c:v>90.952493678139589</c:v>
                </c:pt>
                <c:pt idx="110">
                  <c:v>91.514436851083133</c:v>
                </c:pt>
                <c:pt idx="111">
                  <c:v>92.471952619783792</c:v>
                </c:pt>
                <c:pt idx="112">
                  <c:v>91.132359740975446</c:v>
                </c:pt>
                <c:pt idx="113">
                  <c:v>90.189666882742188</c:v>
                </c:pt>
                <c:pt idx="114">
                  <c:v>88.888126848715871</c:v>
                </c:pt>
                <c:pt idx="115">
                  <c:v>90.056039451065857</c:v>
                </c:pt>
                <c:pt idx="116">
                  <c:v>89.831925894297427</c:v>
                </c:pt>
                <c:pt idx="117">
                  <c:v>88.853835040918128</c:v>
                </c:pt>
                <c:pt idx="118">
                  <c:v>88.869985376203516</c:v>
                </c:pt>
                <c:pt idx="119">
                  <c:v>88.933259292527083</c:v>
                </c:pt>
                <c:pt idx="120">
                  <c:v>87.889018435718597</c:v>
                </c:pt>
                <c:pt idx="121">
                  <c:v>86.257170859485683</c:v>
                </c:pt>
                <c:pt idx="122">
                  <c:v>86.921104505943788</c:v>
                </c:pt>
                <c:pt idx="123">
                  <c:v>88.295210430019509</c:v>
                </c:pt>
                <c:pt idx="124">
                  <c:v>88.474855255385719</c:v>
                </c:pt>
                <c:pt idx="125">
                  <c:v>88.122645203682509</c:v>
                </c:pt>
                <c:pt idx="126">
                  <c:v>87.822647194819723</c:v>
                </c:pt>
                <c:pt idx="127">
                  <c:v>86.708495297597793</c:v>
                </c:pt>
                <c:pt idx="128">
                  <c:v>86.107614329993595</c:v>
                </c:pt>
                <c:pt idx="129">
                  <c:v>86.173764333422767</c:v>
                </c:pt>
                <c:pt idx="130">
                  <c:v>84.249440822295611</c:v>
                </c:pt>
                <c:pt idx="131">
                  <c:v>85.242133348672652</c:v>
                </c:pt>
                <c:pt idx="132">
                  <c:v>84.604305723634752</c:v>
                </c:pt>
                <c:pt idx="133">
                  <c:v>84.944126477036832</c:v>
                </c:pt>
                <c:pt idx="134">
                  <c:v>85.160496722367057</c:v>
                </c:pt>
                <c:pt idx="135">
                  <c:v>83.699001997774516</c:v>
                </c:pt>
                <c:pt idx="136">
                  <c:v>84.717358070632443</c:v>
                </c:pt>
                <c:pt idx="137">
                  <c:v>85.061824810897434</c:v>
                </c:pt>
                <c:pt idx="138">
                  <c:v>84.565589166443729</c:v>
                </c:pt>
                <c:pt idx="139">
                  <c:v>85.8056251839038</c:v>
                </c:pt>
                <c:pt idx="140">
                  <c:v>84.548553881279702</c:v>
                </c:pt>
                <c:pt idx="141">
                  <c:v>84.460943843293222</c:v>
                </c:pt>
                <c:pt idx="142">
                  <c:v>85.228637863023181</c:v>
                </c:pt>
                <c:pt idx="143">
                  <c:v>86.188587243890126</c:v>
                </c:pt>
                <c:pt idx="144">
                  <c:v>88.391448729322761</c:v>
                </c:pt>
                <c:pt idx="145">
                  <c:v>88.929719493012385</c:v>
                </c:pt>
                <c:pt idx="146">
                  <c:v>88.286139693763261</c:v>
                </c:pt>
                <c:pt idx="147">
                  <c:v>87.043227589197571</c:v>
                </c:pt>
                <c:pt idx="148">
                  <c:v>87.687692338325334</c:v>
                </c:pt>
                <c:pt idx="149">
                  <c:v>87.033050665593066</c:v>
                </c:pt>
                <c:pt idx="150">
                  <c:v>87.195438968325576</c:v>
                </c:pt>
                <c:pt idx="151">
                  <c:v>88.469324318644055</c:v>
                </c:pt>
                <c:pt idx="152">
                  <c:v>90.081260522607295</c:v>
                </c:pt>
                <c:pt idx="153">
                  <c:v>90.189003170333095</c:v>
                </c:pt>
                <c:pt idx="154">
                  <c:v>90.267321234593737</c:v>
                </c:pt>
                <c:pt idx="155">
                  <c:v>87.557604706163616</c:v>
                </c:pt>
                <c:pt idx="156">
                  <c:v>87.697205549520845</c:v>
                </c:pt>
                <c:pt idx="157">
                  <c:v>89.072860135884213</c:v>
                </c:pt>
                <c:pt idx="158">
                  <c:v>89.098081207425778</c:v>
                </c:pt>
                <c:pt idx="159">
                  <c:v>88.574190879264222</c:v>
                </c:pt>
                <c:pt idx="160">
                  <c:v>87.387473091992888</c:v>
                </c:pt>
                <c:pt idx="161">
                  <c:v>87.728178795273621</c:v>
                </c:pt>
                <c:pt idx="162">
                  <c:v>87.312694827246844</c:v>
                </c:pt>
                <c:pt idx="163">
                  <c:v>87.583268252644473</c:v>
                </c:pt>
                <c:pt idx="164">
                  <c:v>88.312024477713777</c:v>
                </c:pt>
                <c:pt idx="165">
                  <c:v>87.54919768231639</c:v>
                </c:pt>
                <c:pt idx="166">
                  <c:v>88.338572974073301</c:v>
                </c:pt>
                <c:pt idx="167">
                  <c:v>87.529728784986062</c:v>
                </c:pt>
                <c:pt idx="168">
                  <c:v>82.932414165392828</c:v>
                </c:pt>
                <c:pt idx="169">
                  <c:v>84.692136999090835</c:v>
                </c:pt>
                <c:pt idx="170">
                  <c:v>84.220679951239376</c:v>
                </c:pt>
                <c:pt idx="171">
                  <c:v>83.418694123711674</c:v>
                </c:pt>
                <c:pt idx="172">
                  <c:v>82.297905102399866</c:v>
                </c:pt>
                <c:pt idx="173">
                  <c:v>83.178430231657856</c:v>
                </c:pt>
                <c:pt idx="174">
                  <c:v>85.311380676677018</c:v>
                </c:pt>
                <c:pt idx="175">
                  <c:v>85.662705778501575</c:v>
                </c:pt>
                <c:pt idx="176">
                  <c:v>86.306064340281026</c:v>
                </c:pt>
                <c:pt idx="177">
                  <c:v>84.231741824722505</c:v>
                </c:pt>
                <c:pt idx="178">
                  <c:v>84.747225129036849</c:v>
                </c:pt>
                <c:pt idx="179">
                  <c:v>85.377973155045538</c:v>
                </c:pt>
                <c:pt idx="180">
                  <c:v>84.011389304938348</c:v>
                </c:pt>
                <c:pt idx="181">
                  <c:v>83.024891427711864</c:v>
                </c:pt>
                <c:pt idx="182">
                  <c:v>81.100789154054397</c:v>
                </c:pt>
                <c:pt idx="183">
                  <c:v>81.750784839923725</c:v>
                </c:pt>
                <c:pt idx="184">
                  <c:v>82.299896239626833</c:v>
                </c:pt>
                <c:pt idx="185">
                  <c:v>81.370035154634024</c:v>
                </c:pt>
                <c:pt idx="186">
                  <c:v>79.270934042473257</c:v>
                </c:pt>
                <c:pt idx="187">
                  <c:v>81.192160229025106</c:v>
                </c:pt>
                <c:pt idx="188">
                  <c:v>79.137306610796912</c:v>
                </c:pt>
                <c:pt idx="189">
                  <c:v>79.39858806246869</c:v>
                </c:pt>
                <c:pt idx="190">
                  <c:v>79.919602303524599</c:v>
                </c:pt>
                <c:pt idx="191">
                  <c:v>80.522916883295082</c:v>
                </c:pt>
                <c:pt idx="192">
                  <c:v>82.842812990179326</c:v>
                </c:pt>
                <c:pt idx="193">
                  <c:v>83.70032942259239</c:v>
                </c:pt>
                <c:pt idx="194">
                  <c:v>83.869576086884436</c:v>
                </c:pt>
                <c:pt idx="195">
                  <c:v>81.380654553177791</c:v>
                </c:pt>
                <c:pt idx="196">
                  <c:v>79.32734959723723</c:v>
                </c:pt>
                <c:pt idx="197">
                  <c:v>80.540837118337762</c:v>
                </c:pt>
                <c:pt idx="198">
                  <c:v>82.279099917478476</c:v>
                </c:pt>
                <c:pt idx="199">
                  <c:v>80.691721072647809</c:v>
                </c:pt>
                <c:pt idx="200">
                  <c:v>80.863180111636495</c:v>
                </c:pt>
                <c:pt idx="201">
                  <c:v>81.708086008278769</c:v>
                </c:pt>
                <c:pt idx="202">
                  <c:v>83.140819861815132</c:v>
                </c:pt>
                <c:pt idx="203">
                  <c:v>83.847452339918149</c:v>
                </c:pt>
                <c:pt idx="204">
                  <c:v>85.307619639692703</c:v>
                </c:pt>
                <c:pt idx="205">
                  <c:v>86.280179556330424</c:v>
                </c:pt>
                <c:pt idx="206">
                  <c:v>85.692572836905995</c:v>
                </c:pt>
                <c:pt idx="207">
                  <c:v>86.312480226901201</c:v>
                </c:pt>
                <c:pt idx="208">
                  <c:v>87.300526766415331</c:v>
                </c:pt>
                <c:pt idx="209">
                  <c:v>87.005838456824449</c:v>
                </c:pt>
                <c:pt idx="210">
                  <c:v>90.937670767671946</c:v>
                </c:pt>
                <c:pt idx="211">
                  <c:v>89.98524346077356</c:v>
                </c:pt>
                <c:pt idx="212">
                  <c:v>88.631712621376465</c:v>
                </c:pt>
                <c:pt idx="213">
                  <c:v>88.049636838693601</c:v>
                </c:pt>
                <c:pt idx="214">
                  <c:v>86.463806656150567</c:v>
                </c:pt>
                <c:pt idx="215">
                  <c:v>86.819335269898716</c:v>
                </c:pt>
                <c:pt idx="216">
                  <c:v>87.761585653192626</c:v>
                </c:pt>
                <c:pt idx="217">
                  <c:v>87.499419251642195</c:v>
                </c:pt>
                <c:pt idx="218">
                  <c:v>88.188795207111511</c:v>
                </c:pt>
                <c:pt idx="219">
                  <c:v>89.172195759762715</c:v>
                </c:pt>
                <c:pt idx="220">
                  <c:v>89.770643115200613</c:v>
                </c:pt>
                <c:pt idx="221">
                  <c:v>92.900268361050749</c:v>
                </c:pt>
                <c:pt idx="222">
                  <c:v>91.609347725568256</c:v>
                </c:pt>
                <c:pt idx="223">
                  <c:v>91.342977812094219</c:v>
                </c:pt>
                <c:pt idx="224">
                  <c:v>91.547843709001981</c:v>
                </c:pt>
                <c:pt idx="225">
                  <c:v>93.549821571980772</c:v>
                </c:pt>
                <c:pt idx="226">
                  <c:v>94.772379829337481</c:v>
                </c:pt>
                <c:pt idx="227">
                  <c:v>94.557779483764548</c:v>
                </c:pt>
                <c:pt idx="228">
                  <c:v>95.247155439233865</c:v>
                </c:pt>
                <c:pt idx="229">
                  <c:v>95.068838038685655</c:v>
                </c:pt>
                <c:pt idx="230">
                  <c:v>94.692955577728526</c:v>
                </c:pt>
                <c:pt idx="231">
                  <c:v>93.080576898825967</c:v>
                </c:pt>
                <c:pt idx="232">
                  <c:v>93.146284427315805</c:v>
                </c:pt>
                <c:pt idx="233">
                  <c:v>91.204483156085317</c:v>
                </c:pt>
                <c:pt idx="234">
                  <c:v>91.593639865222215</c:v>
                </c:pt>
                <c:pt idx="235">
                  <c:v>91.707134687159211</c:v>
                </c:pt>
                <c:pt idx="236">
                  <c:v>91.856469979181611</c:v>
                </c:pt>
                <c:pt idx="237">
                  <c:v>91.927929681882716</c:v>
                </c:pt>
                <c:pt idx="238">
                  <c:v>90.512452350980055</c:v>
                </c:pt>
                <c:pt idx="239">
                  <c:v>91.119527967734811</c:v>
                </c:pt>
                <c:pt idx="240">
                  <c:v>91.37749085736165</c:v>
                </c:pt>
                <c:pt idx="241">
                  <c:v>90.097410857892612</c:v>
                </c:pt>
                <c:pt idx="242">
                  <c:v>89.017329530998779</c:v>
                </c:pt>
                <c:pt idx="243">
                  <c:v>86.748318042136972</c:v>
                </c:pt>
                <c:pt idx="244">
                  <c:v>87.76136441572298</c:v>
                </c:pt>
                <c:pt idx="245">
                  <c:v>87.646099694028649</c:v>
                </c:pt>
                <c:pt idx="246">
                  <c:v>88.471757930810256</c:v>
                </c:pt>
                <c:pt idx="247">
                  <c:v>87.607825611776974</c:v>
                </c:pt>
                <c:pt idx="248">
                  <c:v>87.094333444689582</c:v>
                </c:pt>
                <c:pt idx="249">
                  <c:v>84.752756065778371</c:v>
                </c:pt>
                <c:pt idx="250">
                  <c:v>85.467574330258913</c:v>
                </c:pt>
                <c:pt idx="251">
                  <c:v>83.857408026052966</c:v>
                </c:pt>
                <c:pt idx="252">
                  <c:v>84.109618741468566</c:v>
                </c:pt>
                <c:pt idx="253">
                  <c:v>84.486164914834674</c:v>
                </c:pt>
                <c:pt idx="254">
                  <c:v>85.274434019243273</c:v>
                </c:pt>
                <c:pt idx="255">
                  <c:v>86.268896445377621</c:v>
                </c:pt>
                <c:pt idx="256">
                  <c:v>86.340577385548372</c:v>
                </c:pt>
                <c:pt idx="257">
                  <c:v>85.067576985108559</c:v>
                </c:pt>
                <c:pt idx="258">
                  <c:v>84.764702889140182</c:v>
                </c:pt>
                <c:pt idx="259">
                  <c:v>84.630632982524517</c:v>
                </c:pt>
                <c:pt idx="260">
                  <c:v>83.746789291221589</c:v>
                </c:pt>
                <c:pt idx="261">
                  <c:v>84.486828627243696</c:v>
                </c:pt>
                <c:pt idx="262">
                  <c:v>84.547005218991984</c:v>
                </c:pt>
                <c:pt idx="263">
                  <c:v>86.285046780663023</c:v>
                </c:pt>
                <c:pt idx="264">
                  <c:v>86.542345957880869</c:v>
                </c:pt>
                <c:pt idx="265">
                  <c:v>83.975770072322589</c:v>
                </c:pt>
                <c:pt idx="266">
                  <c:v>83.182854981051065</c:v>
                </c:pt>
                <c:pt idx="267">
                  <c:v>83.291261341185844</c:v>
                </c:pt>
                <c:pt idx="268">
                  <c:v>81.30123030156885</c:v>
                </c:pt>
                <c:pt idx="269">
                  <c:v>81.122691663550967</c:v>
                </c:pt>
                <c:pt idx="270">
                  <c:v>83.848779764736136</c:v>
                </c:pt>
                <c:pt idx="271">
                  <c:v>82.642814317604163</c:v>
                </c:pt>
                <c:pt idx="272">
                  <c:v>82.955865337177045</c:v>
                </c:pt>
                <c:pt idx="273">
                  <c:v>86.30163959088776</c:v>
                </c:pt>
                <c:pt idx="274">
                  <c:v>88.889233036064013</c:v>
                </c:pt>
                <c:pt idx="275">
                  <c:v>91.056254051411273</c:v>
                </c:pt>
                <c:pt idx="276">
                  <c:v>92.049831527666953</c:v>
                </c:pt>
                <c:pt idx="277">
                  <c:v>91.181474459240405</c:v>
                </c:pt>
                <c:pt idx="278">
                  <c:v>90.896299360845035</c:v>
                </c:pt>
                <c:pt idx="279">
                  <c:v>92.406908803702706</c:v>
                </c:pt>
                <c:pt idx="280">
                  <c:v>90.734574770521505</c:v>
                </c:pt>
                <c:pt idx="281">
                  <c:v>91.418641026718916</c:v>
                </c:pt>
                <c:pt idx="282">
                  <c:v>91.995849585069195</c:v>
                </c:pt>
                <c:pt idx="283">
                  <c:v>89.77462538965456</c:v>
                </c:pt>
                <c:pt idx="284">
                  <c:v>88.02441576715205</c:v>
                </c:pt>
                <c:pt idx="285">
                  <c:v>87.200306192658076</c:v>
                </c:pt>
                <c:pt idx="286">
                  <c:v>87.914239507259964</c:v>
                </c:pt>
                <c:pt idx="287">
                  <c:v>86.312701464370875</c:v>
                </c:pt>
                <c:pt idx="288">
                  <c:v>86.300090928600099</c:v>
                </c:pt>
                <c:pt idx="289">
                  <c:v>86.806503496658266</c:v>
                </c:pt>
                <c:pt idx="290">
                  <c:v>90.460682783078937</c:v>
                </c:pt>
                <c:pt idx="291">
                  <c:v>88.672199078324766</c:v>
                </c:pt>
                <c:pt idx="292">
                  <c:v>89.023524180149295</c:v>
                </c:pt>
                <c:pt idx="293">
                  <c:v>86.948095477242461</c:v>
                </c:pt>
                <c:pt idx="294">
                  <c:v>87.060926586770492</c:v>
                </c:pt>
                <c:pt idx="295">
                  <c:v>88.518217799439441</c:v>
                </c:pt>
                <c:pt idx="296">
                  <c:v>88.301183841700222</c:v>
                </c:pt>
                <c:pt idx="297">
                  <c:v>91.223730815945984</c:v>
                </c:pt>
                <c:pt idx="298">
                  <c:v>91.744302582062573</c:v>
                </c:pt>
                <c:pt idx="299">
                  <c:v>95.13587299199348</c:v>
                </c:pt>
                <c:pt idx="300">
                  <c:v>92.377262982767874</c:v>
                </c:pt>
                <c:pt idx="301">
                  <c:v>91.932575668745642</c:v>
                </c:pt>
                <c:pt idx="302">
                  <c:v>91.413773802386359</c:v>
                </c:pt>
                <c:pt idx="303">
                  <c:v>94.855565117930723</c:v>
                </c:pt>
                <c:pt idx="304">
                  <c:v>92.564872357041963</c:v>
                </c:pt>
                <c:pt idx="305">
                  <c:v>92.371068333617345</c:v>
                </c:pt>
                <c:pt idx="306">
                  <c:v>95.046271816780077</c:v>
                </c:pt>
                <c:pt idx="307">
                  <c:v>94.507779815620779</c:v>
                </c:pt>
                <c:pt idx="308">
                  <c:v>97.204222095871131</c:v>
                </c:pt>
                <c:pt idx="309">
                  <c:v>98.659743408782774</c:v>
                </c:pt>
                <c:pt idx="310">
                  <c:v>98.720804950409715</c:v>
                </c:pt>
                <c:pt idx="311">
                  <c:v>97.160638314347551</c:v>
                </c:pt>
                <c:pt idx="312">
                  <c:v>97.180549686617212</c:v>
                </c:pt>
                <c:pt idx="313">
                  <c:v>98.375232022796396</c:v>
                </c:pt>
                <c:pt idx="314">
                  <c:v>97.288071096873338</c:v>
                </c:pt>
                <c:pt idx="315">
                  <c:v>97.62169720112486</c:v>
                </c:pt>
                <c:pt idx="316">
                  <c:v>99.29757103382066</c:v>
                </c:pt>
                <c:pt idx="317">
                  <c:v>99.561507335128397</c:v>
                </c:pt>
                <c:pt idx="318">
                  <c:v>99.139828717951062</c:v>
                </c:pt>
                <c:pt idx="319">
                  <c:v>100.11260987205844</c:v>
                </c:pt>
                <c:pt idx="320">
                  <c:v>101.38516779755895</c:v>
                </c:pt>
                <c:pt idx="321">
                  <c:v>100.57145638413911</c:v>
                </c:pt>
                <c:pt idx="322">
                  <c:v>100.22964449351007</c:v>
                </c:pt>
                <c:pt idx="323">
                  <c:v>101.82343922496096</c:v>
                </c:pt>
                <c:pt idx="324">
                  <c:v>102.46834644902808</c:v>
                </c:pt>
                <c:pt idx="325">
                  <c:v>101.22764671915903</c:v>
                </c:pt>
                <c:pt idx="326">
                  <c:v>100.50950989263355</c:v>
                </c:pt>
                <c:pt idx="327">
                  <c:v>100.00287608710569</c:v>
                </c:pt>
                <c:pt idx="328">
                  <c:v>98.588726181020988</c:v>
                </c:pt>
                <c:pt idx="329">
                  <c:v>99.813718050543983</c:v>
                </c:pt>
                <c:pt idx="330">
                  <c:v>98.698017491034435</c:v>
                </c:pt>
                <c:pt idx="331">
                  <c:v>98.740937560149007</c:v>
                </c:pt>
                <c:pt idx="332">
                  <c:v>97.602670778733838</c:v>
                </c:pt>
                <c:pt idx="333">
                  <c:v>96.412191954478246</c:v>
                </c:pt>
                <c:pt idx="334">
                  <c:v>94.30136525642537</c:v>
                </c:pt>
                <c:pt idx="335">
                  <c:v>92.324829702457791</c:v>
                </c:pt>
                <c:pt idx="336">
                  <c:v>93.015090607805789</c:v>
                </c:pt>
                <c:pt idx="337">
                  <c:v>94.236542677814171</c:v>
                </c:pt>
                <c:pt idx="338">
                  <c:v>94.642734672115097</c:v>
                </c:pt>
                <c:pt idx="339">
                  <c:v>92.271511472269069</c:v>
                </c:pt>
                <c:pt idx="340">
                  <c:v>92.943852142574357</c:v>
                </c:pt>
                <c:pt idx="341">
                  <c:v>95.770824529925761</c:v>
                </c:pt>
                <c:pt idx="342">
                  <c:v>96.536748649898414</c:v>
                </c:pt>
                <c:pt idx="343">
                  <c:v>97.046701017471207</c:v>
                </c:pt>
                <c:pt idx="344">
                  <c:v>95.270606611018152</c:v>
                </c:pt>
                <c:pt idx="345">
                  <c:v>96.767941805696054</c:v>
                </c:pt>
                <c:pt idx="346">
                  <c:v>97.004887135704919</c:v>
                </c:pt>
                <c:pt idx="347">
                  <c:v>94.882113614290233</c:v>
                </c:pt>
                <c:pt idx="348">
                  <c:v>93.48389280602126</c:v>
                </c:pt>
                <c:pt idx="349">
                  <c:v>95.237420990568708</c:v>
                </c:pt>
                <c:pt idx="350">
                  <c:v>96.213299469251368</c:v>
                </c:pt>
                <c:pt idx="351">
                  <c:v>96.907763886522943</c:v>
                </c:pt>
                <c:pt idx="352">
                  <c:v>99.003988911578091</c:v>
                </c:pt>
                <c:pt idx="353">
                  <c:v>98.916821348530945</c:v>
                </c:pt>
                <c:pt idx="354">
                  <c:v>97.381433309071028</c:v>
                </c:pt>
                <c:pt idx="355">
                  <c:v>97.756873295088823</c:v>
                </c:pt>
                <c:pt idx="356">
                  <c:v>99.647126235887882</c:v>
                </c:pt>
                <c:pt idx="357">
                  <c:v>101.48560960878586</c:v>
                </c:pt>
                <c:pt idx="358">
                  <c:v>100.03340685791916</c:v>
                </c:pt>
                <c:pt idx="359">
                  <c:v>99.20000530969935</c:v>
                </c:pt>
                <c:pt idx="360">
                  <c:v>99.568586934157594</c:v>
                </c:pt>
                <c:pt idx="361">
                  <c:v>99.057749616706161</c:v>
                </c:pt>
                <c:pt idx="362">
                  <c:v>101.53428185211169</c:v>
                </c:pt>
                <c:pt idx="363">
                  <c:v>100.5865005320762</c:v>
                </c:pt>
                <c:pt idx="364">
                  <c:v>99.900885613591143</c:v>
                </c:pt>
                <c:pt idx="365">
                  <c:v>98.049127992513405</c:v>
                </c:pt>
                <c:pt idx="366">
                  <c:v>95.718612487085338</c:v>
                </c:pt>
                <c:pt idx="367">
                  <c:v>96.236750641035641</c:v>
                </c:pt>
                <c:pt idx="368">
                  <c:v>96.380997471255782</c:v>
                </c:pt>
                <c:pt idx="369">
                  <c:v>97.568600208405755</c:v>
                </c:pt>
                <c:pt idx="370">
                  <c:v>97.298911732886779</c:v>
                </c:pt>
                <c:pt idx="371">
                  <c:v>99.174784238157756</c:v>
                </c:pt>
                <c:pt idx="372">
                  <c:v>100.28163529888081</c:v>
                </c:pt>
                <c:pt idx="373">
                  <c:v>101.26282347683538</c:v>
                </c:pt>
                <c:pt idx="374">
                  <c:v>103.15971354172434</c:v>
                </c:pt>
                <c:pt idx="375">
                  <c:v>103.07520082831314</c:v>
                </c:pt>
                <c:pt idx="376">
                  <c:v>104.56457147408321</c:v>
                </c:pt>
                <c:pt idx="377">
                  <c:v>104.27076811437098</c:v>
                </c:pt>
                <c:pt idx="378">
                  <c:v>103.32431421915348</c:v>
                </c:pt>
                <c:pt idx="379">
                  <c:v>103.4734282737062</c:v>
                </c:pt>
                <c:pt idx="380">
                  <c:v>103.89422194100487</c:v>
                </c:pt>
                <c:pt idx="381">
                  <c:v>103.99444251476213</c:v>
                </c:pt>
                <c:pt idx="382">
                  <c:v>106.05106603274763</c:v>
                </c:pt>
                <c:pt idx="383">
                  <c:v>106.11787974858581</c:v>
                </c:pt>
                <c:pt idx="384">
                  <c:v>105.44576031575018</c:v>
                </c:pt>
                <c:pt idx="385">
                  <c:v>105.72341334017699</c:v>
                </c:pt>
                <c:pt idx="386">
                  <c:v>106.04044663420382</c:v>
                </c:pt>
                <c:pt idx="387">
                  <c:v>105.89199629206009</c:v>
                </c:pt>
                <c:pt idx="388">
                  <c:v>105.99907522737688</c:v>
                </c:pt>
                <c:pt idx="389">
                  <c:v>104.55218217578208</c:v>
                </c:pt>
                <c:pt idx="390">
                  <c:v>103.90550505195769</c:v>
                </c:pt>
                <c:pt idx="391">
                  <c:v>102.85838810804358</c:v>
                </c:pt>
                <c:pt idx="392">
                  <c:v>101.06171861691192</c:v>
                </c:pt>
                <c:pt idx="393">
                  <c:v>102.22587018227763</c:v>
                </c:pt>
                <c:pt idx="394">
                  <c:v>103.28847374906812</c:v>
                </c:pt>
                <c:pt idx="395">
                  <c:v>104.19952964913958</c:v>
                </c:pt>
                <c:pt idx="396">
                  <c:v>102.5234345789741</c:v>
                </c:pt>
                <c:pt idx="397">
                  <c:v>103.295110873158</c:v>
                </c:pt>
                <c:pt idx="398">
                  <c:v>104.2475381800564</c:v>
                </c:pt>
                <c:pt idx="399">
                  <c:v>103.26148277776923</c:v>
                </c:pt>
                <c:pt idx="400">
                  <c:v>104.00838047535089</c:v>
                </c:pt>
                <c:pt idx="401">
                  <c:v>103.68847109421846</c:v>
                </c:pt>
                <c:pt idx="402">
                  <c:v>101.58494523266444</c:v>
                </c:pt>
                <c:pt idx="403">
                  <c:v>100.40707694417964</c:v>
                </c:pt>
                <c:pt idx="404">
                  <c:v>101.26260223936573</c:v>
                </c:pt>
                <c:pt idx="405">
                  <c:v>99.845355008705752</c:v>
                </c:pt>
                <c:pt idx="406">
                  <c:v>101.03915239500628</c:v>
                </c:pt>
                <c:pt idx="407">
                  <c:v>102.99201553971994</c:v>
                </c:pt>
                <c:pt idx="408">
                  <c:v>101.65021028621497</c:v>
                </c:pt>
                <c:pt idx="409">
                  <c:v>104.01391141209245</c:v>
                </c:pt>
                <c:pt idx="410">
                  <c:v>103.77585989473526</c:v>
                </c:pt>
                <c:pt idx="411">
                  <c:v>103.60417961827692</c:v>
                </c:pt>
                <c:pt idx="412">
                  <c:v>103.93647829771048</c:v>
                </c:pt>
                <c:pt idx="413">
                  <c:v>104.08205255274861</c:v>
                </c:pt>
                <c:pt idx="414">
                  <c:v>103.73094868839374</c:v>
                </c:pt>
                <c:pt idx="415">
                  <c:v>104.00152211379135</c:v>
                </c:pt>
                <c:pt idx="416">
                  <c:v>103.60108229370168</c:v>
                </c:pt>
                <c:pt idx="417">
                  <c:v>103.60218848104999</c:v>
                </c:pt>
                <c:pt idx="418">
                  <c:v>102.85927305792227</c:v>
                </c:pt>
                <c:pt idx="419">
                  <c:v>102.80263626568856</c:v>
                </c:pt>
                <c:pt idx="420">
                  <c:v>103.65528547376904</c:v>
                </c:pt>
                <c:pt idx="421">
                  <c:v>104.01922111136436</c:v>
                </c:pt>
                <c:pt idx="422">
                  <c:v>103.92696508651497</c:v>
                </c:pt>
                <c:pt idx="423">
                  <c:v>103.54046322701406</c:v>
                </c:pt>
                <c:pt idx="424">
                  <c:v>103.10927139864123</c:v>
                </c:pt>
                <c:pt idx="425">
                  <c:v>102.4473288894101</c:v>
                </c:pt>
                <c:pt idx="426">
                  <c:v>102.07166766592266</c:v>
                </c:pt>
                <c:pt idx="427">
                  <c:v>101.88826180357218</c:v>
                </c:pt>
                <c:pt idx="428">
                  <c:v>101.69003303075429</c:v>
                </c:pt>
                <c:pt idx="429">
                  <c:v>100.70021659148287</c:v>
                </c:pt>
                <c:pt idx="430">
                  <c:v>101.21149638387362</c:v>
                </c:pt>
                <c:pt idx="431">
                  <c:v>101.02764804658382</c:v>
                </c:pt>
                <c:pt idx="432">
                  <c:v>100.55021758705148</c:v>
                </c:pt>
                <c:pt idx="433">
                  <c:v>100.65818147224694</c:v>
                </c:pt>
                <c:pt idx="434">
                  <c:v>100.35751975097517</c:v>
                </c:pt>
                <c:pt idx="435">
                  <c:v>99.991150501213554</c:v>
                </c:pt>
                <c:pt idx="436">
                  <c:v>99.257305814342018</c:v>
                </c:pt>
                <c:pt idx="437">
                  <c:v>98.923458472620837</c:v>
                </c:pt>
                <c:pt idx="438">
                  <c:v>98.190941210567274</c:v>
                </c:pt>
                <c:pt idx="439">
                  <c:v>96.543607011457965</c:v>
                </c:pt>
                <c:pt idx="440">
                  <c:v>96.252679738851356</c:v>
                </c:pt>
                <c:pt idx="441">
                  <c:v>96.485864031875963</c:v>
                </c:pt>
                <c:pt idx="442">
                  <c:v>97.152895002909347</c:v>
                </c:pt>
                <c:pt idx="443">
                  <c:v>97.339176952365435</c:v>
                </c:pt>
                <c:pt idx="444">
                  <c:v>96.538076074716386</c:v>
                </c:pt>
                <c:pt idx="445">
                  <c:v>96.143609666307597</c:v>
                </c:pt>
                <c:pt idx="446">
                  <c:v>95.142288878613712</c:v>
                </c:pt>
                <c:pt idx="447">
                  <c:v>96.394050481965905</c:v>
                </c:pt>
                <c:pt idx="448">
                  <c:v>95.298925007134983</c:v>
                </c:pt>
                <c:pt idx="449">
                  <c:v>96.447589949624302</c:v>
                </c:pt>
                <c:pt idx="450">
                  <c:v>96.296484757844595</c:v>
                </c:pt>
                <c:pt idx="451">
                  <c:v>98.298241383353698</c:v>
                </c:pt>
                <c:pt idx="452">
                  <c:v>98.571912133326592</c:v>
                </c:pt>
                <c:pt idx="453">
                  <c:v>98.428107778045757</c:v>
                </c:pt>
                <c:pt idx="454">
                  <c:v>97.248027114864328</c:v>
                </c:pt>
                <c:pt idx="455">
                  <c:v>96.330997803111941</c:v>
                </c:pt>
                <c:pt idx="456">
                  <c:v>96.40931586737257</c:v>
                </c:pt>
                <c:pt idx="457">
                  <c:v>98.0743490640549</c:v>
                </c:pt>
                <c:pt idx="458">
                  <c:v>98.976112990400523</c:v>
                </c:pt>
                <c:pt idx="459">
                  <c:v>99.129873031816174</c:v>
                </c:pt>
                <c:pt idx="460">
                  <c:v>98.296913958535697</c:v>
                </c:pt>
                <c:pt idx="461">
                  <c:v>98.865051780629784</c:v>
                </c:pt>
                <c:pt idx="462">
                  <c:v>98.640495748922021</c:v>
                </c:pt>
                <c:pt idx="463">
                  <c:v>99.40818976865198</c:v>
                </c:pt>
                <c:pt idx="464">
                  <c:v>99.868142468080961</c:v>
                </c:pt>
                <c:pt idx="465">
                  <c:v>100</c:v>
                </c:pt>
              </c:numCache>
            </c:numRef>
          </c:val>
          <c:smooth val="0"/>
          <c:extLst>
            <c:ext xmlns:c16="http://schemas.microsoft.com/office/drawing/2014/chart" uri="{C3380CC4-5D6E-409C-BE32-E72D297353CC}">
              <c16:uniqueId val="{00000003-F51D-4B97-9832-287137F0333E}"/>
            </c:ext>
          </c:extLst>
        </c:ser>
        <c:dLbls>
          <c:showLegendKey val="0"/>
          <c:showVal val="0"/>
          <c:showCatName val="0"/>
          <c:showSerName val="0"/>
          <c:showPercent val="0"/>
          <c:showBubbleSize val="0"/>
        </c:dLbls>
        <c:smooth val="0"/>
        <c:axId val="1527493951"/>
        <c:axId val="1527492031"/>
      </c:lineChart>
      <c:dateAx>
        <c:axId val="1527493951"/>
        <c:scaling>
          <c:orientation val="minMax"/>
        </c:scaling>
        <c:delete val="0"/>
        <c:axPos val="b"/>
        <c:numFmt formatCode="mmm\ 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27492031"/>
        <c:crosses val="autoZero"/>
        <c:auto val="1"/>
        <c:lblOffset val="100"/>
        <c:baseTimeUnit val="days"/>
        <c:majorUnit val="2"/>
        <c:majorTimeUnit val="months"/>
      </c:dateAx>
      <c:valAx>
        <c:axId val="1527492031"/>
        <c:scaling>
          <c:orientation val="minMax"/>
          <c:min val="7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274939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2"/>
                </a:solidFill>
                <a:latin typeface="Arial" panose="020B0604020202020204" pitchFamily="34" charset="0"/>
                <a:ea typeface="+mn-ea"/>
                <a:cs typeface="Arial" panose="020B0604020202020204" pitchFamily="34" charset="0"/>
              </a:defRPr>
            </a:pPr>
            <a:r>
              <a:rPr lang="en-ZA"/>
              <a:t>10 Year Risk/Return Scatter</a:t>
            </a:r>
          </a:p>
        </c:rich>
      </c:tx>
      <c:layout>
        <c:manualLayout>
          <c:xMode val="edge"/>
          <c:yMode val="edge"/>
          <c:x val="0.3908621527777778"/>
          <c:y val="1.6087814979149177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2"/>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8174479166666668E-2"/>
          <c:y val="0.16052303555533784"/>
          <c:w val="0.92162352430555561"/>
          <c:h val="0.62772880588721147"/>
        </c:manualLayout>
      </c:layout>
      <c:scatterChart>
        <c:scatterStyle val="lineMarker"/>
        <c:varyColors val="0"/>
        <c:ser>
          <c:idx val="1"/>
          <c:order val="0"/>
          <c:tx>
            <c:v>SA Multi-Asset Low Equity Funds</c:v>
          </c:tx>
          <c:spPr>
            <a:ln w="25400" cap="rnd">
              <a:noFill/>
              <a:round/>
            </a:ln>
            <a:effectLst>
              <a:outerShdw blurRad="50800" dist="38100" dir="2700000" algn="tl" rotWithShape="0">
                <a:prstClr val="black">
                  <a:alpha val="40000"/>
                </a:prstClr>
              </a:outerShdw>
            </a:effectLst>
          </c:spPr>
          <c:marker>
            <c:symbol val="circle"/>
            <c:size val="10"/>
            <c:spPr>
              <a:solidFill>
                <a:schemeClr val="accent3"/>
              </a:solidFill>
              <a:ln w="9525">
                <a:noFill/>
              </a:ln>
              <a:effectLst>
                <a:outerShdw blurRad="50800" dist="38100" dir="2700000" algn="tl" rotWithShape="0">
                  <a:prstClr val="black">
                    <a:alpha val="40000"/>
                  </a:prstClr>
                </a:outerShdw>
              </a:effectLst>
            </c:spPr>
          </c:marker>
          <c:xVal>
            <c:numRef>
              <c:f>Scatter!$AA$2:$AA$147</c:f>
              <c:numCache>
                <c:formatCode>#,##0.00</c:formatCode>
                <c:ptCount val="146"/>
                <c:pt idx="1">
                  <c:v>6.3869999999999996</c:v>
                </c:pt>
                <c:pt idx="2">
                  <c:v>5.4080000000000004</c:v>
                </c:pt>
                <c:pt idx="3">
                  <c:v>5.4119999999999999</c:v>
                </c:pt>
                <c:pt idx="4">
                  <c:v>5.1369999999999996</c:v>
                </c:pt>
                <c:pt idx="5">
                  <c:v>4.3769999999999998</c:v>
                </c:pt>
                <c:pt idx="7">
                  <c:v>3.8650000000000002</c:v>
                </c:pt>
                <c:pt idx="8">
                  <c:v>2.3879999999999999</c:v>
                </c:pt>
                <c:pt idx="11">
                  <c:v>4.8479999999999999</c:v>
                </c:pt>
                <c:pt idx="15">
                  <c:v>5.4240000000000004</c:v>
                </c:pt>
                <c:pt idx="17">
                  <c:v>5.6253338948868343</c:v>
                </c:pt>
                <c:pt idx="18">
                  <c:v>6.0259999999999998</c:v>
                </c:pt>
                <c:pt idx="20">
                  <c:v>6.7679999999999998</c:v>
                </c:pt>
                <c:pt idx="23">
                  <c:v>5.6890000000000001</c:v>
                </c:pt>
                <c:pt idx="27">
                  <c:v>5.9770000000000003</c:v>
                </c:pt>
                <c:pt idx="28">
                  <c:v>7.024</c:v>
                </c:pt>
                <c:pt idx="32">
                  <c:v>5.9089999999999998</c:v>
                </c:pt>
                <c:pt idx="36">
                  <c:v>6.9809999999999999</c:v>
                </c:pt>
                <c:pt idx="38">
                  <c:v>4.4509999999999996</c:v>
                </c:pt>
                <c:pt idx="40">
                  <c:v>4.5350000000000001</c:v>
                </c:pt>
                <c:pt idx="43">
                  <c:v>5.8559999999999999</c:v>
                </c:pt>
                <c:pt idx="46">
                  <c:v>5.8360000000000003</c:v>
                </c:pt>
                <c:pt idx="47">
                  <c:v>6.18</c:v>
                </c:pt>
                <c:pt idx="49">
                  <c:v>4.3730000000000002</c:v>
                </c:pt>
                <c:pt idx="50">
                  <c:v>5.8730000000000002</c:v>
                </c:pt>
                <c:pt idx="52">
                  <c:v>5.9640000000000004</c:v>
                </c:pt>
                <c:pt idx="56">
                  <c:v>3.6640000000000001</c:v>
                </c:pt>
                <c:pt idx="57">
                  <c:v>4.6900000000000004</c:v>
                </c:pt>
                <c:pt idx="61">
                  <c:v>5.1959999999999997</c:v>
                </c:pt>
                <c:pt idx="63">
                  <c:v>4.1500000000000004</c:v>
                </c:pt>
                <c:pt idx="67">
                  <c:v>2.8639999999999999</c:v>
                </c:pt>
                <c:pt idx="69">
                  <c:v>4.7530000000000001</c:v>
                </c:pt>
                <c:pt idx="70">
                  <c:v>7.39</c:v>
                </c:pt>
                <c:pt idx="71">
                  <c:v>5.423</c:v>
                </c:pt>
                <c:pt idx="72">
                  <c:v>9.3219999999999992</c:v>
                </c:pt>
                <c:pt idx="75">
                  <c:v>4.9459999999999997</c:v>
                </c:pt>
                <c:pt idx="76">
                  <c:v>5.5970000000000004</c:v>
                </c:pt>
                <c:pt idx="78">
                  <c:v>5.7320000000000002</c:v>
                </c:pt>
                <c:pt idx="81">
                  <c:v>5.56</c:v>
                </c:pt>
                <c:pt idx="82">
                  <c:v>6.0650000000000004</c:v>
                </c:pt>
                <c:pt idx="83">
                  <c:v>5.6959999999999997</c:v>
                </c:pt>
                <c:pt idx="84">
                  <c:v>5.5679999999999996</c:v>
                </c:pt>
                <c:pt idx="85">
                  <c:v>4.5049999999999999</c:v>
                </c:pt>
                <c:pt idx="86">
                  <c:v>4.8460000000000001</c:v>
                </c:pt>
                <c:pt idx="87">
                  <c:v>2.5859999999999999</c:v>
                </c:pt>
                <c:pt idx="88">
                  <c:v>7.1509999999999998</c:v>
                </c:pt>
                <c:pt idx="89">
                  <c:v>5.3854801096911178</c:v>
                </c:pt>
                <c:pt idx="91">
                  <c:v>3.3239999999999998</c:v>
                </c:pt>
                <c:pt idx="93">
                  <c:v>5.3150000000000004</c:v>
                </c:pt>
                <c:pt idx="94">
                  <c:v>5.0679999999999996</c:v>
                </c:pt>
                <c:pt idx="96">
                  <c:v>5.5170000000000003</c:v>
                </c:pt>
                <c:pt idx="98">
                  <c:v>6.1139999999999999</c:v>
                </c:pt>
                <c:pt idx="100">
                  <c:v>3.8929999999999998</c:v>
                </c:pt>
                <c:pt idx="101">
                  <c:v>7.7560000000000002</c:v>
                </c:pt>
                <c:pt idx="104">
                  <c:v>4.5170000000000003</c:v>
                </c:pt>
                <c:pt idx="107">
                  <c:v>5.3959999999999999</c:v>
                </c:pt>
                <c:pt idx="109">
                  <c:v>6.8869999999999996</c:v>
                </c:pt>
                <c:pt idx="110">
                  <c:v>5.4470000000000001</c:v>
                </c:pt>
                <c:pt idx="112">
                  <c:v>5.2080000000000002</c:v>
                </c:pt>
                <c:pt idx="119">
                  <c:v>4.9969999999999999</c:v>
                </c:pt>
                <c:pt idx="120">
                  <c:v>4.9119999999999999</c:v>
                </c:pt>
                <c:pt idx="121">
                  <c:v>2.7959999999999998</c:v>
                </c:pt>
                <c:pt idx="122">
                  <c:v>4.6740000000000004</c:v>
                </c:pt>
                <c:pt idx="123">
                  <c:v>5.2069999999999999</c:v>
                </c:pt>
                <c:pt idx="125">
                  <c:v>4.0609999999999999</c:v>
                </c:pt>
                <c:pt idx="127">
                  <c:v>6.149</c:v>
                </c:pt>
                <c:pt idx="129">
                  <c:v>4.9160000000000004</c:v>
                </c:pt>
                <c:pt idx="130">
                  <c:v>6.194</c:v>
                </c:pt>
                <c:pt idx="131">
                  <c:v>3.8220000000000001</c:v>
                </c:pt>
                <c:pt idx="132">
                  <c:v>4.5119999999999996</c:v>
                </c:pt>
                <c:pt idx="133">
                  <c:v>5.87</c:v>
                </c:pt>
                <c:pt idx="135">
                  <c:v>5.6420000000000003</c:v>
                </c:pt>
                <c:pt idx="137">
                  <c:v>5.407</c:v>
                </c:pt>
                <c:pt idx="139">
                  <c:v>2.7</c:v>
                </c:pt>
                <c:pt idx="140">
                  <c:v>4.7300000000000004</c:v>
                </c:pt>
              </c:numCache>
            </c:numRef>
          </c:xVal>
          <c:yVal>
            <c:numRef>
              <c:f>Scatter!$AB$2:$AB$147</c:f>
              <c:numCache>
                <c:formatCode>#,##0.00</c:formatCode>
                <c:ptCount val="146"/>
                <c:pt idx="1">
                  <c:v>7.9843400000000004</c:v>
                </c:pt>
                <c:pt idx="2">
                  <c:v>6.7385900000000003</c:v>
                </c:pt>
                <c:pt idx="3">
                  <c:v>8.0379500000000004</c:v>
                </c:pt>
                <c:pt idx="4">
                  <c:v>6.8948099999999997</c:v>
                </c:pt>
                <c:pt idx="5">
                  <c:v>10.25662</c:v>
                </c:pt>
                <c:pt idx="7">
                  <c:v>5.8364200000000004</c:v>
                </c:pt>
                <c:pt idx="8">
                  <c:v>6.8356899999999996</c:v>
                </c:pt>
                <c:pt idx="11">
                  <c:v>6.8832100000000001</c:v>
                </c:pt>
                <c:pt idx="15">
                  <c:v>7.1068199999999999</c:v>
                </c:pt>
                <c:pt idx="17">
                  <c:v>5.2273800000000001</c:v>
                </c:pt>
                <c:pt idx="18">
                  <c:v>8.1307899999999993</c:v>
                </c:pt>
                <c:pt idx="20">
                  <c:v>5.6151600000000004</c:v>
                </c:pt>
                <c:pt idx="23">
                  <c:v>6.7207499999999998</c:v>
                </c:pt>
                <c:pt idx="27">
                  <c:v>6.6296400000000002</c:v>
                </c:pt>
                <c:pt idx="28">
                  <c:v>6.0155200000000004</c:v>
                </c:pt>
                <c:pt idx="32">
                  <c:v>7.03904</c:v>
                </c:pt>
                <c:pt idx="36">
                  <c:v>8.2485800000000005</c:v>
                </c:pt>
                <c:pt idx="38">
                  <c:v>7.2098800000000001</c:v>
                </c:pt>
                <c:pt idx="40">
                  <c:v>6.3607699999999996</c:v>
                </c:pt>
                <c:pt idx="43">
                  <c:v>7.6678699999999997</c:v>
                </c:pt>
                <c:pt idx="46">
                  <c:v>6.1956800000000003</c:v>
                </c:pt>
                <c:pt idx="47">
                  <c:v>7.4288699999999999</c:v>
                </c:pt>
                <c:pt idx="49">
                  <c:v>5.41275</c:v>
                </c:pt>
                <c:pt idx="50">
                  <c:v>7.4244199999999996</c:v>
                </c:pt>
                <c:pt idx="52">
                  <c:v>6.62303</c:v>
                </c:pt>
                <c:pt idx="56">
                  <c:v>7.4101699999999999</c:v>
                </c:pt>
                <c:pt idx="57">
                  <c:v>8.1837400000000002</c:v>
                </c:pt>
                <c:pt idx="61">
                  <c:v>7.7495900000000004</c:v>
                </c:pt>
                <c:pt idx="63">
                  <c:v>6.9134599999999997</c:v>
                </c:pt>
                <c:pt idx="67">
                  <c:v>6.3973699999999996</c:v>
                </c:pt>
                <c:pt idx="69">
                  <c:v>7.5267099999999996</c:v>
                </c:pt>
                <c:pt idx="70">
                  <c:v>7.0919600000000003</c:v>
                </c:pt>
                <c:pt idx="71">
                  <c:v>6.3884699999999999</c:v>
                </c:pt>
                <c:pt idx="72">
                  <c:v>5.2813999999999997</c:v>
                </c:pt>
                <c:pt idx="75">
                  <c:v>7.3976600000000001</c:v>
                </c:pt>
                <c:pt idx="76">
                  <c:v>6.1594199999999999</c:v>
                </c:pt>
                <c:pt idx="78">
                  <c:v>7.5140500000000001</c:v>
                </c:pt>
                <c:pt idx="81">
                  <c:v>8.4464000000000006</c:v>
                </c:pt>
                <c:pt idx="82">
                  <c:v>7.3723599999999996</c:v>
                </c:pt>
                <c:pt idx="83">
                  <c:v>8.1278600000000001</c:v>
                </c:pt>
                <c:pt idx="84">
                  <c:v>6.2493800000000004</c:v>
                </c:pt>
                <c:pt idx="85">
                  <c:v>8.5711300000000001</c:v>
                </c:pt>
                <c:pt idx="86">
                  <c:v>9.4598999999999993</c:v>
                </c:pt>
                <c:pt idx="87">
                  <c:v>6.3963599999999996</c:v>
                </c:pt>
                <c:pt idx="88">
                  <c:v>5.3758999999999997</c:v>
                </c:pt>
                <c:pt idx="89">
                  <c:v>8.27867</c:v>
                </c:pt>
                <c:pt idx="91">
                  <c:v>6.4248599999999998</c:v>
                </c:pt>
                <c:pt idx="93">
                  <c:v>6.6326900000000002</c:v>
                </c:pt>
                <c:pt idx="94">
                  <c:v>7.5757199999999996</c:v>
                </c:pt>
                <c:pt idx="96">
                  <c:v>6.1006799999999997</c:v>
                </c:pt>
                <c:pt idx="98">
                  <c:v>8.5069199999999991</c:v>
                </c:pt>
                <c:pt idx="100">
                  <c:v>7.25495</c:v>
                </c:pt>
                <c:pt idx="101">
                  <c:v>5.9951600000000003</c:v>
                </c:pt>
                <c:pt idx="104">
                  <c:v>7.59788</c:v>
                </c:pt>
                <c:pt idx="107">
                  <c:v>8.0591000000000008</c:v>
                </c:pt>
                <c:pt idx="109">
                  <c:v>7.5000200000000001</c:v>
                </c:pt>
                <c:pt idx="110">
                  <c:v>6.91568</c:v>
                </c:pt>
                <c:pt idx="112">
                  <c:v>6.4120999999999997</c:v>
                </c:pt>
                <c:pt idx="119">
                  <c:v>7.2592800000000004</c:v>
                </c:pt>
                <c:pt idx="120">
                  <c:v>8.3288499999999992</c:v>
                </c:pt>
                <c:pt idx="121">
                  <c:v>7.5427600000000004</c:v>
                </c:pt>
                <c:pt idx="122">
                  <c:v>6.81271</c:v>
                </c:pt>
                <c:pt idx="123">
                  <c:v>8.6662300000000005</c:v>
                </c:pt>
                <c:pt idx="125">
                  <c:v>7.1097900000000003</c:v>
                </c:pt>
                <c:pt idx="127">
                  <c:v>6.88612</c:v>
                </c:pt>
                <c:pt idx="129">
                  <c:v>7.7212300000000003</c:v>
                </c:pt>
                <c:pt idx="130">
                  <c:v>8.3009500000000003</c:v>
                </c:pt>
                <c:pt idx="131">
                  <c:v>7.5407999999999999</c:v>
                </c:pt>
                <c:pt idx="132">
                  <c:v>5.03329</c:v>
                </c:pt>
                <c:pt idx="133">
                  <c:v>7.38232</c:v>
                </c:pt>
                <c:pt idx="135">
                  <c:v>7.2659799999999999</c:v>
                </c:pt>
                <c:pt idx="137">
                  <c:v>7.9128999999999996</c:v>
                </c:pt>
                <c:pt idx="139">
                  <c:v>5.3196399999999997</c:v>
                </c:pt>
                <c:pt idx="140">
                  <c:v>8.2687000000000008</c:v>
                </c:pt>
              </c:numCache>
            </c:numRef>
          </c:yVal>
          <c:smooth val="0"/>
          <c:extLst>
            <c:ext xmlns:c16="http://schemas.microsoft.com/office/drawing/2014/chart" uri="{C3380CC4-5D6E-409C-BE32-E72D297353CC}">
              <c16:uniqueId val="{00000001-74D3-D14D-A816-15D8F60C2AFF}"/>
            </c:ext>
          </c:extLst>
        </c:ser>
        <c:ser>
          <c:idx val="0"/>
          <c:order val="1"/>
          <c:tx>
            <c:v>Multi-Asset High Equity Funds</c:v>
          </c:tx>
          <c:spPr>
            <a:ln w="25400" cap="rnd">
              <a:noFill/>
              <a:round/>
            </a:ln>
            <a:effectLst>
              <a:outerShdw blurRad="50800" dist="38100" dir="2700000" algn="tl" rotWithShape="0">
                <a:prstClr val="black">
                  <a:alpha val="40000"/>
                </a:prstClr>
              </a:outerShdw>
            </a:effectLst>
          </c:spPr>
          <c:marker>
            <c:symbol val="circle"/>
            <c:size val="10"/>
            <c:spPr>
              <a:solidFill>
                <a:schemeClr val="tx2"/>
              </a:solidFill>
              <a:ln w="9525">
                <a:noFill/>
              </a:ln>
              <a:effectLst>
                <a:outerShdw blurRad="50800" dist="38100" dir="2700000" algn="tl" rotWithShape="0">
                  <a:prstClr val="black">
                    <a:alpha val="40000"/>
                  </a:prstClr>
                </a:outerShdw>
              </a:effectLst>
            </c:spPr>
          </c:marker>
          <c:xVal>
            <c:numRef>
              <c:f>Scatter!$R$2:$R$193</c:f>
              <c:numCache>
                <c:formatCode>#,##0.00</c:formatCode>
                <c:ptCount val="192"/>
                <c:pt idx="1">
                  <c:v>8.9640000000000004</c:v>
                </c:pt>
                <c:pt idx="2">
                  <c:v>6.9775101064742877</c:v>
                </c:pt>
                <c:pt idx="3">
                  <c:v>9.6189999999999998</c:v>
                </c:pt>
                <c:pt idx="4">
                  <c:v>7.7510000000000003</c:v>
                </c:pt>
                <c:pt idx="5">
                  <c:v>9.8789999999999996</c:v>
                </c:pt>
                <c:pt idx="6">
                  <c:v>9.3330000000000002</c:v>
                </c:pt>
                <c:pt idx="7">
                  <c:v>4.726</c:v>
                </c:pt>
                <c:pt idx="9">
                  <c:v>8.8369999999999997</c:v>
                </c:pt>
                <c:pt idx="11">
                  <c:v>7.94</c:v>
                </c:pt>
                <c:pt idx="12">
                  <c:v>8.3170000000000002</c:v>
                </c:pt>
                <c:pt idx="13">
                  <c:v>9.3989999999999991</c:v>
                </c:pt>
                <c:pt idx="16">
                  <c:v>9.0459999999999994</c:v>
                </c:pt>
                <c:pt idx="18">
                  <c:v>8.9939999999999998</c:v>
                </c:pt>
                <c:pt idx="22">
                  <c:v>9.9130000000000003</c:v>
                </c:pt>
                <c:pt idx="23">
                  <c:v>9.048</c:v>
                </c:pt>
                <c:pt idx="27">
                  <c:v>9.4359999999999999</c:v>
                </c:pt>
                <c:pt idx="28">
                  <c:v>8.5340000000000007</c:v>
                </c:pt>
                <c:pt idx="32">
                  <c:v>9.0779999999999994</c:v>
                </c:pt>
                <c:pt idx="38">
                  <c:v>10.345000000000001</c:v>
                </c:pt>
                <c:pt idx="39">
                  <c:v>8.6033120809225299</c:v>
                </c:pt>
                <c:pt idx="42">
                  <c:v>10.268000000000001</c:v>
                </c:pt>
                <c:pt idx="46">
                  <c:v>8.06</c:v>
                </c:pt>
                <c:pt idx="51">
                  <c:v>10.034000000000001</c:v>
                </c:pt>
                <c:pt idx="52">
                  <c:v>7.5519999999999996</c:v>
                </c:pt>
                <c:pt idx="53">
                  <c:v>9.1639999999999997</c:v>
                </c:pt>
                <c:pt idx="54">
                  <c:v>7.6790000000000003</c:v>
                </c:pt>
                <c:pt idx="55">
                  <c:v>8.8719999999999999</c:v>
                </c:pt>
                <c:pt idx="59">
                  <c:v>9.4700000000000006</c:v>
                </c:pt>
                <c:pt idx="60">
                  <c:v>7.5410000000000004</c:v>
                </c:pt>
                <c:pt idx="61">
                  <c:v>9.4710000000000001</c:v>
                </c:pt>
                <c:pt idx="62">
                  <c:v>7.438835144179067</c:v>
                </c:pt>
                <c:pt idx="68">
                  <c:v>9.8330000000000002</c:v>
                </c:pt>
                <c:pt idx="71">
                  <c:v>10.326000000000001</c:v>
                </c:pt>
                <c:pt idx="73">
                  <c:v>8.4489999999999998</c:v>
                </c:pt>
                <c:pt idx="74">
                  <c:v>8.5250000000000004</c:v>
                </c:pt>
                <c:pt idx="76">
                  <c:v>9.0069999999999997</c:v>
                </c:pt>
                <c:pt idx="80">
                  <c:v>8.3249999999999993</c:v>
                </c:pt>
                <c:pt idx="88">
                  <c:v>15.246</c:v>
                </c:pt>
                <c:pt idx="89">
                  <c:v>7.6159999999999997</c:v>
                </c:pt>
                <c:pt idx="90">
                  <c:v>9.5909999999999993</c:v>
                </c:pt>
                <c:pt idx="91">
                  <c:v>6.5510000000000002</c:v>
                </c:pt>
                <c:pt idx="94">
                  <c:v>8.5890000000000004</c:v>
                </c:pt>
                <c:pt idx="95">
                  <c:v>7.72</c:v>
                </c:pt>
                <c:pt idx="96">
                  <c:v>12.454000000000001</c:v>
                </c:pt>
                <c:pt idx="99">
                  <c:v>10.404</c:v>
                </c:pt>
                <c:pt idx="104">
                  <c:v>8.7279999999999998</c:v>
                </c:pt>
                <c:pt idx="106">
                  <c:v>9.2110000000000003</c:v>
                </c:pt>
                <c:pt idx="107">
                  <c:v>10.913</c:v>
                </c:pt>
                <c:pt idx="108">
                  <c:v>9.31</c:v>
                </c:pt>
                <c:pt idx="109">
                  <c:v>8.657</c:v>
                </c:pt>
                <c:pt idx="110">
                  <c:v>7.4820000000000002</c:v>
                </c:pt>
                <c:pt idx="111">
                  <c:v>9.3190000000000008</c:v>
                </c:pt>
                <c:pt idx="112">
                  <c:v>6.633</c:v>
                </c:pt>
                <c:pt idx="113">
                  <c:v>7.3949999999999996</c:v>
                </c:pt>
                <c:pt idx="114">
                  <c:v>5.41</c:v>
                </c:pt>
                <c:pt idx="115">
                  <c:v>7.5570000000000004</c:v>
                </c:pt>
                <c:pt idx="116">
                  <c:v>7.3250000000000002</c:v>
                </c:pt>
                <c:pt idx="117">
                  <c:v>7.4218473162997336</c:v>
                </c:pt>
                <c:pt idx="120">
                  <c:v>9.1140000000000008</c:v>
                </c:pt>
                <c:pt idx="123">
                  <c:v>9.0709999999999997</c:v>
                </c:pt>
                <c:pt idx="125">
                  <c:v>9.4890000000000008</c:v>
                </c:pt>
                <c:pt idx="128">
                  <c:v>8.0809999999999995</c:v>
                </c:pt>
                <c:pt idx="129">
                  <c:v>8.3919999999999995</c:v>
                </c:pt>
                <c:pt idx="132">
                  <c:v>10.16</c:v>
                </c:pt>
                <c:pt idx="135">
                  <c:v>8.23</c:v>
                </c:pt>
                <c:pt idx="138">
                  <c:v>9.3719999999999999</c:v>
                </c:pt>
                <c:pt idx="141">
                  <c:v>12.178000000000001</c:v>
                </c:pt>
                <c:pt idx="142">
                  <c:v>8.8680000000000003</c:v>
                </c:pt>
                <c:pt idx="147">
                  <c:v>7.2160000000000002</c:v>
                </c:pt>
                <c:pt idx="148">
                  <c:v>6.7750000000000004</c:v>
                </c:pt>
                <c:pt idx="152">
                  <c:v>9.3070000000000004</c:v>
                </c:pt>
                <c:pt idx="154">
                  <c:v>10.173999999999999</c:v>
                </c:pt>
                <c:pt idx="155">
                  <c:v>9.0530000000000008</c:v>
                </c:pt>
                <c:pt idx="156">
                  <c:v>8.9939999999999998</c:v>
                </c:pt>
                <c:pt idx="157">
                  <c:v>6.91</c:v>
                </c:pt>
                <c:pt idx="158">
                  <c:v>8.4049999999999994</c:v>
                </c:pt>
                <c:pt idx="159">
                  <c:v>7.1189999999999998</c:v>
                </c:pt>
                <c:pt idx="162">
                  <c:v>9.9369999999999994</c:v>
                </c:pt>
                <c:pt idx="163">
                  <c:v>9.51</c:v>
                </c:pt>
                <c:pt idx="164">
                  <c:v>9.0630000000000006</c:v>
                </c:pt>
                <c:pt idx="168">
                  <c:v>9.4860000000000007</c:v>
                </c:pt>
                <c:pt idx="169">
                  <c:v>10.295</c:v>
                </c:pt>
                <c:pt idx="170">
                  <c:v>8.9939999999999998</c:v>
                </c:pt>
                <c:pt idx="171">
                  <c:v>8.8620000000000001</c:v>
                </c:pt>
                <c:pt idx="172">
                  <c:v>9.9830000000000005</c:v>
                </c:pt>
                <c:pt idx="173">
                  <c:v>7.9770000000000003</c:v>
                </c:pt>
                <c:pt idx="177">
                  <c:v>9.1189999999999998</c:v>
                </c:pt>
                <c:pt idx="178">
                  <c:v>9.8390000000000004</c:v>
                </c:pt>
                <c:pt idx="180">
                  <c:v>8.1980000000000004</c:v>
                </c:pt>
                <c:pt idx="181">
                  <c:v>9.2590000000000003</c:v>
                </c:pt>
                <c:pt idx="182">
                  <c:v>9.2449999999999992</c:v>
                </c:pt>
                <c:pt idx="184">
                  <c:v>8.3179999999999996</c:v>
                </c:pt>
                <c:pt idx="186">
                  <c:v>8.9600000000000009</c:v>
                </c:pt>
              </c:numCache>
            </c:numRef>
          </c:xVal>
          <c:yVal>
            <c:numRef>
              <c:f>Scatter!$S$2:$S$193</c:f>
              <c:numCache>
                <c:formatCode>#,##0.00</c:formatCode>
                <c:ptCount val="192"/>
                <c:pt idx="1">
                  <c:v>8.6106999999999996</c:v>
                </c:pt>
                <c:pt idx="2">
                  <c:v>8.0947499999999994</c:v>
                </c:pt>
                <c:pt idx="3">
                  <c:v>8.3360900000000004</c:v>
                </c:pt>
                <c:pt idx="4">
                  <c:v>7.2691800000000004</c:v>
                </c:pt>
                <c:pt idx="5">
                  <c:v>12.4031</c:v>
                </c:pt>
                <c:pt idx="6">
                  <c:v>8.5856600000000007</c:v>
                </c:pt>
                <c:pt idx="7">
                  <c:v>6.2309400000000004</c:v>
                </c:pt>
                <c:pt idx="9">
                  <c:v>7.3977899999999996</c:v>
                </c:pt>
                <c:pt idx="11">
                  <c:v>7.2273100000000001</c:v>
                </c:pt>
                <c:pt idx="12">
                  <c:v>6.5510400000000004</c:v>
                </c:pt>
                <c:pt idx="13">
                  <c:v>7.8400499999999997</c:v>
                </c:pt>
                <c:pt idx="16">
                  <c:v>8.6424500000000002</c:v>
                </c:pt>
                <c:pt idx="18">
                  <c:v>9.1685400000000001</c:v>
                </c:pt>
                <c:pt idx="20">
                  <c:v>7.1147799999999997</c:v>
                </c:pt>
                <c:pt idx="22">
                  <c:v>5.2525500000000003</c:v>
                </c:pt>
                <c:pt idx="23">
                  <c:v>7.3371899999999997</c:v>
                </c:pt>
                <c:pt idx="27">
                  <c:v>7.2342700000000004</c:v>
                </c:pt>
                <c:pt idx="28">
                  <c:v>7.5884999999999998</c:v>
                </c:pt>
                <c:pt idx="32">
                  <c:v>7.3611000000000004</c:v>
                </c:pt>
                <c:pt idx="38">
                  <c:v>8.8262900000000002</c:v>
                </c:pt>
                <c:pt idx="39">
                  <c:v>8.3839699999999997</c:v>
                </c:pt>
                <c:pt idx="42">
                  <c:v>12.08605</c:v>
                </c:pt>
                <c:pt idx="46">
                  <c:v>7.9372699999999998</c:v>
                </c:pt>
                <c:pt idx="51">
                  <c:v>8.7917100000000001</c:v>
                </c:pt>
                <c:pt idx="52">
                  <c:v>7.2311500000000004</c:v>
                </c:pt>
                <c:pt idx="53">
                  <c:v>7.57707</c:v>
                </c:pt>
                <c:pt idx="54">
                  <c:v>7.0872299999999999</c:v>
                </c:pt>
                <c:pt idx="55">
                  <c:v>6.6305699999999996</c:v>
                </c:pt>
                <c:pt idx="59">
                  <c:v>8.8105600000000006</c:v>
                </c:pt>
                <c:pt idx="60">
                  <c:v>5.6038699999999997</c:v>
                </c:pt>
                <c:pt idx="61">
                  <c:v>7.8986400000000003</c:v>
                </c:pt>
                <c:pt idx="62">
                  <c:v>7.82653</c:v>
                </c:pt>
                <c:pt idx="68">
                  <c:v>7.4908099999999997</c:v>
                </c:pt>
                <c:pt idx="71">
                  <c:v>6.0506399999999996</c:v>
                </c:pt>
                <c:pt idx="73">
                  <c:v>8.7571999999999992</c:v>
                </c:pt>
                <c:pt idx="74">
                  <c:v>7.9752999999999998</c:v>
                </c:pt>
                <c:pt idx="76">
                  <c:v>8.6945099999999993</c:v>
                </c:pt>
                <c:pt idx="80">
                  <c:v>8.4740099999999998</c:v>
                </c:pt>
                <c:pt idx="88">
                  <c:v>13.320220000000001</c:v>
                </c:pt>
                <c:pt idx="89">
                  <c:v>7.8092800000000002</c:v>
                </c:pt>
                <c:pt idx="90">
                  <c:v>9.0991499999999998</c:v>
                </c:pt>
                <c:pt idx="91">
                  <c:v>6.13436</c:v>
                </c:pt>
                <c:pt idx="94">
                  <c:v>8.0014000000000003</c:v>
                </c:pt>
                <c:pt idx="95">
                  <c:v>6.0216599999999998</c:v>
                </c:pt>
                <c:pt idx="96">
                  <c:v>5.0004799999999996</c:v>
                </c:pt>
                <c:pt idx="99">
                  <c:v>7.7336600000000004</c:v>
                </c:pt>
                <c:pt idx="104">
                  <c:v>10.36384</c:v>
                </c:pt>
                <c:pt idx="106">
                  <c:v>9.3598800000000004</c:v>
                </c:pt>
                <c:pt idx="107">
                  <c:v>4.9335199999999997</c:v>
                </c:pt>
                <c:pt idx="108">
                  <c:v>7.0720499999999999</c:v>
                </c:pt>
                <c:pt idx="109">
                  <c:v>6.0633100000000004</c:v>
                </c:pt>
                <c:pt idx="110">
                  <c:v>9.4496800000000007</c:v>
                </c:pt>
                <c:pt idx="111">
                  <c:v>8.2188400000000001</c:v>
                </c:pt>
                <c:pt idx="112">
                  <c:v>10.05462</c:v>
                </c:pt>
                <c:pt idx="113">
                  <c:v>9.2105800000000002</c:v>
                </c:pt>
                <c:pt idx="114">
                  <c:v>6.1291599999999997</c:v>
                </c:pt>
                <c:pt idx="115">
                  <c:v>6.9561299999999999</c:v>
                </c:pt>
                <c:pt idx="116">
                  <c:v>6.44754</c:v>
                </c:pt>
                <c:pt idx="117">
                  <c:v>6.9256399999999996</c:v>
                </c:pt>
                <c:pt idx="120">
                  <c:v>8.2537299999999991</c:v>
                </c:pt>
                <c:pt idx="123">
                  <c:v>7.6773699999999998</c:v>
                </c:pt>
                <c:pt idx="125">
                  <c:v>5.7753199999999998</c:v>
                </c:pt>
                <c:pt idx="128">
                  <c:v>9.4102200000000007</c:v>
                </c:pt>
                <c:pt idx="129">
                  <c:v>8.6941400000000009</c:v>
                </c:pt>
                <c:pt idx="132">
                  <c:v>6.0231700000000004</c:v>
                </c:pt>
                <c:pt idx="135">
                  <c:v>9.6268200000000004</c:v>
                </c:pt>
                <c:pt idx="138">
                  <c:v>6.7252900000000002</c:v>
                </c:pt>
                <c:pt idx="141">
                  <c:v>9.5825700000000005</c:v>
                </c:pt>
                <c:pt idx="142">
                  <c:v>8.0036400000000008</c:v>
                </c:pt>
                <c:pt idx="147">
                  <c:v>6.7301399999999996</c:v>
                </c:pt>
                <c:pt idx="148">
                  <c:v>6.6509799999999997</c:v>
                </c:pt>
                <c:pt idx="152">
                  <c:v>8.3054900000000007</c:v>
                </c:pt>
                <c:pt idx="154">
                  <c:v>9.0142100000000003</c:v>
                </c:pt>
                <c:pt idx="155">
                  <c:v>8.0762999999999998</c:v>
                </c:pt>
                <c:pt idx="156">
                  <c:v>8.8526699999999998</c:v>
                </c:pt>
                <c:pt idx="157">
                  <c:v>8.3544599999999996</c:v>
                </c:pt>
                <c:pt idx="158">
                  <c:v>7.2456500000000004</c:v>
                </c:pt>
                <c:pt idx="159">
                  <c:v>8.0952199999999994</c:v>
                </c:pt>
                <c:pt idx="162">
                  <c:v>7.8331</c:v>
                </c:pt>
                <c:pt idx="163">
                  <c:v>7.3943300000000001</c:v>
                </c:pt>
                <c:pt idx="164">
                  <c:v>7.1980500000000003</c:v>
                </c:pt>
                <c:pt idx="168">
                  <c:v>7.3510600000000004</c:v>
                </c:pt>
                <c:pt idx="169">
                  <c:v>9.7277299999999993</c:v>
                </c:pt>
                <c:pt idx="170">
                  <c:v>9.3929100000000005</c:v>
                </c:pt>
                <c:pt idx="171">
                  <c:v>7.7797599999999996</c:v>
                </c:pt>
                <c:pt idx="172">
                  <c:v>9.0686099999999996</c:v>
                </c:pt>
                <c:pt idx="173">
                  <c:v>6.7493299999999996</c:v>
                </c:pt>
                <c:pt idx="177">
                  <c:v>10.975669999999999</c:v>
                </c:pt>
                <c:pt idx="178">
                  <c:v>9.1221200000000007</c:v>
                </c:pt>
                <c:pt idx="180">
                  <c:v>7.0232700000000001</c:v>
                </c:pt>
                <c:pt idx="181">
                  <c:v>8.9644600000000008</c:v>
                </c:pt>
                <c:pt idx="182">
                  <c:v>8.3770500000000006</c:v>
                </c:pt>
                <c:pt idx="184">
                  <c:v>7.07728</c:v>
                </c:pt>
                <c:pt idx="186">
                  <c:v>9.3984100000000002</c:v>
                </c:pt>
              </c:numCache>
            </c:numRef>
          </c:yVal>
          <c:smooth val="0"/>
          <c:extLst>
            <c:ext xmlns:c16="http://schemas.microsoft.com/office/drawing/2014/chart" uri="{C3380CC4-5D6E-409C-BE32-E72D297353CC}">
              <c16:uniqueId val="{00000000-74D3-D14D-A816-15D8F60C2AFF}"/>
            </c:ext>
          </c:extLst>
        </c:ser>
        <c:ser>
          <c:idx val="2"/>
          <c:order val="2"/>
          <c:tx>
            <c:v>SA General Equity Funds</c:v>
          </c:tx>
          <c:spPr>
            <a:ln w="25400" cap="rnd">
              <a:noFill/>
              <a:round/>
            </a:ln>
            <a:effectLst>
              <a:outerShdw blurRad="50800" dist="38100" dir="2700000" algn="tl" rotWithShape="0">
                <a:prstClr val="black">
                  <a:alpha val="40000"/>
                </a:prstClr>
              </a:outerShdw>
            </a:effectLst>
          </c:spPr>
          <c:marker>
            <c:symbol val="circle"/>
            <c:size val="10"/>
            <c:spPr>
              <a:solidFill>
                <a:schemeClr val="accent1"/>
              </a:solidFill>
              <a:ln w="9525">
                <a:noFill/>
              </a:ln>
              <a:effectLst>
                <a:outerShdw blurRad="50800" dist="38100" dir="2700000" algn="tl" rotWithShape="0">
                  <a:prstClr val="black">
                    <a:alpha val="40000"/>
                  </a:prstClr>
                </a:outerShdw>
              </a:effectLst>
            </c:spPr>
          </c:marker>
          <c:xVal>
            <c:numRef>
              <c:f>Scatter!$AJ$2:$AJ$179</c:f>
              <c:numCache>
                <c:formatCode>#,##0.00</c:formatCode>
                <c:ptCount val="178"/>
                <c:pt idx="0">
                  <c:v>13.647</c:v>
                </c:pt>
                <c:pt idx="1">
                  <c:v>11.172418971678789</c:v>
                </c:pt>
                <c:pt idx="2">
                  <c:v>11.457000000000001</c:v>
                </c:pt>
                <c:pt idx="4">
                  <c:v>13.237</c:v>
                </c:pt>
                <c:pt idx="5">
                  <c:v>13.551</c:v>
                </c:pt>
                <c:pt idx="6">
                  <c:v>13.772</c:v>
                </c:pt>
                <c:pt idx="7">
                  <c:v>13.592000000000001</c:v>
                </c:pt>
                <c:pt idx="8">
                  <c:v>13.609</c:v>
                </c:pt>
                <c:pt idx="11">
                  <c:v>13.683</c:v>
                </c:pt>
                <c:pt idx="12">
                  <c:v>13.946</c:v>
                </c:pt>
                <c:pt idx="13">
                  <c:v>13.62</c:v>
                </c:pt>
                <c:pt idx="16">
                  <c:v>12.648999999999999</c:v>
                </c:pt>
                <c:pt idx="18">
                  <c:v>13.622999999999999</c:v>
                </c:pt>
                <c:pt idx="19">
                  <c:v>13.503</c:v>
                </c:pt>
                <c:pt idx="21">
                  <c:v>13.875</c:v>
                </c:pt>
                <c:pt idx="22">
                  <c:v>13.754</c:v>
                </c:pt>
                <c:pt idx="24">
                  <c:v>12.526999999999999</c:v>
                </c:pt>
                <c:pt idx="26">
                  <c:v>12.932</c:v>
                </c:pt>
                <c:pt idx="33">
                  <c:v>14.504</c:v>
                </c:pt>
                <c:pt idx="34">
                  <c:v>11.740067729224469</c:v>
                </c:pt>
                <c:pt idx="39">
                  <c:v>13.585000000000001</c:v>
                </c:pt>
                <c:pt idx="41">
                  <c:v>14.215999999999999</c:v>
                </c:pt>
                <c:pt idx="44">
                  <c:v>13.44</c:v>
                </c:pt>
                <c:pt idx="46">
                  <c:v>14.536</c:v>
                </c:pt>
                <c:pt idx="47">
                  <c:v>12.446999999999999</c:v>
                </c:pt>
                <c:pt idx="49">
                  <c:v>12.029</c:v>
                </c:pt>
                <c:pt idx="51">
                  <c:v>11.847</c:v>
                </c:pt>
                <c:pt idx="52">
                  <c:v>13.755000000000001</c:v>
                </c:pt>
                <c:pt idx="53">
                  <c:v>11.31946651050999</c:v>
                </c:pt>
                <c:pt idx="55">
                  <c:v>18.574999999999999</c:v>
                </c:pt>
                <c:pt idx="56">
                  <c:v>13.846</c:v>
                </c:pt>
                <c:pt idx="57">
                  <c:v>12.417</c:v>
                </c:pt>
                <c:pt idx="58">
                  <c:v>12.863</c:v>
                </c:pt>
                <c:pt idx="59">
                  <c:v>12.742000000000001</c:v>
                </c:pt>
                <c:pt idx="60">
                  <c:v>13.068</c:v>
                </c:pt>
                <c:pt idx="61">
                  <c:v>13.013</c:v>
                </c:pt>
                <c:pt idx="62">
                  <c:v>12.525</c:v>
                </c:pt>
                <c:pt idx="64">
                  <c:v>12.944000000000001</c:v>
                </c:pt>
                <c:pt idx="69">
                  <c:v>12.529</c:v>
                </c:pt>
                <c:pt idx="70">
                  <c:v>12.271000000000001</c:v>
                </c:pt>
                <c:pt idx="72">
                  <c:v>10.835000000000001</c:v>
                </c:pt>
                <c:pt idx="76">
                  <c:v>12.728</c:v>
                </c:pt>
                <c:pt idx="77">
                  <c:v>14.257999999999999</c:v>
                </c:pt>
                <c:pt idx="79">
                  <c:v>11.013</c:v>
                </c:pt>
                <c:pt idx="80">
                  <c:v>12.667999999999999</c:v>
                </c:pt>
                <c:pt idx="81">
                  <c:v>12.728</c:v>
                </c:pt>
                <c:pt idx="82">
                  <c:v>14.457000000000001</c:v>
                </c:pt>
                <c:pt idx="84">
                  <c:v>11.975</c:v>
                </c:pt>
                <c:pt idx="85">
                  <c:v>11.068</c:v>
                </c:pt>
                <c:pt idx="87">
                  <c:v>14.112</c:v>
                </c:pt>
                <c:pt idx="89">
                  <c:v>9.8659999999999997</c:v>
                </c:pt>
                <c:pt idx="90">
                  <c:v>11.566000000000001</c:v>
                </c:pt>
                <c:pt idx="91">
                  <c:v>12.795</c:v>
                </c:pt>
                <c:pt idx="93">
                  <c:v>12.231</c:v>
                </c:pt>
                <c:pt idx="96">
                  <c:v>14.718</c:v>
                </c:pt>
                <c:pt idx="97">
                  <c:v>12.194000000000001</c:v>
                </c:pt>
                <c:pt idx="98">
                  <c:v>12.56</c:v>
                </c:pt>
                <c:pt idx="99">
                  <c:v>14.532</c:v>
                </c:pt>
                <c:pt idx="100">
                  <c:v>12.07</c:v>
                </c:pt>
                <c:pt idx="103">
                  <c:v>14.262</c:v>
                </c:pt>
                <c:pt idx="105">
                  <c:v>13.346</c:v>
                </c:pt>
                <c:pt idx="106">
                  <c:v>13.339</c:v>
                </c:pt>
                <c:pt idx="108">
                  <c:v>12.763999999999999</c:v>
                </c:pt>
                <c:pt idx="109">
                  <c:v>13.218</c:v>
                </c:pt>
                <c:pt idx="111">
                  <c:v>21.602</c:v>
                </c:pt>
                <c:pt idx="113">
                  <c:v>9.1935718936074977</c:v>
                </c:pt>
                <c:pt idx="114">
                  <c:v>11.596</c:v>
                </c:pt>
                <c:pt idx="116">
                  <c:v>11.843399786929854</c:v>
                </c:pt>
                <c:pt idx="119">
                  <c:v>14.701000000000001</c:v>
                </c:pt>
                <c:pt idx="120">
                  <c:v>14.206</c:v>
                </c:pt>
                <c:pt idx="122">
                  <c:v>13.603999999999999</c:v>
                </c:pt>
                <c:pt idx="123">
                  <c:v>16.09</c:v>
                </c:pt>
                <c:pt idx="125">
                  <c:v>12.667999999999999</c:v>
                </c:pt>
                <c:pt idx="128">
                  <c:v>13.268000000000001</c:v>
                </c:pt>
                <c:pt idx="130">
                  <c:v>14.815</c:v>
                </c:pt>
                <c:pt idx="132">
                  <c:v>11.095000000000001</c:v>
                </c:pt>
                <c:pt idx="134">
                  <c:v>15.952999999999999</c:v>
                </c:pt>
                <c:pt idx="136">
                  <c:v>13.304</c:v>
                </c:pt>
                <c:pt idx="138">
                  <c:v>13.65</c:v>
                </c:pt>
                <c:pt idx="139">
                  <c:v>13.894</c:v>
                </c:pt>
                <c:pt idx="140">
                  <c:v>12.771000000000001</c:v>
                </c:pt>
                <c:pt idx="142">
                  <c:v>12.598000000000001</c:v>
                </c:pt>
                <c:pt idx="144">
                  <c:v>13.971</c:v>
                </c:pt>
                <c:pt idx="146">
                  <c:v>16.82</c:v>
                </c:pt>
                <c:pt idx="149">
                  <c:v>16.062000000000001</c:v>
                </c:pt>
                <c:pt idx="151">
                  <c:v>11.621</c:v>
                </c:pt>
                <c:pt idx="154">
                  <c:v>14.185</c:v>
                </c:pt>
                <c:pt idx="155">
                  <c:v>15.516</c:v>
                </c:pt>
                <c:pt idx="156">
                  <c:v>13.465999999999999</c:v>
                </c:pt>
                <c:pt idx="158">
                  <c:v>13.813000000000001</c:v>
                </c:pt>
                <c:pt idx="160">
                  <c:v>12.930999999999999</c:v>
                </c:pt>
                <c:pt idx="161">
                  <c:v>14.484</c:v>
                </c:pt>
                <c:pt idx="162">
                  <c:v>13.951000000000001</c:v>
                </c:pt>
                <c:pt idx="165">
                  <c:v>11.099</c:v>
                </c:pt>
                <c:pt idx="166">
                  <c:v>12.1</c:v>
                </c:pt>
                <c:pt idx="167">
                  <c:v>13.907999999999999</c:v>
                </c:pt>
                <c:pt idx="170">
                  <c:v>16.603999999999999</c:v>
                </c:pt>
                <c:pt idx="171">
                  <c:v>13.576000000000001</c:v>
                </c:pt>
                <c:pt idx="174">
                  <c:v>14.302</c:v>
                </c:pt>
                <c:pt idx="175">
                  <c:v>14.358000000000001</c:v>
                </c:pt>
              </c:numCache>
            </c:numRef>
          </c:xVal>
          <c:yVal>
            <c:numRef>
              <c:f>Scatter!$AK$2:$AK$179</c:f>
              <c:numCache>
                <c:formatCode>#,##0.00</c:formatCode>
                <c:ptCount val="178"/>
                <c:pt idx="0">
                  <c:v>8.1230100000000007</c:v>
                </c:pt>
                <c:pt idx="1">
                  <c:v>9.2538999999999998</c:v>
                </c:pt>
                <c:pt idx="2">
                  <c:v>12.12215</c:v>
                </c:pt>
                <c:pt idx="4">
                  <c:v>7.6628100000000003</c:v>
                </c:pt>
                <c:pt idx="5">
                  <c:v>8.6643399999999993</c:v>
                </c:pt>
                <c:pt idx="6">
                  <c:v>7.5801299999999996</c:v>
                </c:pt>
                <c:pt idx="7">
                  <c:v>10.31019</c:v>
                </c:pt>
                <c:pt idx="8">
                  <c:v>6.7508999999999997</c:v>
                </c:pt>
                <c:pt idx="11">
                  <c:v>8.2446800000000007</c:v>
                </c:pt>
                <c:pt idx="12">
                  <c:v>8.6230700000000002</c:v>
                </c:pt>
                <c:pt idx="13">
                  <c:v>8.2084200000000003</c:v>
                </c:pt>
                <c:pt idx="16">
                  <c:v>9.4036600000000004</c:v>
                </c:pt>
                <c:pt idx="18">
                  <c:v>8.4509699999999999</c:v>
                </c:pt>
                <c:pt idx="19">
                  <c:v>4.5076700000000001</c:v>
                </c:pt>
                <c:pt idx="21">
                  <c:v>7.4667000000000003</c:v>
                </c:pt>
                <c:pt idx="22">
                  <c:v>9.3455300000000001</c:v>
                </c:pt>
                <c:pt idx="24">
                  <c:v>7.3911699999999998</c:v>
                </c:pt>
                <c:pt idx="26">
                  <c:v>12.55477</c:v>
                </c:pt>
                <c:pt idx="33">
                  <c:v>9.7715300000000003</c:v>
                </c:pt>
                <c:pt idx="34">
                  <c:v>8.9923900000000003</c:v>
                </c:pt>
                <c:pt idx="39">
                  <c:v>9.9454200000000004</c:v>
                </c:pt>
                <c:pt idx="41">
                  <c:v>8.9264600000000005</c:v>
                </c:pt>
                <c:pt idx="44">
                  <c:v>9.3665400000000005</c:v>
                </c:pt>
                <c:pt idx="46">
                  <c:v>9.7063100000000002</c:v>
                </c:pt>
                <c:pt idx="47">
                  <c:v>7.0803000000000003</c:v>
                </c:pt>
                <c:pt idx="49">
                  <c:v>7.4093299999999997</c:v>
                </c:pt>
                <c:pt idx="51">
                  <c:v>8.6797400000000007</c:v>
                </c:pt>
                <c:pt idx="52">
                  <c:v>3.9711799999999999</c:v>
                </c:pt>
                <c:pt idx="53">
                  <c:v>7.3802199999999996</c:v>
                </c:pt>
                <c:pt idx="55">
                  <c:v>15.87547</c:v>
                </c:pt>
                <c:pt idx="56">
                  <c:v>8.9068000000000005</c:v>
                </c:pt>
                <c:pt idx="57">
                  <c:v>8.7867300000000004</c:v>
                </c:pt>
                <c:pt idx="58">
                  <c:v>4.1419600000000001</c:v>
                </c:pt>
                <c:pt idx="59">
                  <c:v>2.8241200000000002</c:v>
                </c:pt>
                <c:pt idx="60">
                  <c:v>6.0297299999999998</c:v>
                </c:pt>
                <c:pt idx="61">
                  <c:v>9.2535900000000009</c:v>
                </c:pt>
                <c:pt idx="62">
                  <c:v>6.80138</c:v>
                </c:pt>
                <c:pt idx="64">
                  <c:v>9.8140099999999997</c:v>
                </c:pt>
                <c:pt idx="69">
                  <c:v>7.50448</c:v>
                </c:pt>
                <c:pt idx="70">
                  <c:v>5.6264399999999997</c:v>
                </c:pt>
                <c:pt idx="72">
                  <c:v>5.2419099999999998</c:v>
                </c:pt>
                <c:pt idx="76">
                  <c:v>8.8879800000000007</c:v>
                </c:pt>
                <c:pt idx="77">
                  <c:v>5.6538899999999996</c:v>
                </c:pt>
                <c:pt idx="79">
                  <c:v>7.9208999999999996</c:v>
                </c:pt>
                <c:pt idx="80">
                  <c:v>9.8109699999999993</c:v>
                </c:pt>
                <c:pt idx="81">
                  <c:v>10.18857</c:v>
                </c:pt>
                <c:pt idx="82">
                  <c:v>9.7741600000000002</c:v>
                </c:pt>
                <c:pt idx="84">
                  <c:v>7.3858600000000001</c:v>
                </c:pt>
                <c:pt idx="85">
                  <c:v>6.6097999999999999</c:v>
                </c:pt>
                <c:pt idx="87">
                  <c:v>8.2560199999999995</c:v>
                </c:pt>
                <c:pt idx="89">
                  <c:v>6.1377899999999999</c:v>
                </c:pt>
                <c:pt idx="90">
                  <c:v>10.874079999999999</c:v>
                </c:pt>
                <c:pt idx="91">
                  <c:v>8.7247699999999995</c:v>
                </c:pt>
                <c:pt idx="93">
                  <c:v>8.4887700000000006</c:v>
                </c:pt>
                <c:pt idx="96">
                  <c:v>10.19215</c:v>
                </c:pt>
                <c:pt idx="97">
                  <c:v>8.4291800000000006</c:v>
                </c:pt>
                <c:pt idx="98">
                  <c:v>7.8227599999999997</c:v>
                </c:pt>
                <c:pt idx="99">
                  <c:v>11.502610000000001</c:v>
                </c:pt>
                <c:pt idx="100">
                  <c:v>7.9124299999999996</c:v>
                </c:pt>
                <c:pt idx="103">
                  <c:v>10.86214</c:v>
                </c:pt>
                <c:pt idx="105">
                  <c:v>7.2147399999999999</c:v>
                </c:pt>
                <c:pt idx="106">
                  <c:v>6.0791599999999999</c:v>
                </c:pt>
                <c:pt idx="108">
                  <c:v>7.9677100000000003</c:v>
                </c:pt>
                <c:pt idx="109">
                  <c:v>11.09826</c:v>
                </c:pt>
                <c:pt idx="111">
                  <c:v>10.009</c:v>
                </c:pt>
                <c:pt idx="113">
                  <c:v>6.5188699999999997</c:v>
                </c:pt>
                <c:pt idx="114">
                  <c:v>6.5484900000000001</c:v>
                </c:pt>
                <c:pt idx="116">
                  <c:v>7.7226499999999998</c:v>
                </c:pt>
                <c:pt idx="119">
                  <c:v>7.0551500000000003</c:v>
                </c:pt>
                <c:pt idx="120">
                  <c:v>6.7507799999999998</c:v>
                </c:pt>
                <c:pt idx="122">
                  <c:v>7.8319900000000002</c:v>
                </c:pt>
                <c:pt idx="123">
                  <c:v>10.173579999999999</c:v>
                </c:pt>
                <c:pt idx="125">
                  <c:v>3.9163299999999999</c:v>
                </c:pt>
                <c:pt idx="128">
                  <c:v>7.2542600000000004</c:v>
                </c:pt>
                <c:pt idx="130">
                  <c:v>8.0904399999999992</c:v>
                </c:pt>
                <c:pt idx="132">
                  <c:v>8.1942299999999992</c:v>
                </c:pt>
                <c:pt idx="134">
                  <c:v>9.7570700000000006</c:v>
                </c:pt>
                <c:pt idx="136">
                  <c:v>8.7855299999999996</c:v>
                </c:pt>
                <c:pt idx="138">
                  <c:v>9.4897500000000008</c:v>
                </c:pt>
                <c:pt idx="139">
                  <c:v>4.2286400000000004</c:v>
                </c:pt>
                <c:pt idx="140">
                  <c:v>9.8651099999999996</c:v>
                </c:pt>
                <c:pt idx="142">
                  <c:v>6.1234400000000004</c:v>
                </c:pt>
                <c:pt idx="144">
                  <c:v>9.6255900000000008</c:v>
                </c:pt>
                <c:pt idx="146">
                  <c:v>7.8476400000000002</c:v>
                </c:pt>
                <c:pt idx="149">
                  <c:v>9.7492000000000001</c:v>
                </c:pt>
                <c:pt idx="151">
                  <c:v>7.6706200000000004</c:v>
                </c:pt>
                <c:pt idx="154">
                  <c:v>9.4434400000000007</c:v>
                </c:pt>
                <c:pt idx="155">
                  <c:v>12.30646</c:v>
                </c:pt>
                <c:pt idx="156">
                  <c:v>7.9223100000000004</c:v>
                </c:pt>
                <c:pt idx="158">
                  <c:v>8.58704</c:v>
                </c:pt>
                <c:pt idx="160">
                  <c:v>9.0381900000000002</c:v>
                </c:pt>
                <c:pt idx="161">
                  <c:v>8.0462399999999992</c:v>
                </c:pt>
                <c:pt idx="162">
                  <c:v>9.6829000000000001</c:v>
                </c:pt>
                <c:pt idx="165">
                  <c:v>7.3450800000000003</c:v>
                </c:pt>
                <c:pt idx="166">
                  <c:v>9.4636399999999998</c:v>
                </c:pt>
                <c:pt idx="167">
                  <c:v>8.1019699999999997</c:v>
                </c:pt>
                <c:pt idx="170">
                  <c:v>7.6278899999999998</c:v>
                </c:pt>
                <c:pt idx="171">
                  <c:v>7.5356500000000004</c:v>
                </c:pt>
                <c:pt idx="174">
                  <c:v>11.6547</c:v>
                </c:pt>
                <c:pt idx="175">
                  <c:v>12.609830000000001</c:v>
                </c:pt>
              </c:numCache>
            </c:numRef>
          </c:yVal>
          <c:smooth val="0"/>
          <c:extLst>
            <c:ext xmlns:c16="http://schemas.microsoft.com/office/drawing/2014/chart" uri="{C3380CC4-5D6E-409C-BE32-E72D297353CC}">
              <c16:uniqueId val="{00000002-74D3-D14D-A816-15D8F60C2AFF}"/>
            </c:ext>
          </c:extLst>
        </c:ser>
        <c:ser>
          <c:idx val="3"/>
          <c:order val="3"/>
          <c:tx>
            <c:v>High Growth Fund</c:v>
          </c:tx>
          <c:spPr>
            <a:ln w="28575" cap="rnd">
              <a:solidFill>
                <a:schemeClr val="bg1">
                  <a:lumMod val="50000"/>
                </a:schemeClr>
              </a:solidFill>
              <a:round/>
            </a:ln>
            <a:effectLst>
              <a:outerShdw blurRad="50800" dist="38100" dir="2700000" algn="tl" rotWithShape="0">
                <a:prstClr val="black">
                  <a:alpha val="40000"/>
                </a:prstClr>
              </a:outerShdw>
            </a:effectLst>
          </c:spPr>
          <c:marker>
            <c:symbol val="circle"/>
            <c:size val="17"/>
            <c:spPr>
              <a:solidFill>
                <a:schemeClr val="accent4">
                  <a:lumMod val="75000"/>
                </a:schemeClr>
              </a:solidFill>
              <a:ln w="28575">
                <a:solidFill>
                  <a:schemeClr val="bg1">
                    <a:lumMod val="50000"/>
                  </a:schemeClr>
                </a:solidFill>
              </a:ln>
              <a:effectLst>
                <a:outerShdw blurRad="50800" dist="38100" dir="2700000" algn="tl" rotWithShape="0">
                  <a:prstClr val="black">
                    <a:alpha val="40000"/>
                  </a:prstClr>
                </a:outerShdw>
              </a:effectLst>
            </c:spPr>
          </c:marker>
          <c:dPt>
            <c:idx val="0"/>
            <c:marker>
              <c:symbol val="circle"/>
              <c:size val="17"/>
              <c:spPr>
                <a:solidFill>
                  <a:schemeClr val="accent4">
                    <a:lumMod val="75000"/>
                  </a:schemeClr>
                </a:solidFill>
                <a:ln w="28575">
                  <a:solidFill>
                    <a:schemeClr val="bg1">
                      <a:lumMod val="50000"/>
                    </a:schemeClr>
                  </a:solidFill>
                </a:ln>
                <a:effectLst>
                  <a:outerShdw blurRad="50800" dist="38100" dir="2700000" algn="tl" rotWithShape="0">
                    <a:prstClr val="black">
                      <a:alpha val="40000"/>
                    </a:prstClr>
                  </a:outerShdw>
                </a:effectLst>
              </c:spPr>
            </c:marker>
            <c:bubble3D val="0"/>
            <c:spPr>
              <a:ln w="28575" cap="rnd">
                <a:solidFill>
                  <a:schemeClr val="tx2"/>
                </a:solid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3-74D3-D14D-A816-15D8F60C2AFF}"/>
              </c:ext>
            </c:extLst>
          </c:dPt>
          <c:dLbls>
            <c:dLbl>
              <c:idx val="0"/>
              <c:layout>
                <c:manualLayout>
                  <c:x val="-0.16858368055555556"/>
                  <c:y val="3.9024153335504219E-3"/>
                </c:manualLayout>
              </c:layout>
              <c:tx>
                <c:rich>
                  <a:bodyPr/>
                  <a:lstStyle/>
                  <a:p>
                    <a:fld id="{72E0E828-2CE8-4C3A-9E2E-7CA30F599E84}" type="SERIESNAME">
                      <a:rPr lang="en-US"/>
                      <a:pPr/>
                      <a:t>[SERIES NAME]</a:t>
                    </a:fld>
                    <a:endParaRPr lang="en-ZA"/>
                  </a:p>
                </c:rich>
              </c:tx>
              <c:dLblPos val="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4D3-D14D-A816-15D8F60C2AFF}"/>
                </c:ext>
              </c:extLst>
            </c:dLbl>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Scatter!$AS$2</c:f>
              <c:numCache>
                <c:formatCode>#,##0.00</c:formatCode>
                <c:ptCount val="1"/>
                <c:pt idx="0">
                  <c:v>8.3197913456356964</c:v>
                </c:pt>
              </c:numCache>
            </c:numRef>
          </c:xVal>
          <c:yVal>
            <c:numRef>
              <c:f>Scatter!$AT$2</c:f>
              <c:numCache>
                <c:formatCode>#,##0.00</c:formatCode>
                <c:ptCount val="1"/>
                <c:pt idx="0">
                  <c:v>14.64358</c:v>
                </c:pt>
              </c:numCache>
            </c:numRef>
          </c:yVal>
          <c:smooth val="0"/>
          <c:extLst>
            <c:ext xmlns:c16="http://schemas.microsoft.com/office/drawing/2014/chart" uri="{C3380CC4-5D6E-409C-BE32-E72D297353CC}">
              <c16:uniqueId val="{00000004-74D3-D14D-A816-15D8F60C2AFF}"/>
            </c:ext>
          </c:extLst>
        </c:ser>
        <c:ser>
          <c:idx val="4"/>
          <c:order val="4"/>
          <c:tx>
            <c:v>Pure Hedge Fund</c:v>
          </c:tx>
          <c:spPr>
            <a:ln w="28575" cap="rnd">
              <a:solidFill>
                <a:schemeClr val="tx2"/>
              </a:solidFill>
              <a:round/>
            </a:ln>
            <a:effectLst>
              <a:outerShdw blurRad="50800" dist="38100" dir="2700000" algn="tl" rotWithShape="0">
                <a:prstClr val="black">
                  <a:alpha val="40000"/>
                </a:prstClr>
              </a:outerShdw>
            </a:effectLst>
          </c:spPr>
          <c:marker>
            <c:symbol val="circle"/>
            <c:size val="15"/>
            <c:spPr>
              <a:solidFill>
                <a:srgbClr val="FAAE00"/>
              </a:solidFill>
              <a:ln w="28575">
                <a:solidFill>
                  <a:schemeClr val="bg1">
                    <a:lumMod val="50000"/>
                  </a:schemeClr>
                </a:solidFill>
              </a:ln>
              <a:effectLst>
                <a:outerShdw blurRad="50800" dist="38100" dir="2700000" algn="tl" rotWithShape="0">
                  <a:prstClr val="black">
                    <a:alpha val="40000"/>
                  </a:prstClr>
                </a:outerShdw>
              </a:effectLst>
            </c:spPr>
          </c:marker>
          <c:dPt>
            <c:idx val="0"/>
            <c:marker>
              <c:symbol val="circle"/>
              <c:size val="17"/>
              <c:spPr>
                <a:solidFill>
                  <a:srgbClr val="FAAE00"/>
                </a:solidFill>
                <a:ln w="28575">
                  <a:solidFill>
                    <a:schemeClr val="bg1">
                      <a:lumMod val="50000"/>
                    </a:schemeClr>
                  </a:solidFill>
                </a:ln>
                <a:effectLst>
                  <a:outerShdw blurRad="50800" dist="38100" dir="2700000" algn="tl" rotWithShape="0">
                    <a:prstClr val="black">
                      <a:alpha val="40000"/>
                    </a:prstClr>
                  </a:outerShdw>
                </a:effectLst>
              </c:spPr>
            </c:marker>
            <c:bubble3D val="0"/>
            <c:extLst>
              <c:ext xmlns:c16="http://schemas.microsoft.com/office/drawing/2014/chart" uri="{C3380CC4-5D6E-409C-BE32-E72D297353CC}">
                <c16:uniqueId val="{00000005-74D3-D14D-A816-15D8F60C2AFF}"/>
              </c:ext>
            </c:extLst>
          </c:dPt>
          <c:dLbls>
            <c:dLbl>
              <c:idx val="0"/>
              <c:layout>
                <c:manualLayout>
                  <c:x val="-0.16350147569444445"/>
                  <c:y val="1.2121651219688906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74D3-D14D-A816-15D8F60C2AFF}"/>
                </c:ext>
              </c:extLst>
            </c:dLbl>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Scatter!$AS$3</c:f>
              <c:numCache>
                <c:formatCode>#,##0.00</c:formatCode>
                <c:ptCount val="1"/>
                <c:pt idx="0">
                  <c:v>4.384703821697193</c:v>
                </c:pt>
              </c:numCache>
            </c:numRef>
          </c:xVal>
          <c:yVal>
            <c:numRef>
              <c:f>Scatter!$AT$3</c:f>
              <c:numCache>
                <c:formatCode>#,##0.00</c:formatCode>
                <c:ptCount val="1"/>
                <c:pt idx="0">
                  <c:v>11.79359</c:v>
                </c:pt>
              </c:numCache>
            </c:numRef>
          </c:yVal>
          <c:smooth val="0"/>
          <c:extLst>
            <c:ext xmlns:c16="http://schemas.microsoft.com/office/drawing/2014/chart" uri="{C3380CC4-5D6E-409C-BE32-E72D297353CC}">
              <c16:uniqueId val="{00000006-74D3-D14D-A816-15D8F60C2AFF}"/>
            </c:ext>
          </c:extLst>
        </c:ser>
        <c:dLbls>
          <c:showLegendKey val="0"/>
          <c:showVal val="0"/>
          <c:showCatName val="0"/>
          <c:showSerName val="0"/>
          <c:showPercent val="0"/>
          <c:showBubbleSize val="0"/>
        </c:dLbls>
        <c:axId val="1068375967"/>
        <c:axId val="1068399967"/>
      </c:scatterChart>
      <c:valAx>
        <c:axId val="1068375967"/>
        <c:scaling>
          <c:orientation val="minMax"/>
          <c:max val="2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2"/>
                    </a:solidFill>
                    <a:latin typeface="Arial" panose="020B0604020202020204" pitchFamily="34" charset="0"/>
                    <a:ea typeface="+mn-ea"/>
                    <a:cs typeface="Arial" panose="020B0604020202020204" pitchFamily="34" charset="0"/>
                  </a:defRPr>
                </a:pPr>
                <a:r>
                  <a:rPr lang="en-ZA" dirty="0"/>
                  <a:t>Volatility (%)</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1068399967"/>
        <c:crosses val="autoZero"/>
        <c:crossBetween val="midCat"/>
        <c:majorUnit val="5"/>
      </c:valAx>
      <c:valAx>
        <c:axId val="1068399967"/>
        <c:scaling>
          <c:orientation val="minMax"/>
          <c:max val="1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2"/>
                    </a:solidFill>
                    <a:latin typeface="Arial" panose="020B0604020202020204" pitchFamily="34" charset="0"/>
                    <a:ea typeface="+mn-ea"/>
                    <a:cs typeface="Arial" panose="020B0604020202020204" pitchFamily="34" charset="0"/>
                  </a:defRPr>
                </a:pPr>
                <a:r>
                  <a:rPr lang="en-ZA"/>
                  <a:t>Annualised Return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1068375967"/>
        <c:crosses val="autoZero"/>
        <c:crossBetween val="midCat"/>
        <c:majorUnit val="4"/>
      </c:val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2"/>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13F_A469FC19.xml><?xml version="1.0" encoding="utf-8"?>
<p188:cmLst xmlns:a="http://schemas.openxmlformats.org/drawingml/2006/main" xmlns:r="http://schemas.openxmlformats.org/officeDocument/2006/relationships" xmlns:p188="http://schemas.microsoft.com/office/powerpoint/2018/8/main">
  <p188:cm id="{A6B77D62-846E-4D81-A6E2-1D3723B2928A}" authorId="{0FD5E164-F6F7-B97E-3B13-CF732A95320D}" created="2023-08-01T05:14:53.780">
    <ac:deMkLst xmlns:ac="http://schemas.microsoft.com/office/drawing/2013/main/command">
      <pc:docMk xmlns:pc="http://schemas.microsoft.com/office/powerpoint/2013/main/command"/>
      <pc:sldMk xmlns:pc="http://schemas.microsoft.com/office/powerpoint/2013/main/command" cId="2758409241" sldId="4415"/>
      <ac:spMk id="4" creationId="{20C0B75F-E667-67CC-66CB-58704FC532D3}"/>
    </ac:deMkLst>
    <p188:txBody>
      <a:bodyPr/>
      <a:lstStyle/>
      <a:p>
        <a:r>
          <a:rPr lang="en-ZA"/>
          <a:t>Often implement our pairs?</a:t>
        </a:r>
      </a:p>
    </p188:txBody>
    <p188:extLst>
      <p:ext xmlns:p="http://schemas.openxmlformats.org/presentationml/2006/main" uri="{57CB4572-C831-44C2-8A1C-0ADB6CCDFE69}">
        <p223:reactions xmlns:p223="http://schemas.microsoft.com/office/powerpoint/2022/03/main">
          <p223:rxn type="👍">
            <p223:instance time="2023-08-02T08:31:01.038" authorId="{DA4147AC-316C-7043-9B96-C423F3F390C0}"/>
          </p223:rxn>
        </p223:reactions>
      </p:ext>
    </p188:extLst>
  </p188:cm>
</p188:cmLst>
</file>

<file path=ppt/comments/modernComment_1158_8EB17992.xml><?xml version="1.0" encoding="utf-8"?>
<p188:cmLst xmlns:a="http://schemas.openxmlformats.org/drawingml/2006/main" xmlns:r="http://schemas.openxmlformats.org/officeDocument/2006/relationships" xmlns:p188="http://schemas.microsoft.com/office/powerpoint/2018/8/main">
  <p188:cm id="{B0A669A9-B0B1-41C5-87C1-09B39E50CD79}" authorId="{0FD5E164-F6F7-B97E-3B13-CF732A95320D}" created="2023-08-01T05:13:38.047">
    <ac:deMkLst xmlns:ac="http://schemas.microsoft.com/office/drawing/2013/main/command">
      <pc:docMk xmlns:pc="http://schemas.microsoft.com/office/powerpoint/2013/main/command"/>
      <pc:sldMk xmlns:pc="http://schemas.microsoft.com/office/powerpoint/2013/main/command" cId="2393995666" sldId="4440"/>
      <ac:graphicFrameMk id="5" creationId="{1E16900F-BA51-DCE9-8749-786CBE79A600}"/>
    </ac:deMkLst>
    <p188:replyLst>
      <p188:reply id="{A88021A1-40D8-4701-80C6-2DEE67A62E7B}" authorId="{6D323829-0490-66E7-0667-B1D25CA5E47D}" created="2023-08-01T06:46:12.853">
        <p188:txBody>
          <a:bodyPr/>
          <a:lstStyle/>
          <a:p>
            <a:r>
              <a:rPr lang="en-ZA"/>
              <a:t>Added something, let met know what you think</a:t>
            </a:r>
          </a:p>
        </p188:txBody>
      </p188:reply>
      <p188:reply id="{0A614266-4316-4A72-96AA-40C801FCB2A6}" authorId="{0FD5E164-F6F7-B97E-3B13-CF732A95320D}" created="2023-08-01T07:39:37.946">
        <p188:txBody>
          <a:bodyPr/>
          <a:lstStyle/>
          <a:p>
            <a:r>
              <a:rPr lang="en-GB"/>
              <a:t>That looks great, AJ.</a:t>
            </a:r>
          </a:p>
        </p188:txBody>
      </p188:reply>
      <p188:reply id="{1AFAFD04-F980-46E4-AB39-5525919BA7AA}" authorId="{6D323829-0490-66E7-0667-B1D25CA5E47D}" created="2023-08-02T10:37:21.656">
        <p188:txBody>
          <a:bodyPr/>
          <a:lstStyle/>
          <a:p>
            <a:r>
              <a:rPr lang="en-ZA"/>
              <a:t>What is the view on maybe adding this chart as well (the one about solar imports)
</a:t>
            </a:r>
          </a:p>
        </p188:txBody>
      </p188:reply>
      <p188:reply id="{53618E9D-FA82-44D4-8A07-5120D8F1D111}" authorId="{0FD5E164-F6F7-B97E-3B13-CF732A95320D}" created="2023-08-02T15:28:41.757">
        <p188:txBody>
          <a:bodyPr/>
          <a:lstStyle/>
          <a:p>
            <a:r>
              <a:rPr lang="en-GB"/>
              <a:t>It is a pretty impressive graph, [@AJ] but I guess most people know the shape of the graph. It is just whether you want to highlight the scale in billions. We may just want to be careful not to have too many complicated graphs. The current graph is quite a tricky one already for the old toppies, who will have to adjust their glasses... ;)</a:t>
            </a:r>
          </a:p>
        </p188:txBody>
      </p188:reply>
      <p188:reply id="{CACD6CF3-3310-43B8-BBAB-550F214B5E58}" authorId="{6D323829-0490-66E7-0667-B1D25CA5E47D}" created="2023-08-03T06:03:20.837">
        <p188:txBody>
          <a:bodyPr/>
          <a:lstStyle/>
          <a:p>
            <a:r>
              <a:rPr lang="en-ZA"/>
              <a:t>Good point. Less = more here.
</a:t>
            </a:r>
          </a:p>
        </p188:txBody>
      </p188:reply>
    </p188:replyLst>
    <p188:txBody>
      <a:bodyPr/>
      <a:lstStyle/>
      <a:p>
        <a:r>
          <a:rPr lang="en-ZA"/>
          <a:t>Do we want to make it easier on the eye to see where the past is versus our future predictions on this graph? Or will you just talk through that?</a:t>
        </a:r>
      </a:p>
    </p188:txBody>
  </p188:cm>
</p188:cmLst>
</file>

<file path=ppt/comments/modernComment_12D_1199D0A1.xml><?xml version="1.0" encoding="utf-8"?>
<p188:cmLst xmlns:a="http://schemas.openxmlformats.org/drawingml/2006/main" xmlns:r="http://schemas.openxmlformats.org/officeDocument/2006/relationships" xmlns:p188="http://schemas.microsoft.com/office/powerpoint/2018/8/main">
  <p188:cm id="{1BAF66AC-9D63-4F7C-82FC-A2B5B7A22A76}" authorId="{0FD5E164-F6F7-B97E-3B13-CF732A95320D}" created="2023-08-01T05:18:39.063">
    <pc:sldMkLst xmlns:pc="http://schemas.microsoft.com/office/powerpoint/2013/main/command">
      <pc:docMk/>
      <pc:sldMk cId="295293089" sldId="301"/>
    </pc:sldMkLst>
    <p188:replyLst>
      <p188:reply id="{203BEBF6-BD61-43E6-BA1D-033A416A4965}" authorId="{6D323829-0490-66E7-0667-B1D25CA5E47D}" created="2023-08-01T06:44:39.009">
        <p188:txBody>
          <a:bodyPr/>
          <a:lstStyle/>
          <a:p>
            <a:r>
              <a:rPr lang="en-ZA"/>
              <a:t>Fixed
</a:t>
            </a:r>
          </a:p>
        </p188:txBody>
      </p188:reply>
    </p188:replyLst>
    <p188:txBody>
      <a:bodyPr/>
      <a:lstStyle/>
      <a:p>
        <a:r>
          <a:rPr lang="en-ZA"/>
          <a:t>Heading makes me feel like I am drinking too much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50F3AD-C844-437D-A637-70394F5A112D}" type="datetimeFigureOut">
              <a:rPr lang="en-ZA" smtClean="0"/>
              <a:t>2023/08/30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43E37E-4D48-4FC7-B479-D259F37146C3}" type="slidenum">
              <a:rPr lang="en-ZA" smtClean="0"/>
              <a:t>‹#›</a:t>
            </a:fld>
            <a:endParaRPr lang="en-ZA"/>
          </a:p>
        </p:txBody>
      </p:sp>
    </p:spTree>
    <p:extLst>
      <p:ext uri="{BB962C8B-B14F-4D97-AF65-F5344CB8AC3E}">
        <p14:creationId xmlns:p14="http://schemas.microsoft.com/office/powerpoint/2010/main" val="1729936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ZA"/>
              <a:t>Over the past 5 years, 81% of all unit trust funds in South Africa had a correlation to the overall market of at least 80% …… </a:t>
            </a:r>
            <a:endParaRPr lang="en-ZA" dirty="0"/>
          </a:p>
        </p:txBody>
      </p:sp>
      <p:sp>
        <p:nvSpPr>
          <p:cNvPr id="4" name="Slide Number Placeholder 3"/>
          <p:cNvSpPr>
            <a:spLocks noGrp="1"/>
          </p:cNvSpPr>
          <p:nvPr>
            <p:ph type="sldNum" sz="quarter" idx="5"/>
          </p:nvPr>
        </p:nvSpPr>
        <p:spPr/>
        <p:txBody>
          <a:bodyPr/>
          <a:lstStyle/>
          <a:p>
            <a:fld id="{5B43E37E-4D48-4FC7-B479-D259F37146C3}" type="slidenum">
              <a:rPr lang="en-ZA" smtClean="0"/>
              <a:t>2</a:t>
            </a:fld>
            <a:endParaRPr lang="en-ZA"/>
          </a:p>
        </p:txBody>
      </p:sp>
    </p:spTree>
    <p:extLst>
      <p:ext uri="{BB962C8B-B14F-4D97-AF65-F5344CB8AC3E}">
        <p14:creationId xmlns:p14="http://schemas.microsoft.com/office/powerpoint/2010/main" val="2335471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ZA" dirty="0"/>
          </a:p>
        </p:txBody>
      </p:sp>
      <p:sp>
        <p:nvSpPr>
          <p:cNvPr id="4" name="Slide Number Placeholder 3"/>
          <p:cNvSpPr>
            <a:spLocks noGrp="1"/>
          </p:cNvSpPr>
          <p:nvPr>
            <p:ph type="sldNum" sz="quarter" idx="5"/>
          </p:nvPr>
        </p:nvSpPr>
        <p:spPr/>
        <p:txBody>
          <a:bodyPr/>
          <a:lstStyle/>
          <a:p>
            <a:fld id="{5B43E37E-4D48-4FC7-B479-D259F37146C3}" type="slidenum">
              <a:rPr lang="en-ZA" smtClean="0"/>
              <a:t>3</a:t>
            </a:fld>
            <a:endParaRPr lang="en-ZA"/>
          </a:p>
        </p:txBody>
      </p:sp>
    </p:spTree>
    <p:extLst>
      <p:ext uri="{BB962C8B-B14F-4D97-AF65-F5344CB8AC3E}">
        <p14:creationId xmlns:p14="http://schemas.microsoft.com/office/powerpoint/2010/main" val="1610708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 Growth Fund</a:t>
            </a:r>
            <a:r>
              <a:rPr lang="en-US" dirty="0"/>
              <a:t>:</a:t>
            </a:r>
          </a:p>
          <a:p>
            <a:pPr marL="171450" indent="-171450">
              <a:buFont typeface="Arial" panose="020B0604020202020204" pitchFamily="34" charset="0"/>
              <a:buChar char="•"/>
            </a:pPr>
            <a:r>
              <a:rPr lang="en-US" dirty="0"/>
              <a:t>Aimed at clients who are looking to grow their capital at CPI+6% or more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Pure Hedge Fund: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Aimed at clients who are looking to grow their capital at CPI+3 or 4%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who don’t want to deal with market volatility and drawdowns</a:t>
            </a:r>
          </a:p>
          <a:p>
            <a:endParaRPr lang="en-US" dirty="0"/>
          </a:p>
          <a:p>
            <a:endParaRPr lang="en-ZA" dirty="0"/>
          </a:p>
        </p:txBody>
      </p:sp>
      <p:sp>
        <p:nvSpPr>
          <p:cNvPr id="4" name="Slide Number Placeholder 3"/>
          <p:cNvSpPr>
            <a:spLocks noGrp="1"/>
          </p:cNvSpPr>
          <p:nvPr>
            <p:ph type="sldNum" sz="quarter" idx="5"/>
          </p:nvPr>
        </p:nvSpPr>
        <p:spPr/>
        <p:txBody>
          <a:bodyPr/>
          <a:lstStyle/>
          <a:p>
            <a:fld id="{5B43E37E-4D48-4FC7-B479-D259F37146C3}" type="slidenum">
              <a:rPr lang="en-ZA" smtClean="0"/>
              <a:t>4</a:t>
            </a:fld>
            <a:endParaRPr lang="en-ZA"/>
          </a:p>
        </p:txBody>
      </p:sp>
    </p:spTree>
    <p:extLst>
      <p:ext uri="{BB962C8B-B14F-4D97-AF65-F5344CB8AC3E}">
        <p14:creationId xmlns:p14="http://schemas.microsoft.com/office/powerpoint/2010/main" val="404427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B43E37E-4D48-4FC7-B479-D259F37146C3}" type="slidenum">
              <a:rPr lang="en-ZA" smtClean="0"/>
              <a:t>7</a:t>
            </a:fld>
            <a:endParaRPr lang="en-ZA"/>
          </a:p>
        </p:txBody>
      </p:sp>
    </p:spTree>
    <p:extLst>
      <p:ext uri="{BB962C8B-B14F-4D97-AF65-F5344CB8AC3E}">
        <p14:creationId xmlns:p14="http://schemas.microsoft.com/office/powerpoint/2010/main" val="2127042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B43E37E-4D48-4FC7-B479-D259F37146C3}" type="slidenum">
              <a:rPr lang="en-ZA" smtClean="0"/>
              <a:t>11</a:t>
            </a:fld>
            <a:endParaRPr lang="en-ZA"/>
          </a:p>
        </p:txBody>
      </p:sp>
    </p:spTree>
    <p:extLst>
      <p:ext uri="{BB962C8B-B14F-4D97-AF65-F5344CB8AC3E}">
        <p14:creationId xmlns:p14="http://schemas.microsoft.com/office/powerpoint/2010/main" val="1036805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B43E37E-4D48-4FC7-B479-D259F37146C3}" type="slidenum">
              <a:rPr lang="en-ZA" smtClean="0"/>
              <a:t>19</a:t>
            </a:fld>
            <a:endParaRPr lang="en-ZA"/>
          </a:p>
        </p:txBody>
      </p:sp>
    </p:spTree>
    <p:extLst>
      <p:ext uri="{BB962C8B-B14F-4D97-AF65-F5344CB8AC3E}">
        <p14:creationId xmlns:p14="http://schemas.microsoft.com/office/powerpoint/2010/main" val="715994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hyperlink" Target="mailto:info@peregrine.co.za" TargetMode="External"/><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spTree>
      <p:nvGrpSpPr>
        <p:cNvPr id="1" name=""/>
        <p:cNvGrpSpPr/>
        <p:nvPr/>
      </p:nvGrpSpPr>
      <p:grpSpPr>
        <a:xfrm>
          <a:off x="0" y="0"/>
          <a:ext cx="0" cy="0"/>
          <a:chOff x="0" y="0"/>
          <a:chExt cx="0" cy="0"/>
        </a:xfrm>
      </p:grpSpPr>
      <p:pic>
        <p:nvPicPr>
          <p:cNvPr id="12" name="Picture 11" descr="Shape&#10;&#10;Description automatically generated with medium confidence">
            <a:extLst>
              <a:ext uri="{FF2B5EF4-FFF2-40B4-BE49-F238E27FC236}">
                <a16:creationId xmlns:a16="http://schemas.microsoft.com/office/drawing/2014/main" id="{C96AD073-2EF2-5DD2-7E91-2BD181B718A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B74447E-5E86-5B83-3445-88650760E817}"/>
              </a:ext>
            </a:extLst>
          </p:cNvPr>
          <p:cNvPicPr>
            <a:picLocks noChangeAspect="1"/>
          </p:cNvPicPr>
          <p:nvPr userDrawn="1"/>
        </p:nvPicPr>
        <p:blipFill>
          <a:blip r:embed="rId3"/>
          <a:stretch>
            <a:fillRect/>
          </a:stretch>
        </p:blipFill>
        <p:spPr>
          <a:xfrm>
            <a:off x="2156912" y="2416488"/>
            <a:ext cx="7878176" cy="2025024"/>
          </a:xfrm>
          <a:prstGeom prst="rect">
            <a:avLst/>
          </a:prstGeom>
        </p:spPr>
      </p:pic>
    </p:spTree>
    <p:extLst>
      <p:ext uri="{BB962C8B-B14F-4D97-AF65-F5344CB8AC3E}">
        <p14:creationId xmlns:p14="http://schemas.microsoft.com/office/powerpoint/2010/main" val="25605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Chapter Slide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CC2923-15B5-5FED-BB1F-79FA1BA305A6}"/>
              </a:ext>
            </a:extLst>
          </p:cNvPr>
          <p:cNvSpPr/>
          <p:nvPr userDrawn="1"/>
        </p:nvSpPr>
        <p:spPr>
          <a:xfrm>
            <a:off x="245268" y="260350"/>
            <a:ext cx="11701463" cy="633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Date Placeholder 3"/>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7ADB063B-3CE3-422F-82F8-F95806C98993}" type="datetime1">
              <a:rPr lang="en-US" smtClean="0"/>
              <a:t>8/30/2023</a:t>
            </a:fld>
            <a:endParaRPr lang="en-US" dirty="0"/>
          </a:p>
        </p:txBody>
      </p:sp>
      <p:sp>
        <p:nvSpPr>
          <p:cNvPr id="5" name="Footer Placeholder 4"/>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
        <p:nvSpPr>
          <p:cNvPr id="10" name="Title 1">
            <a:extLst>
              <a:ext uri="{FF2B5EF4-FFF2-40B4-BE49-F238E27FC236}">
                <a16:creationId xmlns:a16="http://schemas.microsoft.com/office/drawing/2014/main" id="{3C0CC424-5ED1-512A-37A1-9D4D48D472C3}"/>
              </a:ext>
            </a:extLst>
          </p:cNvPr>
          <p:cNvSpPr>
            <a:spLocks noGrp="1"/>
          </p:cNvSpPr>
          <p:nvPr>
            <p:ph type="ctrTitle" hasCustomPrompt="1"/>
          </p:nvPr>
        </p:nvSpPr>
        <p:spPr>
          <a:xfrm>
            <a:off x="825731" y="1650683"/>
            <a:ext cx="9144000" cy="2387600"/>
          </a:xfrm>
        </p:spPr>
        <p:txBody>
          <a:bodyPr anchor="b">
            <a:normAutofit/>
          </a:bodyPr>
          <a:lstStyle>
            <a:lvl1pPr algn="l">
              <a:defRPr sz="5000">
                <a:solidFill>
                  <a:schemeClr val="bg2"/>
                </a:solidFill>
              </a:defRPr>
            </a:lvl1pPr>
          </a:lstStyle>
          <a:p>
            <a:r>
              <a:rPr lang="en-GB" dirty="0"/>
              <a:t>Chapter Slide</a:t>
            </a:r>
            <a:endParaRPr lang="en-US" dirty="0"/>
          </a:p>
        </p:txBody>
      </p:sp>
      <p:sp>
        <p:nvSpPr>
          <p:cNvPr id="11" name="Subtitle 2">
            <a:extLst>
              <a:ext uri="{FF2B5EF4-FFF2-40B4-BE49-F238E27FC236}">
                <a16:creationId xmlns:a16="http://schemas.microsoft.com/office/drawing/2014/main" id="{9FAA6510-7BA5-8149-5FC2-EC87C7F9BA94}"/>
              </a:ext>
            </a:extLst>
          </p:cNvPr>
          <p:cNvSpPr>
            <a:spLocks noGrp="1"/>
          </p:cNvSpPr>
          <p:nvPr>
            <p:ph type="subTitle" idx="1" hasCustomPrompt="1"/>
          </p:nvPr>
        </p:nvSpPr>
        <p:spPr>
          <a:xfrm>
            <a:off x="825731" y="4038283"/>
            <a:ext cx="9144000" cy="1655762"/>
          </a:xfrm>
        </p:spPr>
        <p:txBody>
          <a:bodyPr>
            <a:normAutofit/>
          </a:bodyPr>
          <a:lstStyle>
            <a:lvl1pPr marL="0" indent="0" algn="l">
              <a:buNone/>
              <a:defRPr sz="1800" b="0" i="0">
                <a:solidFill>
                  <a:schemeClr val="bg2"/>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pic>
        <p:nvPicPr>
          <p:cNvPr id="3" name="Picture 2">
            <a:extLst>
              <a:ext uri="{FF2B5EF4-FFF2-40B4-BE49-F238E27FC236}">
                <a16:creationId xmlns:a16="http://schemas.microsoft.com/office/drawing/2014/main" id="{1E4B9B3D-C7FC-1FA4-A2FF-22D9DCC67F80}"/>
              </a:ext>
            </a:extLst>
          </p:cNvPr>
          <p:cNvPicPr>
            <a:picLocks noChangeAspect="1"/>
          </p:cNvPicPr>
          <p:nvPr userDrawn="1"/>
        </p:nvPicPr>
        <p:blipFill>
          <a:blip r:embed="rId2"/>
          <a:stretch>
            <a:fillRect/>
          </a:stretch>
        </p:blipFill>
        <p:spPr>
          <a:xfrm>
            <a:off x="10075686" y="-16071"/>
            <a:ext cx="1459255" cy="3690000"/>
          </a:xfrm>
          <a:prstGeom prst="rect">
            <a:avLst/>
          </a:prstGeom>
        </p:spPr>
      </p:pic>
    </p:spTree>
    <p:extLst>
      <p:ext uri="{BB962C8B-B14F-4D97-AF65-F5344CB8AC3E}">
        <p14:creationId xmlns:p14="http://schemas.microsoft.com/office/powerpoint/2010/main" val="1750325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Chapter Slide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CC2923-15B5-5FED-BB1F-79FA1BA305A6}"/>
              </a:ext>
            </a:extLst>
          </p:cNvPr>
          <p:cNvSpPr/>
          <p:nvPr userDrawn="1"/>
        </p:nvSpPr>
        <p:spPr>
          <a:xfrm>
            <a:off x="245268" y="260350"/>
            <a:ext cx="11701463" cy="633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
        <p:nvSpPr>
          <p:cNvPr id="10" name="Title 1">
            <a:extLst>
              <a:ext uri="{FF2B5EF4-FFF2-40B4-BE49-F238E27FC236}">
                <a16:creationId xmlns:a16="http://schemas.microsoft.com/office/drawing/2014/main" id="{3C0CC424-5ED1-512A-37A1-9D4D48D472C3}"/>
              </a:ext>
            </a:extLst>
          </p:cNvPr>
          <p:cNvSpPr>
            <a:spLocks noGrp="1"/>
          </p:cNvSpPr>
          <p:nvPr>
            <p:ph type="ctrTitle" hasCustomPrompt="1"/>
          </p:nvPr>
        </p:nvSpPr>
        <p:spPr>
          <a:xfrm>
            <a:off x="825731" y="1650683"/>
            <a:ext cx="9144000" cy="2387600"/>
          </a:xfrm>
        </p:spPr>
        <p:txBody>
          <a:bodyPr anchor="b">
            <a:normAutofit/>
          </a:bodyPr>
          <a:lstStyle>
            <a:lvl1pPr algn="l">
              <a:defRPr sz="5000">
                <a:solidFill>
                  <a:schemeClr val="bg2"/>
                </a:solidFill>
              </a:defRPr>
            </a:lvl1pPr>
          </a:lstStyle>
          <a:p>
            <a:r>
              <a:rPr lang="en-GB" dirty="0"/>
              <a:t>Chapter Slide</a:t>
            </a:r>
            <a:endParaRPr lang="en-US" dirty="0"/>
          </a:p>
        </p:txBody>
      </p:sp>
      <p:sp>
        <p:nvSpPr>
          <p:cNvPr id="11" name="Subtitle 2">
            <a:extLst>
              <a:ext uri="{FF2B5EF4-FFF2-40B4-BE49-F238E27FC236}">
                <a16:creationId xmlns:a16="http://schemas.microsoft.com/office/drawing/2014/main" id="{9FAA6510-7BA5-8149-5FC2-EC87C7F9BA94}"/>
              </a:ext>
            </a:extLst>
          </p:cNvPr>
          <p:cNvSpPr>
            <a:spLocks noGrp="1"/>
          </p:cNvSpPr>
          <p:nvPr>
            <p:ph type="subTitle" idx="1" hasCustomPrompt="1"/>
          </p:nvPr>
        </p:nvSpPr>
        <p:spPr>
          <a:xfrm>
            <a:off x="825731" y="4038283"/>
            <a:ext cx="9144000" cy="1655762"/>
          </a:xfrm>
        </p:spPr>
        <p:txBody>
          <a:bodyPr>
            <a:normAutofit/>
          </a:bodyPr>
          <a:lstStyle>
            <a:lvl1pPr marL="0" indent="0" algn="l">
              <a:buNone/>
              <a:defRPr sz="1800" b="0" i="0">
                <a:solidFill>
                  <a:schemeClr val="bg2"/>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pic>
        <p:nvPicPr>
          <p:cNvPr id="2" name="Picture 1">
            <a:extLst>
              <a:ext uri="{FF2B5EF4-FFF2-40B4-BE49-F238E27FC236}">
                <a16:creationId xmlns:a16="http://schemas.microsoft.com/office/drawing/2014/main" id="{0A7BE2F4-6F88-9C5D-A78C-694006D8213E}"/>
              </a:ext>
            </a:extLst>
          </p:cNvPr>
          <p:cNvPicPr>
            <a:picLocks noChangeAspect="1"/>
          </p:cNvPicPr>
          <p:nvPr userDrawn="1"/>
        </p:nvPicPr>
        <p:blipFill>
          <a:blip r:embed="rId2"/>
          <a:stretch>
            <a:fillRect/>
          </a:stretch>
        </p:blipFill>
        <p:spPr>
          <a:xfrm>
            <a:off x="10075685" y="-13546"/>
            <a:ext cx="1459255" cy="3690000"/>
          </a:xfrm>
          <a:prstGeom prst="rect">
            <a:avLst/>
          </a:prstGeom>
        </p:spPr>
      </p:pic>
    </p:spTree>
    <p:extLst>
      <p:ext uri="{BB962C8B-B14F-4D97-AF65-F5344CB8AC3E}">
        <p14:creationId xmlns:p14="http://schemas.microsoft.com/office/powerpoint/2010/main" val="1611860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 Slide Light with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CC2923-15B5-5FED-BB1F-79FA1BA305A6}"/>
              </a:ext>
            </a:extLst>
          </p:cNvPr>
          <p:cNvSpPr/>
          <p:nvPr userDrawn="1"/>
        </p:nvSpPr>
        <p:spPr>
          <a:xfrm>
            <a:off x="245268" y="260350"/>
            <a:ext cx="11701463"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Date Placeholder 3"/>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7544787D-5075-43A4-BCEA-32F4334F5BF5}" type="datetime1">
              <a:rPr lang="en-US" smtClean="0"/>
              <a:t>8/30/2023</a:t>
            </a:fld>
            <a:endParaRPr lang="en-US" dirty="0"/>
          </a:p>
        </p:txBody>
      </p:sp>
      <p:sp>
        <p:nvSpPr>
          <p:cNvPr id="5" name="Footer Placeholder 4"/>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
        <p:nvSpPr>
          <p:cNvPr id="8" name="Title 1">
            <a:extLst>
              <a:ext uri="{FF2B5EF4-FFF2-40B4-BE49-F238E27FC236}">
                <a16:creationId xmlns:a16="http://schemas.microsoft.com/office/drawing/2014/main" id="{52AA78D5-2D86-DAE0-D30D-6E0A4ACB03C7}"/>
              </a:ext>
            </a:extLst>
          </p:cNvPr>
          <p:cNvSpPr>
            <a:spLocks noGrp="1"/>
          </p:cNvSpPr>
          <p:nvPr>
            <p:ph type="ctrTitle" hasCustomPrompt="1"/>
          </p:nvPr>
        </p:nvSpPr>
        <p:spPr>
          <a:xfrm>
            <a:off x="825731" y="1650683"/>
            <a:ext cx="9144000" cy="2387600"/>
          </a:xfrm>
        </p:spPr>
        <p:txBody>
          <a:bodyPr anchor="b">
            <a:normAutofit/>
          </a:bodyPr>
          <a:lstStyle>
            <a:lvl1pPr algn="l">
              <a:defRPr sz="5000">
                <a:solidFill>
                  <a:schemeClr val="tx2"/>
                </a:solidFill>
              </a:defRPr>
            </a:lvl1pPr>
          </a:lstStyle>
          <a:p>
            <a:r>
              <a:rPr lang="en-GB" dirty="0"/>
              <a:t>Click to edit </a:t>
            </a:r>
            <a:br>
              <a:rPr lang="en-GB" dirty="0"/>
            </a:br>
            <a:r>
              <a:rPr lang="en-GB" dirty="0"/>
              <a:t>Master title style</a:t>
            </a:r>
            <a:endParaRPr lang="en-US" dirty="0"/>
          </a:p>
        </p:txBody>
      </p:sp>
      <p:sp>
        <p:nvSpPr>
          <p:cNvPr id="10" name="Subtitle 2">
            <a:extLst>
              <a:ext uri="{FF2B5EF4-FFF2-40B4-BE49-F238E27FC236}">
                <a16:creationId xmlns:a16="http://schemas.microsoft.com/office/drawing/2014/main" id="{4FB3BBEE-AC22-28A9-8BEA-7890E6DF7DF5}"/>
              </a:ext>
            </a:extLst>
          </p:cNvPr>
          <p:cNvSpPr>
            <a:spLocks noGrp="1"/>
          </p:cNvSpPr>
          <p:nvPr>
            <p:ph type="subTitle" idx="1"/>
          </p:nvPr>
        </p:nvSpPr>
        <p:spPr>
          <a:xfrm>
            <a:off x="825731" y="4038283"/>
            <a:ext cx="9144000" cy="1655762"/>
          </a:xfrm>
        </p:spPr>
        <p:txBody>
          <a:bodyPr>
            <a:normAutofit/>
          </a:bodyPr>
          <a:lstStyle>
            <a:lvl1pPr marL="0" indent="0" algn="l">
              <a:buNone/>
              <a:defRPr sz="18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2" name="Picture 1">
            <a:extLst>
              <a:ext uri="{FF2B5EF4-FFF2-40B4-BE49-F238E27FC236}">
                <a16:creationId xmlns:a16="http://schemas.microsoft.com/office/drawing/2014/main" id="{9BC44CC2-2CF0-639A-7EF9-67C69ED0211E}"/>
              </a:ext>
            </a:extLst>
          </p:cNvPr>
          <p:cNvPicPr>
            <a:picLocks noChangeAspect="1"/>
          </p:cNvPicPr>
          <p:nvPr userDrawn="1"/>
        </p:nvPicPr>
        <p:blipFill>
          <a:blip r:embed="rId2"/>
          <a:stretch>
            <a:fillRect/>
          </a:stretch>
        </p:blipFill>
        <p:spPr>
          <a:xfrm>
            <a:off x="11467305" y="365125"/>
            <a:ext cx="365125" cy="365125"/>
          </a:xfrm>
          <a:prstGeom prst="rect">
            <a:avLst/>
          </a:prstGeom>
        </p:spPr>
      </p:pic>
    </p:spTree>
    <p:extLst>
      <p:ext uri="{BB962C8B-B14F-4D97-AF65-F5344CB8AC3E}">
        <p14:creationId xmlns:p14="http://schemas.microsoft.com/office/powerpoint/2010/main" val="803219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 Slide Dark with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CC2923-15B5-5FED-BB1F-79FA1BA305A6}"/>
              </a:ext>
            </a:extLst>
          </p:cNvPr>
          <p:cNvSpPr/>
          <p:nvPr userDrawn="1"/>
        </p:nvSpPr>
        <p:spPr>
          <a:xfrm>
            <a:off x="245268" y="260350"/>
            <a:ext cx="11701463" cy="633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Date Placeholder 3"/>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AF5F8C14-425E-4FA7-BE05-07F6FD444098}" type="datetime1">
              <a:rPr lang="en-US" smtClean="0"/>
              <a:t>8/30/2023</a:t>
            </a:fld>
            <a:endParaRPr lang="en-US" dirty="0"/>
          </a:p>
        </p:txBody>
      </p:sp>
      <p:sp>
        <p:nvSpPr>
          <p:cNvPr id="5" name="Footer Placeholder 4"/>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
        <p:nvSpPr>
          <p:cNvPr id="10" name="Title 1">
            <a:extLst>
              <a:ext uri="{FF2B5EF4-FFF2-40B4-BE49-F238E27FC236}">
                <a16:creationId xmlns:a16="http://schemas.microsoft.com/office/drawing/2014/main" id="{3C0CC424-5ED1-512A-37A1-9D4D48D472C3}"/>
              </a:ext>
            </a:extLst>
          </p:cNvPr>
          <p:cNvSpPr>
            <a:spLocks noGrp="1"/>
          </p:cNvSpPr>
          <p:nvPr>
            <p:ph type="ctrTitle" hasCustomPrompt="1"/>
          </p:nvPr>
        </p:nvSpPr>
        <p:spPr>
          <a:xfrm>
            <a:off x="825731" y="1650683"/>
            <a:ext cx="9144000" cy="2387600"/>
          </a:xfrm>
        </p:spPr>
        <p:txBody>
          <a:bodyPr anchor="b">
            <a:normAutofit/>
          </a:bodyPr>
          <a:lstStyle>
            <a:lvl1pPr algn="l">
              <a:defRPr sz="5000">
                <a:solidFill>
                  <a:schemeClr val="bg2"/>
                </a:solidFill>
              </a:defRPr>
            </a:lvl1pPr>
          </a:lstStyle>
          <a:p>
            <a:r>
              <a:rPr lang="en-GB" dirty="0"/>
              <a:t>Chapter Slide</a:t>
            </a:r>
            <a:endParaRPr lang="en-US" dirty="0"/>
          </a:p>
        </p:txBody>
      </p:sp>
      <p:sp>
        <p:nvSpPr>
          <p:cNvPr id="11" name="Subtitle 2">
            <a:extLst>
              <a:ext uri="{FF2B5EF4-FFF2-40B4-BE49-F238E27FC236}">
                <a16:creationId xmlns:a16="http://schemas.microsoft.com/office/drawing/2014/main" id="{9FAA6510-7BA5-8149-5FC2-EC87C7F9BA94}"/>
              </a:ext>
            </a:extLst>
          </p:cNvPr>
          <p:cNvSpPr>
            <a:spLocks noGrp="1"/>
          </p:cNvSpPr>
          <p:nvPr>
            <p:ph type="subTitle" idx="1" hasCustomPrompt="1"/>
          </p:nvPr>
        </p:nvSpPr>
        <p:spPr>
          <a:xfrm>
            <a:off x="825731" y="4038283"/>
            <a:ext cx="9144000" cy="1655762"/>
          </a:xfrm>
        </p:spPr>
        <p:txBody>
          <a:bodyPr>
            <a:normAutofit/>
          </a:bodyPr>
          <a:lstStyle>
            <a:lvl1pPr marL="0" indent="0" algn="l">
              <a:buNone/>
              <a:defRPr sz="1800" b="0" i="0">
                <a:solidFill>
                  <a:schemeClr val="bg2"/>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pic>
        <p:nvPicPr>
          <p:cNvPr id="8" name="Picture 7">
            <a:extLst>
              <a:ext uri="{FF2B5EF4-FFF2-40B4-BE49-F238E27FC236}">
                <a16:creationId xmlns:a16="http://schemas.microsoft.com/office/drawing/2014/main" id="{F864B3BA-0B50-E8FC-2CFB-1F27A4145533}"/>
              </a:ext>
            </a:extLst>
          </p:cNvPr>
          <p:cNvPicPr>
            <a:picLocks noChangeAspect="1"/>
          </p:cNvPicPr>
          <p:nvPr userDrawn="1"/>
        </p:nvPicPr>
        <p:blipFill>
          <a:blip r:embed="rId2"/>
          <a:stretch>
            <a:fillRect/>
          </a:stretch>
        </p:blipFill>
        <p:spPr>
          <a:xfrm>
            <a:off x="11468831" y="362147"/>
            <a:ext cx="363600" cy="363600"/>
          </a:xfrm>
          <a:prstGeom prst="rect">
            <a:avLst/>
          </a:prstGeom>
        </p:spPr>
      </p:pic>
    </p:spTree>
    <p:extLst>
      <p:ext uri="{BB962C8B-B14F-4D97-AF65-F5344CB8AC3E}">
        <p14:creationId xmlns:p14="http://schemas.microsoft.com/office/powerpoint/2010/main" val="609896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Content Lef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32205F83-1265-4E92-839D-EBD0ACEF3C6E}" type="datetime1">
              <a:rPr lang="en-US" smtClean="0"/>
              <a:t>8/30/2023</a:t>
            </a:fld>
            <a:endParaRPr lang="en-US" dirty="0"/>
          </a:p>
        </p:txBody>
      </p:sp>
      <p:sp>
        <p:nvSpPr>
          <p:cNvPr id="6" name="Footer Placeholder 5"/>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
        <p:nvSpPr>
          <p:cNvPr id="12" name="Picture Placeholder 11">
            <a:extLst>
              <a:ext uri="{FF2B5EF4-FFF2-40B4-BE49-F238E27FC236}">
                <a16:creationId xmlns:a16="http://schemas.microsoft.com/office/drawing/2014/main" id="{2323C7C7-7DCD-73CE-3BE7-8471715A6DF2}"/>
              </a:ext>
            </a:extLst>
          </p:cNvPr>
          <p:cNvSpPr>
            <a:spLocks noGrp="1"/>
          </p:cNvSpPr>
          <p:nvPr>
            <p:ph type="pic" sz="quarter" idx="13"/>
          </p:nvPr>
        </p:nvSpPr>
        <p:spPr>
          <a:xfrm>
            <a:off x="251926" y="263394"/>
            <a:ext cx="3063875" cy="6326028"/>
          </a:xfrm>
        </p:spPr>
        <p:txBody>
          <a:bodyPr/>
          <a:lstStyle>
            <a:lvl1pPr>
              <a:defRPr b="0" i="0">
                <a:latin typeface="Arial" panose="020B0604020202020204" pitchFamily="34" charset="0"/>
              </a:defRPr>
            </a:lvl1pPr>
          </a:lstStyle>
          <a:p>
            <a:endParaRPr lang="en-US" dirty="0"/>
          </a:p>
        </p:txBody>
      </p:sp>
      <p:sp>
        <p:nvSpPr>
          <p:cNvPr id="14" name="Title 1">
            <a:extLst>
              <a:ext uri="{FF2B5EF4-FFF2-40B4-BE49-F238E27FC236}">
                <a16:creationId xmlns:a16="http://schemas.microsoft.com/office/drawing/2014/main" id="{1E3D7EA6-7364-86FE-406C-734982C32912}"/>
              </a:ext>
            </a:extLst>
          </p:cNvPr>
          <p:cNvSpPr>
            <a:spLocks noGrp="1"/>
          </p:cNvSpPr>
          <p:nvPr>
            <p:ph type="title"/>
          </p:nvPr>
        </p:nvSpPr>
        <p:spPr>
          <a:xfrm>
            <a:off x="4254709" y="728634"/>
            <a:ext cx="10515600" cy="1325563"/>
          </a:xfrm>
        </p:spPr>
        <p:txBody>
          <a:bodyPr/>
          <a:lstStyle/>
          <a:p>
            <a:r>
              <a:rPr lang="en-GB" dirty="0"/>
              <a:t>Click to edit Master title style</a:t>
            </a:r>
            <a:endParaRPr lang="en-US" dirty="0"/>
          </a:p>
        </p:txBody>
      </p:sp>
      <p:sp>
        <p:nvSpPr>
          <p:cNvPr id="16" name="Text Placeholder 15">
            <a:extLst>
              <a:ext uri="{FF2B5EF4-FFF2-40B4-BE49-F238E27FC236}">
                <a16:creationId xmlns:a16="http://schemas.microsoft.com/office/drawing/2014/main" id="{5C86DB92-C23D-7931-CDD1-0E2B4B116858}"/>
              </a:ext>
            </a:extLst>
          </p:cNvPr>
          <p:cNvSpPr>
            <a:spLocks noGrp="1"/>
          </p:cNvSpPr>
          <p:nvPr>
            <p:ph type="body" sz="quarter" idx="14"/>
          </p:nvPr>
        </p:nvSpPr>
        <p:spPr>
          <a:xfrm>
            <a:off x="4247967" y="2062317"/>
            <a:ext cx="6853238" cy="4302125"/>
          </a:xfr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vl4pPr>
            <a:lvl5pPr>
              <a:defRPr b="0" i="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89584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Content R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323C7C7-7DCD-73CE-3BE7-8471715A6DF2}"/>
              </a:ext>
            </a:extLst>
          </p:cNvPr>
          <p:cNvSpPr>
            <a:spLocks noGrp="1"/>
          </p:cNvSpPr>
          <p:nvPr>
            <p:ph type="pic" sz="quarter" idx="13"/>
          </p:nvPr>
        </p:nvSpPr>
        <p:spPr>
          <a:xfrm>
            <a:off x="8882856" y="263394"/>
            <a:ext cx="3063875" cy="6326028"/>
          </a:xfr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
        <p:nvSpPr>
          <p:cNvPr id="14" name="Title 1">
            <a:extLst>
              <a:ext uri="{FF2B5EF4-FFF2-40B4-BE49-F238E27FC236}">
                <a16:creationId xmlns:a16="http://schemas.microsoft.com/office/drawing/2014/main" id="{1E3D7EA6-7364-86FE-406C-734982C32912}"/>
              </a:ext>
            </a:extLst>
          </p:cNvPr>
          <p:cNvSpPr>
            <a:spLocks noGrp="1"/>
          </p:cNvSpPr>
          <p:nvPr>
            <p:ph type="title"/>
          </p:nvPr>
        </p:nvSpPr>
        <p:spPr>
          <a:xfrm>
            <a:off x="756254" y="359180"/>
            <a:ext cx="10515600" cy="1325563"/>
          </a:xfrm>
        </p:spPr>
        <p:txBody>
          <a:bodyPr/>
          <a:lstStyle/>
          <a:p>
            <a:r>
              <a:rPr lang="en-GB" dirty="0"/>
              <a:t>Click to edit Master title style</a:t>
            </a:r>
            <a:endParaRPr lang="en-US" dirty="0"/>
          </a:p>
        </p:txBody>
      </p:sp>
      <p:sp>
        <p:nvSpPr>
          <p:cNvPr id="16" name="Text Placeholder 15">
            <a:extLst>
              <a:ext uri="{FF2B5EF4-FFF2-40B4-BE49-F238E27FC236}">
                <a16:creationId xmlns:a16="http://schemas.microsoft.com/office/drawing/2014/main" id="{5C86DB92-C23D-7931-CDD1-0E2B4B116858}"/>
              </a:ext>
            </a:extLst>
          </p:cNvPr>
          <p:cNvSpPr>
            <a:spLocks noGrp="1"/>
          </p:cNvSpPr>
          <p:nvPr>
            <p:ph type="body" sz="quarter" idx="14"/>
          </p:nvPr>
        </p:nvSpPr>
        <p:spPr>
          <a:xfrm>
            <a:off x="756254" y="1684743"/>
            <a:ext cx="8126602" cy="4814077"/>
          </a:xfrm>
        </p:spPr>
        <p:txBody>
          <a:bodyPr/>
          <a:lstStyle>
            <a:lvl1pPr>
              <a:defRPr sz="1600"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vl4pPr>
            <a:lvl5pPr>
              <a:defRPr b="0" i="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9423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112705F3-2D1F-4C12-9014-9B62479B4BAB}" type="datetime1">
              <a:rPr lang="en-US" smtClean="0"/>
              <a:t>8/30/2023</a:t>
            </a:fld>
            <a:endParaRPr lang="en-US" dirty="0"/>
          </a:p>
        </p:txBody>
      </p:sp>
      <p:sp>
        <p:nvSpPr>
          <p:cNvPr id="8" name="Footer Placeholder 7"/>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
        <p:nvSpPr>
          <p:cNvPr id="18" name="Title 1">
            <a:extLst>
              <a:ext uri="{FF2B5EF4-FFF2-40B4-BE49-F238E27FC236}">
                <a16:creationId xmlns:a16="http://schemas.microsoft.com/office/drawing/2014/main" id="{DB9AFD62-EBFA-C108-F907-6A15DD2CA14B}"/>
              </a:ext>
            </a:extLst>
          </p:cNvPr>
          <p:cNvSpPr>
            <a:spLocks noGrp="1"/>
          </p:cNvSpPr>
          <p:nvPr>
            <p:ph type="title"/>
          </p:nvPr>
        </p:nvSpPr>
        <p:spPr>
          <a:xfrm>
            <a:off x="839382" y="728634"/>
            <a:ext cx="5256620" cy="1325563"/>
          </a:xfrm>
        </p:spPr>
        <p:txBody>
          <a:bodyPr/>
          <a:lstStyle/>
          <a:p>
            <a:r>
              <a:rPr lang="en-GB" dirty="0"/>
              <a:t>Click to edit Master title style</a:t>
            </a:r>
            <a:endParaRPr lang="en-US" dirty="0"/>
          </a:p>
        </p:txBody>
      </p:sp>
      <p:sp>
        <p:nvSpPr>
          <p:cNvPr id="19" name="Text Placeholder 15">
            <a:extLst>
              <a:ext uri="{FF2B5EF4-FFF2-40B4-BE49-F238E27FC236}">
                <a16:creationId xmlns:a16="http://schemas.microsoft.com/office/drawing/2014/main" id="{D4AF430A-DE47-355C-21C6-13EAA58F54F7}"/>
              </a:ext>
            </a:extLst>
          </p:cNvPr>
          <p:cNvSpPr>
            <a:spLocks noGrp="1"/>
          </p:cNvSpPr>
          <p:nvPr>
            <p:ph type="body" sz="quarter" idx="14"/>
          </p:nvPr>
        </p:nvSpPr>
        <p:spPr>
          <a:xfrm>
            <a:off x="832639" y="2062317"/>
            <a:ext cx="5263361" cy="4302125"/>
          </a:xfr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vl4pPr>
            <a:lvl5pPr>
              <a:defRPr b="0" i="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Content Placeholder 20">
            <a:extLst>
              <a:ext uri="{FF2B5EF4-FFF2-40B4-BE49-F238E27FC236}">
                <a16:creationId xmlns:a16="http://schemas.microsoft.com/office/drawing/2014/main" id="{26FA350F-84C2-667B-EC8A-1D94BCD91328}"/>
              </a:ext>
            </a:extLst>
          </p:cNvPr>
          <p:cNvSpPr>
            <a:spLocks noGrp="1"/>
          </p:cNvSpPr>
          <p:nvPr>
            <p:ph sz="quarter" idx="15"/>
          </p:nvPr>
        </p:nvSpPr>
        <p:spPr>
          <a:xfrm>
            <a:off x="6102350" y="728663"/>
            <a:ext cx="5305425" cy="5635625"/>
          </a:xfr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vl4pPr>
            <a:lvl5pPr>
              <a:defRPr b="0" i="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24722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
        <p:nvSpPr>
          <p:cNvPr id="18" name="Title 1">
            <a:extLst>
              <a:ext uri="{FF2B5EF4-FFF2-40B4-BE49-F238E27FC236}">
                <a16:creationId xmlns:a16="http://schemas.microsoft.com/office/drawing/2014/main" id="{DB9AFD62-EBFA-C108-F907-6A15DD2CA14B}"/>
              </a:ext>
            </a:extLst>
          </p:cNvPr>
          <p:cNvSpPr>
            <a:spLocks noGrp="1"/>
          </p:cNvSpPr>
          <p:nvPr>
            <p:ph type="title"/>
          </p:nvPr>
        </p:nvSpPr>
        <p:spPr>
          <a:xfrm>
            <a:off x="718056" y="377654"/>
            <a:ext cx="5256620" cy="1325563"/>
          </a:xfrm>
        </p:spPr>
        <p:txBody>
          <a:bodyPr/>
          <a:lstStyle/>
          <a:p>
            <a:r>
              <a:rPr lang="en-GB" dirty="0"/>
              <a:t>Click to edit Master title style</a:t>
            </a:r>
            <a:endParaRPr lang="en-US" dirty="0"/>
          </a:p>
        </p:txBody>
      </p:sp>
      <p:sp>
        <p:nvSpPr>
          <p:cNvPr id="21" name="Content Placeholder 20">
            <a:extLst>
              <a:ext uri="{FF2B5EF4-FFF2-40B4-BE49-F238E27FC236}">
                <a16:creationId xmlns:a16="http://schemas.microsoft.com/office/drawing/2014/main" id="{26FA350F-84C2-667B-EC8A-1D94BCD91328}"/>
              </a:ext>
            </a:extLst>
          </p:cNvPr>
          <p:cNvSpPr>
            <a:spLocks noGrp="1"/>
          </p:cNvSpPr>
          <p:nvPr>
            <p:ph sz="quarter" idx="15"/>
          </p:nvPr>
        </p:nvSpPr>
        <p:spPr>
          <a:xfrm>
            <a:off x="6102350" y="1703216"/>
            <a:ext cx="5305425" cy="4822197"/>
          </a:xfr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vl4pPr>
            <a:lvl5pPr>
              <a:defRPr b="0" i="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20">
            <a:extLst>
              <a:ext uri="{FF2B5EF4-FFF2-40B4-BE49-F238E27FC236}">
                <a16:creationId xmlns:a16="http://schemas.microsoft.com/office/drawing/2014/main" id="{70AD5987-A7F3-D38C-9C27-C85778CA20FB}"/>
              </a:ext>
            </a:extLst>
          </p:cNvPr>
          <p:cNvSpPr>
            <a:spLocks noGrp="1"/>
          </p:cNvSpPr>
          <p:nvPr>
            <p:ph sz="quarter" idx="16"/>
          </p:nvPr>
        </p:nvSpPr>
        <p:spPr>
          <a:xfrm>
            <a:off x="718056" y="1703217"/>
            <a:ext cx="5367457" cy="4822198"/>
          </a:xfr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vl4pPr>
            <a:lvl5pPr>
              <a:defRPr b="0" i="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93503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F6983282-F9B6-4F5E-AF9A-85A6D7718148}" type="datetime1">
              <a:rPr lang="en-US" smtClean="0"/>
              <a:t>8/30/2023</a:t>
            </a:fld>
            <a:endParaRPr lang="en-US" dirty="0"/>
          </a:p>
        </p:txBody>
      </p:sp>
      <p:sp>
        <p:nvSpPr>
          <p:cNvPr id="8" name="Footer Placeholder 7"/>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
        <p:nvSpPr>
          <p:cNvPr id="18" name="Title 1">
            <a:extLst>
              <a:ext uri="{FF2B5EF4-FFF2-40B4-BE49-F238E27FC236}">
                <a16:creationId xmlns:a16="http://schemas.microsoft.com/office/drawing/2014/main" id="{DB9AFD62-EBFA-C108-F907-6A15DD2CA14B}"/>
              </a:ext>
            </a:extLst>
          </p:cNvPr>
          <p:cNvSpPr>
            <a:spLocks noGrp="1"/>
          </p:cNvSpPr>
          <p:nvPr>
            <p:ph type="title"/>
          </p:nvPr>
        </p:nvSpPr>
        <p:spPr>
          <a:xfrm>
            <a:off x="839382" y="728634"/>
            <a:ext cx="5256620" cy="1325563"/>
          </a:xfrm>
        </p:spPr>
        <p:txBody>
          <a:bodyPr/>
          <a:lstStyle/>
          <a:p>
            <a:r>
              <a:rPr lang="en-GB" dirty="0"/>
              <a:t>Click to edit Master title style</a:t>
            </a:r>
            <a:endParaRPr lang="en-US" dirty="0"/>
          </a:p>
        </p:txBody>
      </p:sp>
      <p:sp>
        <p:nvSpPr>
          <p:cNvPr id="2" name="Content Placeholder 20">
            <a:extLst>
              <a:ext uri="{FF2B5EF4-FFF2-40B4-BE49-F238E27FC236}">
                <a16:creationId xmlns:a16="http://schemas.microsoft.com/office/drawing/2014/main" id="{70AD5987-A7F3-D38C-9C27-C85778CA20FB}"/>
              </a:ext>
            </a:extLst>
          </p:cNvPr>
          <p:cNvSpPr>
            <a:spLocks noGrp="1"/>
          </p:cNvSpPr>
          <p:nvPr>
            <p:ph sz="quarter" idx="16"/>
          </p:nvPr>
        </p:nvSpPr>
        <p:spPr>
          <a:xfrm>
            <a:off x="828892" y="2054197"/>
            <a:ext cx="10523726" cy="4310091"/>
          </a:xfrm>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vl4pPr>
            <a:lvl5pPr>
              <a:defRPr b="0" i="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246239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67C85AF5-DC8A-466F-808F-2A8A38F4D00C}" type="datetime1">
              <a:rPr lang="en-US" smtClean="0"/>
              <a:t>8/30/2023</a:t>
            </a:fld>
            <a:endParaRPr lang="en-US" dirty="0"/>
          </a:p>
        </p:txBody>
      </p:sp>
      <p:sp>
        <p:nvSpPr>
          <p:cNvPr id="3" name="Footer Placeholder 2"/>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Tree>
    <p:extLst>
      <p:ext uri="{BB962C8B-B14F-4D97-AF65-F5344CB8AC3E}">
        <p14:creationId xmlns:p14="http://schemas.microsoft.com/office/powerpoint/2010/main" val="2809325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tile Slide Light">
    <p:spTree>
      <p:nvGrpSpPr>
        <p:cNvPr id="1" name=""/>
        <p:cNvGrpSpPr/>
        <p:nvPr/>
      </p:nvGrpSpPr>
      <p:grpSpPr>
        <a:xfrm>
          <a:off x="0" y="0"/>
          <a:ext cx="0" cy="0"/>
          <a:chOff x="0" y="0"/>
          <a:chExt cx="0" cy="0"/>
        </a:xfrm>
      </p:grpSpPr>
      <p:pic>
        <p:nvPicPr>
          <p:cNvPr id="12" name="Picture 11" descr="Shape&#10;&#10;Description automatically generated with medium confidence">
            <a:extLst>
              <a:ext uri="{FF2B5EF4-FFF2-40B4-BE49-F238E27FC236}">
                <a16:creationId xmlns:a16="http://schemas.microsoft.com/office/drawing/2014/main" id="{C96AD073-2EF2-5DD2-7E91-2BD181B718A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Placeholder 1">
            <a:extLst>
              <a:ext uri="{FF2B5EF4-FFF2-40B4-BE49-F238E27FC236}">
                <a16:creationId xmlns:a16="http://schemas.microsoft.com/office/drawing/2014/main" id="{D2CDC4AA-9592-A66A-790C-377892F4C53B}"/>
              </a:ext>
            </a:extLst>
          </p:cNvPr>
          <p:cNvSpPr>
            <a:spLocks noGrp="1"/>
          </p:cNvSpPr>
          <p:nvPr>
            <p:ph type="title"/>
          </p:nvPr>
        </p:nvSpPr>
        <p:spPr>
          <a:xfrm>
            <a:off x="838200" y="2508515"/>
            <a:ext cx="10515600" cy="1325563"/>
          </a:xfrm>
          <a:prstGeom prst="rect">
            <a:avLst/>
          </a:prstGeom>
        </p:spPr>
        <p:txBody>
          <a:bodyPr vert="horz" lIns="91440" tIns="45720" rIns="91440" bIns="45720" rtlCol="0" anchor="ctr">
            <a:normAutofit/>
          </a:bodyPr>
          <a:lstStyle/>
          <a:p>
            <a:r>
              <a:rPr lang="en-GB" dirty="0"/>
              <a:t>Click to edit </a:t>
            </a:r>
            <a:br>
              <a:rPr lang="en-GB" dirty="0"/>
            </a:br>
            <a:r>
              <a:rPr lang="en-GB" dirty="0"/>
              <a:t>Master title style</a:t>
            </a:r>
            <a:endParaRPr lang="en-US" dirty="0"/>
          </a:p>
        </p:txBody>
      </p:sp>
      <p:sp>
        <p:nvSpPr>
          <p:cNvPr id="6" name="Subtitle 2">
            <a:extLst>
              <a:ext uri="{FF2B5EF4-FFF2-40B4-BE49-F238E27FC236}">
                <a16:creationId xmlns:a16="http://schemas.microsoft.com/office/drawing/2014/main" id="{E931FA2E-0778-8E85-FD57-F35AFF68009C}"/>
              </a:ext>
            </a:extLst>
          </p:cNvPr>
          <p:cNvSpPr>
            <a:spLocks noGrp="1"/>
          </p:cNvSpPr>
          <p:nvPr>
            <p:ph type="subTitle" idx="1"/>
          </p:nvPr>
        </p:nvSpPr>
        <p:spPr>
          <a:xfrm>
            <a:off x="825731" y="3834078"/>
            <a:ext cx="9144000" cy="1655762"/>
          </a:xfrm>
        </p:spPr>
        <p:txBody>
          <a:bodyPr>
            <a:normAutofit/>
          </a:bodyPr>
          <a:lstStyle>
            <a:lvl1pPr marL="0" indent="0" algn="l">
              <a:buNone/>
              <a:defRPr sz="18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Date Placeholder 6">
            <a:extLst>
              <a:ext uri="{FF2B5EF4-FFF2-40B4-BE49-F238E27FC236}">
                <a16:creationId xmlns:a16="http://schemas.microsoft.com/office/drawing/2014/main" id="{40EE2096-ABBC-C66F-2564-CE5AC51F8E7D}"/>
              </a:ext>
            </a:extLst>
          </p:cNvPr>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C81667B2-CD49-4FD0-B2BF-B2AE3E2FCAC2}" type="datetime1">
              <a:rPr lang="en-US" smtClean="0"/>
              <a:t>8/30/2023</a:t>
            </a:fld>
            <a:endParaRPr lang="en-US" dirty="0"/>
          </a:p>
        </p:txBody>
      </p:sp>
      <p:sp>
        <p:nvSpPr>
          <p:cNvPr id="8" name="Footer Placeholder 7">
            <a:extLst>
              <a:ext uri="{FF2B5EF4-FFF2-40B4-BE49-F238E27FC236}">
                <a16:creationId xmlns:a16="http://schemas.microsoft.com/office/drawing/2014/main" id="{BD121E40-675E-C54E-1D24-217A0E18BD79}"/>
              </a:ext>
            </a:extLst>
          </p:cNvPr>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9" name="Slide Number Placeholder 8">
            <a:extLst>
              <a:ext uri="{FF2B5EF4-FFF2-40B4-BE49-F238E27FC236}">
                <a16:creationId xmlns:a16="http://schemas.microsoft.com/office/drawing/2014/main" id="{18626048-113E-00F8-AF0F-2E767A86248C}"/>
              </a:ext>
            </a:extLst>
          </p:cNvPr>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pic>
        <p:nvPicPr>
          <p:cNvPr id="10" name="Picture 9">
            <a:extLst>
              <a:ext uri="{FF2B5EF4-FFF2-40B4-BE49-F238E27FC236}">
                <a16:creationId xmlns:a16="http://schemas.microsoft.com/office/drawing/2014/main" id="{98E45B5D-7374-465E-ADC3-930DDCBF5A64}"/>
              </a:ext>
            </a:extLst>
          </p:cNvPr>
          <p:cNvPicPr>
            <a:picLocks noChangeAspect="1"/>
          </p:cNvPicPr>
          <p:nvPr userDrawn="1"/>
        </p:nvPicPr>
        <p:blipFill>
          <a:blip r:embed="rId3"/>
          <a:stretch>
            <a:fillRect/>
          </a:stretch>
        </p:blipFill>
        <p:spPr>
          <a:xfrm>
            <a:off x="9203531" y="499878"/>
            <a:ext cx="2523992" cy="701859"/>
          </a:xfrm>
          <a:prstGeom prst="rect">
            <a:avLst/>
          </a:prstGeom>
        </p:spPr>
      </p:pic>
    </p:spTree>
    <p:extLst>
      <p:ext uri="{BB962C8B-B14F-4D97-AF65-F5344CB8AC3E}">
        <p14:creationId xmlns:p14="http://schemas.microsoft.com/office/powerpoint/2010/main" val="3744010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1_Blank with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4DE802-0D0C-7E63-5B66-8D7B36D04B47}"/>
              </a:ext>
            </a:extLst>
          </p:cNvPr>
          <p:cNvSpPr/>
          <p:nvPr userDrawn="1"/>
        </p:nvSpPr>
        <p:spPr>
          <a:xfrm>
            <a:off x="245268" y="260350"/>
            <a:ext cx="11701463"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Date Placeholder 1"/>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D89BD178-9776-4C41-845B-8C13F289E214}" type="datetime1">
              <a:rPr lang="en-US" smtClean="0"/>
              <a:t>8/30/2023</a:t>
            </a:fld>
            <a:endParaRPr lang="en-US" dirty="0"/>
          </a:p>
        </p:txBody>
      </p:sp>
      <p:sp>
        <p:nvSpPr>
          <p:cNvPr id="3" name="Footer Placeholder 2"/>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pic>
        <p:nvPicPr>
          <p:cNvPr id="6" name="Picture 5">
            <a:extLst>
              <a:ext uri="{FF2B5EF4-FFF2-40B4-BE49-F238E27FC236}">
                <a16:creationId xmlns:a16="http://schemas.microsoft.com/office/drawing/2014/main" id="{D1970768-7C8D-F7B0-1899-5BBB5C1A4D50}"/>
              </a:ext>
            </a:extLst>
          </p:cNvPr>
          <p:cNvPicPr>
            <a:picLocks noChangeAspect="1"/>
          </p:cNvPicPr>
          <p:nvPr userDrawn="1"/>
        </p:nvPicPr>
        <p:blipFill>
          <a:blip r:embed="rId2"/>
          <a:stretch>
            <a:fillRect/>
          </a:stretch>
        </p:blipFill>
        <p:spPr>
          <a:xfrm>
            <a:off x="9203531" y="499878"/>
            <a:ext cx="2523992" cy="701859"/>
          </a:xfrm>
          <a:prstGeom prst="rect">
            <a:avLst/>
          </a:prstGeom>
        </p:spPr>
      </p:pic>
    </p:spTree>
    <p:extLst>
      <p:ext uri="{BB962C8B-B14F-4D97-AF65-F5344CB8AC3E}">
        <p14:creationId xmlns:p14="http://schemas.microsoft.com/office/powerpoint/2010/main" val="1825985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DBAA6510-A46C-4609-A663-027F3152F8AD}" type="datetime1">
              <a:rPr lang="en-US" smtClean="0"/>
              <a:t>8/30/2023</a:t>
            </a:fld>
            <a:endParaRPr lang="en-US" dirty="0"/>
          </a:p>
        </p:txBody>
      </p:sp>
      <p:sp>
        <p:nvSpPr>
          <p:cNvPr id="3" name="Footer Placeholder 2"/>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
        <p:nvSpPr>
          <p:cNvPr id="5" name="Rectangle 4">
            <a:extLst>
              <a:ext uri="{FF2B5EF4-FFF2-40B4-BE49-F238E27FC236}">
                <a16:creationId xmlns:a16="http://schemas.microsoft.com/office/drawing/2014/main" id="{7487FAAF-1882-D249-3C72-087800C8F78E}"/>
              </a:ext>
            </a:extLst>
          </p:cNvPr>
          <p:cNvSpPr/>
          <p:nvPr userDrawn="1"/>
        </p:nvSpPr>
        <p:spPr>
          <a:xfrm>
            <a:off x="245268" y="260350"/>
            <a:ext cx="11701463"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4133949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CC2923-15B5-5FED-BB1F-79FA1BA305A6}"/>
              </a:ext>
            </a:extLst>
          </p:cNvPr>
          <p:cNvSpPr/>
          <p:nvPr userDrawn="1"/>
        </p:nvSpPr>
        <p:spPr>
          <a:xfrm>
            <a:off x="245268" y="260350"/>
            <a:ext cx="11701463" cy="633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Date Placeholder 3"/>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91F2172F-795B-4B5F-9602-75438EEAFE15}" type="datetime1">
              <a:rPr lang="en-US" smtClean="0"/>
              <a:t>8/30/2023</a:t>
            </a:fld>
            <a:endParaRPr lang="en-US" dirty="0"/>
          </a:p>
        </p:txBody>
      </p:sp>
      <p:sp>
        <p:nvSpPr>
          <p:cNvPr id="5" name="Footer Placeholder 4"/>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
        <p:nvSpPr>
          <p:cNvPr id="8" name="TextBox 7">
            <a:extLst>
              <a:ext uri="{FF2B5EF4-FFF2-40B4-BE49-F238E27FC236}">
                <a16:creationId xmlns:a16="http://schemas.microsoft.com/office/drawing/2014/main" id="{EC42E222-AC6A-86BA-7BF8-45872C265D52}"/>
              </a:ext>
            </a:extLst>
          </p:cNvPr>
          <p:cNvSpPr txBox="1"/>
          <p:nvPr userDrawn="1"/>
        </p:nvSpPr>
        <p:spPr>
          <a:xfrm>
            <a:off x="6268621" y="5804519"/>
            <a:ext cx="5129175"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ZA" sz="1200" b="0" i="0" u="none" strike="noStrike" dirty="0">
                <a:solidFill>
                  <a:schemeClr val="bg2"/>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info@peregrine.co.za</a:t>
            </a:r>
            <a:endParaRPr lang="en-US" sz="1200" b="0" i="0" dirty="0">
              <a:solidFill>
                <a:schemeClr val="bg2"/>
              </a:solidFill>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en-US" sz="1200" b="0" i="0" dirty="0" err="1">
                <a:solidFill>
                  <a:schemeClr val="bg2"/>
                </a:solidFill>
                <a:latin typeface="Arial" panose="020B0604020202020204" pitchFamily="34" charset="0"/>
                <a:cs typeface="Arial" panose="020B0604020202020204" pitchFamily="34" charset="0"/>
              </a:rPr>
              <a:t>www.peregrine.co.za</a:t>
            </a:r>
            <a:endParaRPr lang="en-US" sz="1200" b="0" i="0" dirty="0">
              <a:solidFill>
                <a:schemeClr val="bg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7BA7E65-E5E9-5351-F9CE-A9362314B9B8}"/>
              </a:ext>
            </a:extLst>
          </p:cNvPr>
          <p:cNvSpPr txBox="1"/>
          <p:nvPr userDrawn="1"/>
        </p:nvSpPr>
        <p:spPr>
          <a:xfrm>
            <a:off x="6283853" y="6180529"/>
            <a:ext cx="5129175" cy="276999"/>
          </a:xfrm>
          <a:prstGeom prst="rect">
            <a:avLst/>
          </a:prstGeom>
          <a:noFill/>
        </p:spPr>
        <p:txBody>
          <a:bodyPr wrap="square" rtlCol="0">
            <a:spAutoFit/>
          </a:bodyPr>
          <a:lstStyle/>
          <a:p>
            <a:pPr algn="r"/>
            <a:r>
              <a:rPr lang="en-US" sz="1200" b="0" i="0" dirty="0">
                <a:solidFill>
                  <a:schemeClr val="bg2"/>
                </a:solidFill>
                <a:latin typeface="Arial" panose="020B0604020202020204" pitchFamily="34" charset="0"/>
                <a:cs typeface="Arial" panose="020B0604020202020204" pitchFamily="34" charset="0"/>
              </a:rPr>
              <a:t>Follow Peregrine Capital on </a:t>
            </a:r>
            <a:r>
              <a:rPr lang="en-US" sz="1200" b="0" i="0" dirty="0" err="1">
                <a:solidFill>
                  <a:schemeClr val="bg2"/>
                </a:solidFill>
                <a:latin typeface="Arial" panose="020B0604020202020204" pitchFamily="34" charset="0"/>
                <a:cs typeface="Arial" panose="020B0604020202020204" pitchFamily="34" charset="0"/>
              </a:rPr>
              <a:t>Linkedin</a:t>
            </a:r>
            <a:endParaRPr lang="en-US" sz="1200" b="0" i="0" dirty="0">
              <a:solidFill>
                <a:schemeClr val="bg2"/>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449ACBD-EB28-C199-04F9-CA05A77E3B63}"/>
              </a:ext>
            </a:extLst>
          </p:cNvPr>
          <p:cNvPicPr>
            <a:picLocks noChangeAspect="1"/>
          </p:cNvPicPr>
          <p:nvPr userDrawn="1"/>
        </p:nvPicPr>
        <p:blipFill>
          <a:blip r:embed="rId3"/>
          <a:stretch>
            <a:fillRect/>
          </a:stretch>
        </p:blipFill>
        <p:spPr>
          <a:xfrm>
            <a:off x="11382901" y="6205241"/>
            <a:ext cx="195848" cy="195848"/>
          </a:xfrm>
          <a:prstGeom prst="rect">
            <a:avLst/>
          </a:prstGeom>
        </p:spPr>
      </p:pic>
      <p:sp>
        <p:nvSpPr>
          <p:cNvPr id="15" name="Title 1">
            <a:extLst>
              <a:ext uri="{FF2B5EF4-FFF2-40B4-BE49-F238E27FC236}">
                <a16:creationId xmlns:a16="http://schemas.microsoft.com/office/drawing/2014/main" id="{5A3114DE-BF76-A2D8-D629-516646CE776C}"/>
              </a:ext>
            </a:extLst>
          </p:cNvPr>
          <p:cNvSpPr txBox="1">
            <a:spLocks/>
          </p:cNvSpPr>
          <p:nvPr userDrawn="1"/>
        </p:nvSpPr>
        <p:spPr>
          <a:xfrm>
            <a:off x="885030" y="1527879"/>
            <a:ext cx="4206875"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tx2"/>
                </a:solidFill>
                <a:latin typeface="Larken" pitchFamily="2" charset="77"/>
                <a:ea typeface="+mj-ea"/>
                <a:cs typeface="+mj-cs"/>
              </a:defRPr>
            </a:lvl1pPr>
          </a:lstStyle>
          <a:p>
            <a:pPr>
              <a:lnSpc>
                <a:spcPts val="5000"/>
              </a:lnSpc>
            </a:pPr>
            <a:r>
              <a:rPr lang="en-GB" b="0" i="0" dirty="0">
                <a:solidFill>
                  <a:schemeClr val="bg2"/>
                </a:solidFill>
                <a:latin typeface="Georgia" panose="02040502050405020303" pitchFamily="18" charset="0"/>
              </a:rPr>
              <a:t>Thank </a:t>
            </a:r>
          </a:p>
          <a:p>
            <a:pPr>
              <a:lnSpc>
                <a:spcPts val="5000"/>
              </a:lnSpc>
            </a:pPr>
            <a:r>
              <a:rPr lang="en-GB" b="1" i="0" dirty="0">
                <a:solidFill>
                  <a:schemeClr val="bg2"/>
                </a:solidFill>
                <a:latin typeface="Georgia" panose="02040502050405020303" pitchFamily="18" charset="0"/>
              </a:rPr>
              <a:t>You</a:t>
            </a:r>
            <a:endParaRPr lang="en-US" b="1" i="0" dirty="0">
              <a:solidFill>
                <a:schemeClr val="bg2"/>
              </a:solidFill>
              <a:latin typeface="Georgia" panose="02040502050405020303" pitchFamily="18" charset="0"/>
            </a:endParaRPr>
          </a:p>
        </p:txBody>
      </p:sp>
      <p:pic>
        <p:nvPicPr>
          <p:cNvPr id="2" name="Picture 1">
            <a:extLst>
              <a:ext uri="{FF2B5EF4-FFF2-40B4-BE49-F238E27FC236}">
                <a16:creationId xmlns:a16="http://schemas.microsoft.com/office/drawing/2014/main" id="{D7CDB458-51D1-E060-64C1-26380006F804}"/>
              </a:ext>
            </a:extLst>
          </p:cNvPr>
          <p:cNvPicPr>
            <a:picLocks noChangeAspect="1"/>
          </p:cNvPicPr>
          <p:nvPr userDrawn="1"/>
        </p:nvPicPr>
        <p:blipFill>
          <a:blip r:embed="rId4"/>
          <a:stretch>
            <a:fillRect/>
          </a:stretch>
        </p:blipFill>
        <p:spPr>
          <a:xfrm>
            <a:off x="7516101" y="2758327"/>
            <a:ext cx="3982654" cy="1107476"/>
          </a:xfrm>
          <a:prstGeom prst="rect">
            <a:avLst/>
          </a:prstGeom>
        </p:spPr>
      </p:pic>
      <p:sp>
        <p:nvSpPr>
          <p:cNvPr id="3" name="TextBox 2">
            <a:extLst>
              <a:ext uri="{FF2B5EF4-FFF2-40B4-BE49-F238E27FC236}">
                <a16:creationId xmlns:a16="http://schemas.microsoft.com/office/drawing/2014/main" id="{1AFCC2D7-E8E4-D760-AD39-2B1846BDDE84}"/>
              </a:ext>
            </a:extLst>
          </p:cNvPr>
          <p:cNvSpPr txBox="1"/>
          <p:nvPr userDrawn="1"/>
        </p:nvSpPr>
        <p:spPr>
          <a:xfrm>
            <a:off x="320218" y="6320651"/>
            <a:ext cx="7289254" cy="184666"/>
          </a:xfrm>
          <a:prstGeom prst="rect">
            <a:avLst/>
          </a:prstGeom>
          <a:noFill/>
        </p:spPr>
        <p:txBody>
          <a:bodyPr wrap="square" rtlCol="0">
            <a:spAutoFit/>
          </a:bodyPr>
          <a:lstStyle/>
          <a:p>
            <a:pPr marL="0" lvl="0" indent="0">
              <a:buFont typeface="+mj-lt"/>
              <a:buNone/>
              <a:tabLst>
                <a:tab pos="457200" algn="l"/>
              </a:tabLst>
            </a:pPr>
            <a:r>
              <a:rPr lang="en-US" sz="600" b="0" i="0" dirty="0">
                <a:solidFill>
                  <a:srgbClr val="FFFFFF"/>
                </a:solidFill>
                <a:effectLst/>
                <a:latin typeface="Arial" panose="020B0604020202020204" pitchFamily="34" charset="0"/>
                <a:ea typeface="Times New Roman" panose="02020603050405020304" pitchFamily="18" charset="0"/>
                <a:cs typeface="Calibri" panose="020F0502020204030204" pitchFamily="34" charset="0"/>
              </a:rPr>
              <a:t>Peregrine Capital (Pty) Ltd is an Authorised Financial Services Provider</a:t>
            </a:r>
            <a:endParaRPr lang="en-ZA" sz="600" b="0" i="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9112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0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CC2923-15B5-5FED-BB1F-79FA1BA305A6}"/>
              </a:ext>
            </a:extLst>
          </p:cNvPr>
          <p:cNvSpPr/>
          <p:nvPr userDrawn="1"/>
        </p:nvSpPr>
        <p:spPr>
          <a:xfrm>
            <a:off x="245268" y="260350"/>
            <a:ext cx="11701463" cy="633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Date Placeholder 3"/>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4A815359-0D00-4180-9331-23C363A8A7A0}" type="datetime1">
              <a:rPr lang="en-US" smtClean="0"/>
              <a:t>8/30/2023</a:t>
            </a:fld>
            <a:endParaRPr lang="en-US" dirty="0"/>
          </a:p>
        </p:txBody>
      </p:sp>
      <p:sp>
        <p:nvSpPr>
          <p:cNvPr id="5" name="Footer Placeholder 4"/>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pic>
        <p:nvPicPr>
          <p:cNvPr id="2" name="Picture 1">
            <a:extLst>
              <a:ext uri="{FF2B5EF4-FFF2-40B4-BE49-F238E27FC236}">
                <a16:creationId xmlns:a16="http://schemas.microsoft.com/office/drawing/2014/main" id="{9A0B3242-FFCD-639E-B3EF-60CE1FC0F3CA}"/>
              </a:ext>
            </a:extLst>
          </p:cNvPr>
          <p:cNvPicPr>
            <a:picLocks noChangeAspect="1"/>
          </p:cNvPicPr>
          <p:nvPr userDrawn="1"/>
        </p:nvPicPr>
        <p:blipFill>
          <a:blip r:embed="rId2"/>
          <a:stretch>
            <a:fillRect/>
          </a:stretch>
        </p:blipFill>
        <p:spPr>
          <a:xfrm>
            <a:off x="759618" y="2616898"/>
            <a:ext cx="3202782" cy="1624203"/>
          </a:xfrm>
          <a:prstGeom prst="rect">
            <a:avLst/>
          </a:prstGeom>
        </p:spPr>
      </p:pic>
      <p:sp>
        <p:nvSpPr>
          <p:cNvPr id="11" name="Title 1">
            <a:extLst>
              <a:ext uri="{FF2B5EF4-FFF2-40B4-BE49-F238E27FC236}">
                <a16:creationId xmlns:a16="http://schemas.microsoft.com/office/drawing/2014/main" id="{DDD8E650-3098-9C52-5D6A-069B2E0B16C0}"/>
              </a:ext>
            </a:extLst>
          </p:cNvPr>
          <p:cNvSpPr txBox="1">
            <a:spLocks/>
          </p:cNvSpPr>
          <p:nvPr userDrawn="1"/>
        </p:nvSpPr>
        <p:spPr>
          <a:xfrm>
            <a:off x="759618" y="3003200"/>
            <a:ext cx="9602861" cy="2387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tx2"/>
                </a:solidFill>
                <a:latin typeface="Larken" pitchFamily="2" charset="77"/>
                <a:ea typeface="+mj-ea"/>
                <a:cs typeface="+mj-cs"/>
              </a:defRPr>
            </a:lvl1pPr>
          </a:lstStyle>
          <a:p>
            <a:pPr>
              <a:lnSpc>
                <a:spcPts val="5000"/>
              </a:lnSpc>
            </a:pPr>
            <a:r>
              <a:rPr lang="en-GB" sz="1800" b="0" i="0" dirty="0">
                <a:solidFill>
                  <a:schemeClr val="bg2"/>
                </a:solidFill>
                <a:latin typeface="Arial" panose="020B0604020202020204" pitchFamily="34" charset="0"/>
              </a:rPr>
              <a:t>Making our Investment process your North Star</a:t>
            </a:r>
          </a:p>
          <a:p>
            <a:pPr>
              <a:lnSpc>
                <a:spcPts val="5000"/>
              </a:lnSpc>
            </a:pPr>
            <a:endParaRPr lang="en-GB" sz="1800" b="0" i="0" dirty="0">
              <a:solidFill>
                <a:schemeClr val="bg2"/>
              </a:solidFill>
              <a:latin typeface="Arial" panose="020B0604020202020204" pitchFamily="34" charset="0"/>
            </a:endParaRPr>
          </a:p>
        </p:txBody>
      </p:sp>
      <p:pic>
        <p:nvPicPr>
          <p:cNvPr id="8" name="Picture 7">
            <a:extLst>
              <a:ext uri="{FF2B5EF4-FFF2-40B4-BE49-F238E27FC236}">
                <a16:creationId xmlns:a16="http://schemas.microsoft.com/office/drawing/2014/main" id="{5E3A56D6-CB38-F6AB-7371-666043F6EF5F}"/>
              </a:ext>
            </a:extLst>
          </p:cNvPr>
          <p:cNvPicPr>
            <a:picLocks noChangeAspect="1"/>
          </p:cNvPicPr>
          <p:nvPr userDrawn="1"/>
        </p:nvPicPr>
        <p:blipFill>
          <a:blip r:embed="rId3"/>
          <a:stretch>
            <a:fillRect/>
          </a:stretch>
        </p:blipFill>
        <p:spPr>
          <a:xfrm>
            <a:off x="7516101" y="2544967"/>
            <a:ext cx="3982654" cy="1107476"/>
          </a:xfrm>
          <a:prstGeom prst="rect">
            <a:avLst/>
          </a:prstGeom>
        </p:spPr>
      </p:pic>
    </p:spTree>
    <p:extLst>
      <p:ext uri="{BB962C8B-B14F-4D97-AF65-F5344CB8AC3E}">
        <p14:creationId xmlns:p14="http://schemas.microsoft.com/office/powerpoint/2010/main" val="3397581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Blank Dark">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6B98D1FA-447C-4F93-A557-42427C4B3CB2}" type="datetime1">
              <a:rPr lang="en-US" smtClean="0"/>
              <a:t>8/30/2023</a:t>
            </a:fld>
            <a:endParaRPr lang="en-US" dirty="0"/>
          </a:p>
        </p:txBody>
      </p:sp>
      <p:sp>
        <p:nvSpPr>
          <p:cNvPr id="5" name="Footer Placeholder 4"/>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
        <p:nvSpPr>
          <p:cNvPr id="8" name="Rectangle 7">
            <a:extLst>
              <a:ext uri="{FF2B5EF4-FFF2-40B4-BE49-F238E27FC236}">
                <a16:creationId xmlns:a16="http://schemas.microsoft.com/office/drawing/2014/main" id="{5E978EEB-73FA-0DAE-B496-8BBE0FFEB15D}"/>
              </a:ext>
            </a:extLst>
          </p:cNvPr>
          <p:cNvSpPr/>
          <p:nvPr userDrawn="1"/>
        </p:nvSpPr>
        <p:spPr>
          <a:xfrm>
            <a:off x="245268" y="260350"/>
            <a:ext cx="11701463" cy="633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1993846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Blank Dark with logo">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1FF6A388-0DAF-43D3-ABB0-4E26BD91D89C}" type="datetime1">
              <a:rPr lang="en-US" smtClean="0"/>
              <a:t>8/30/2023</a:t>
            </a:fld>
            <a:endParaRPr lang="en-US" dirty="0"/>
          </a:p>
        </p:txBody>
      </p:sp>
      <p:sp>
        <p:nvSpPr>
          <p:cNvPr id="5" name="Footer Placeholder 4"/>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
        <p:nvSpPr>
          <p:cNvPr id="8" name="Rectangle 7">
            <a:extLst>
              <a:ext uri="{FF2B5EF4-FFF2-40B4-BE49-F238E27FC236}">
                <a16:creationId xmlns:a16="http://schemas.microsoft.com/office/drawing/2014/main" id="{5E978EEB-73FA-0DAE-B496-8BBE0FFEB15D}"/>
              </a:ext>
            </a:extLst>
          </p:cNvPr>
          <p:cNvSpPr/>
          <p:nvPr userDrawn="1"/>
        </p:nvSpPr>
        <p:spPr>
          <a:xfrm>
            <a:off x="245268" y="260350"/>
            <a:ext cx="11701463" cy="633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 name="Picture 1">
            <a:extLst>
              <a:ext uri="{FF2B5EF4-FFF2-40B4-BE49-F238E27FC236}">
                <a16:creationId xmlns:a16="http://schemas.microsoft.com/office/drawing/2014/main" id="{58E66358-6C56-5AF5-3D44-DC9A447722DB}"/>
              </a:ext>
            </a:extLst>
          </p:cNvPr>
          <p:cNvPicPr>
            <a:picLocks noChangeAspect="1"/>
          </p:cNvPicPr>
          <p:nvPr userDrawn="1"/>
        </p:nvPicPr>
        <p:blipFill>
          <a:blip r:embed="rId2"/>
          <a:stretch>
            <a:fillRect/>
          </a:stretch>
        </p:blipFill>
        <p:spPr>
          <a:xfrm>
            <a:off x="11469228" y="362147"/>
            <a:ext cx="363600" cy="363600"/>
          </a:xfrm>
          <a:prstGeom prst="rect">
            <a:avLst/>
          </a:prstGeom>
        </p:spPr>
      </p:pic>
    </p:spTree>
    <p:extLst>
      <p:ext uri="{BB962C8B-B14F-4D97-AF65-F5344CB8AC3E}">
        <p14:creationId xmlns:p14="http://schemas.microsoft.com/office/powerpoint/2010/main" val="1077525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Blank Dark with logo">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589287DA-6D6B-4E46-A6AA-00FBB1EED8AF}" type="datetime1">
              <a:rPr lang="en-US" smtClean="0"/>
              <a:t>8/30/2023</a:t>
            </a:fld>
            <a:endParaRPr lang="en-US" dirty="0"/>
          </a:p>
        </p:txBody>
      </p:sp>
      <p:sp>
        <p:nvSpPr>
          <p:cNvPr id="5" name="Footer Placeholder 4"/>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
        <p:nvSpPr>
          <p:cNvPr id="8" name="Rectangle 7">
            <a:extLst>
              <a:ext uri="{FF2B5EF4-FFF2-40B4-BE49-F238E27FC236}">
                <a16:creationId xmlns:a16="http://schemas.microsoft.com/office/drawing/2014/main" id="{5E978EEB-73FA-0DAE-B496-8BBE0FFEB15D}"/>
              </a:ext>
            </a:extLst>
          </p:cNvPr>
          <p:cNvSpPr/>
          <p:nvPr userDrawn="1"/>
        </p:nvSpPr>
        <p:spPr>
          <a:xfrm>
            <a:off x="245268" y="260350"/>
            <a:ext cx="11701463" cy="633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3" name="Picture 2">
            <a:extLst>
              <a:ext uri="{FF2B5EF4-FFF2-40B4-BE49-F238E27FC236}">
                <a16:creationId xmlns:a16="http://schemas.microsoft.com/office/drawing/2014/main" id="{D8C97606-2382-C6D3-39E9-E5F13493E5C4}"/>
              </a:ext>
            </a:extLst>
          </p:cNvPr>
          <p:cNvPicPr>
            <a:picLocks noChangeAspect="1"/>
          </p:cNvPicPr>
          <p:nvPr userDrawn="1"/>
        </p:nvPicPr>
        <p:blipFill>
          <a:blip r:embed="rId2"/>
          <a:stretch>
            <a:fillRect/>
          </a:stretch>
        </p:blipFill>
        <p:spPr>
          <a:xfrm>
            <a:off x="9203531" y="499879"/>
            <a:ext cx="2523992" cy="701859"/>
          </a:xfrm>
          <a:prstGeom prst="rect">
            <a:avLst/>
          </a:prstGeom>
        </p:spPr>
      </p:pic>
    </p:spTree>
    <p:extLst>
      <p:ext uri="{BB962C8B-B14F-4D97-AF65-F5344CB8AC3E}">
        <p14:creationId xmlns:p14="http://schemas.microsoft.com/office/powerpoint/2010/main" val="60722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63E2BE-C9BE-74B7-2E5C-988724871961}"/>
              </a:ext>
            </a:extLst>
          </p:cNvPr>
          <p:cNvSpPr/>
          <p:nvPr userDrawn="1"/>
        </p:nvSpPr>
        <p:spPr>
          <a:xfrm>
            <a:off x="245268" y="260350"/>
            <a:ext cx="11701463" cy="633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Title Placeholder 1">
            <a:extLst>
              <a:ext uri="{FF2B5EF4-FFF2-40B4-BE49-F238E27FC236}">
                <a16:creationId xmlns:a16="http://schemas.microsoft.com/office/drawing/2014/main" id="{D2CDC4AA-9592-A66A-790C-377892F4C53B}"/>
              </a:ext>
            </a:extLst>
          </p:cNvPr>
          <p:cNvSpPr>
            <a:spLocks noGrp="1"/>
          </p:cNvSpPr>
          <p:nvPr>
            <p:ph type="title"/>
          </p:nvPr>
        </p:nvSpPr>
        <p:spPr>
          <a:xfrm>
            <a:off x="1559560" y="2508515"/>
            <a:ext cx="10515600" cy="1325563"/>
          </a:xfrm>
          <a:prstGeom prst="rect">
            <a:avLst/>
          </a:prstGeom>
        </p:spPr>
        <p:txBody>
          <a:bodyPr vert="horz" lIns="91440" tIns="45720" rIns="91440" bIns="45720" rtlCol="0" anchor="ctr">
            <a:normAutofit/>
          </a:bodyPr>
          <a:lstStyle>
            <a:lvl1pPr>
              <a:defRPr>
                <a:solidFill>
                  <a:schemeClr val="bg2"/>
                </a:solidFill>
              </a:defRPr>
            </a:lvl1pPr>
          </a:lstStyle>
          <a:p>
            <a:r>
              <a:rPr lang="en-GB" dirty="0"/>
              <a:t>Click to edit </a:t>
            </a:r>
            <a:br>
              <a:rPr lang="en-GB" dirty="0"/>
            </a:br>
            <a:r>
              <a:rPr lang="en-GB" dirty="0"/>
              <a:t>Master title style</a:t>
            </a:r>
            <a:endParaRPr lang="en-US" dirty="0"/>
          </a:p>
        </p:txBody>
      </p:sp>
      <p:sp>
        <p:nvSpPr>
          <p:cNvPr id="6" name="Subtitle 2">
            <a:extLst>
              <a:ext uri="{FF2B5EF4-FFF2-40B4-BE49-F238E27FC236}">
                <a16:creationId xmlns:a16="http://schemas.microsoft.com/office/drawing/2014/main" id="{E931FA2E-0778-8E85-FD57-F35AFF68009C}"/>
              </a:ext>
            </a:extLst>
          </p:cNvPr>
          <p:cNvSpPr>
            <a:spLocks noGrp="1"/>
          </p:cNvSpPr>
          <p:nvPr>
            <p:ph type="subTitle" idx="1"/>
          </p:nvPr>
        </p:nvSpPr>
        <p:spPr>
          <a:xfrm>
            <a:off x="1547091" y="3834078"/>
            <a:ext cx="9144000" cy="1655762"/>
          </a:xfrm>
        </p:spPr>
        <p:txBody>
          <a:bodyPr>
            <a:normAutofit/>
          </a:bodyPr>
          <a:lstStyle>
            <a:lvl1pPr marL="0" indent="0" algn="l">
              <a:buNone/>
              <a:defRPr sz="1800" b="0" i="0">
                <a:solidFill>
                  <a:schemeClr val="bg2"/>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Date Placeholder 6">
            <a:extLst>
              <a:ext uri="{FF2B5EF4-FFF2-40B4-BE49-F238E27FC236}">
                <a16:creationId xmlns:a16="http://schemas.microsoft.com/office/drawing/2014/main" id="{40EE2096-ABBC-C66F-2564-CE5AC51F8E7D}"/>
              </a:ext>
            </a:extLst>
          </p:cNvPr>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10384051-FB31-4685-827F-299CEC668374}" type="datetime1">
              <a:rPr lang="en-US" smtClean="0"/>
              <a:t>8/30/2023</a:t>
            </a:fld>
            <a:endParaRPr lang="en-US" dirty="0"/>
          </a:p>
        </p:txBody>
      </p:sp>
      <p:sp>
        <p:nvSpPr>
          <p:cNvPr id="8" name="Footer Placeholder 7">
            <a:extLst>
              <a:ext uri="{FF2B5EF4-FFF2-40B4-BE49-F238E27FC236}">
                <a16:creationId xmlns:a16="http://schemas.microsoft.com/office/drawing/2014/main" id="{BD121E40-675E-C54E-1D24-217A0E18BD79}"/>
              </a:ext>
            </a:extLst>
          </p:cNvPr>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9" name="Slide Number Placeholder 8">
            <a:extLst>
              <a:ext uri="{FF2B5EF4-FFF2-40B4-BE49-F238E27FC236}">
                <a16:creationId xmlns:a16="http://schemas.microsoft.com/office/drawing/2014/main" id="{18626048-113E-00F8-AF0F-2E767A86248C}"/>
              </a:ext>
            </a:extLst>
          </p:cNvPr>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pic>
        <p:nvPicPr>
          <p:cNvPr id="10" name="Picture 9">
            <a:extLst>
              <a:ext uri="{FF2B5EF4-FFF2-40B4-BE49-F238E27FC236}">
                <a16:creationId xmlns:a16="http://schemas.microsoft.com/office/drawing/2014/main" id="{D7511A08-D877-A9D7-7961-487F7FE90D01}"/>
              </a:ext>
            </a:extLst>
          </p:cNvPr>
          <p:cNvPicPr>
            <a:picLocks noChangeAspect="1"/>
          </p:cNvPicPr>
          <p:nvPr userDrawn="1"/>
        </p:nvPicPr>
        <p:blipFill>
          <a:blip r:embed="rId2"/>
          <a:stretch>
            <a:fillRect/>
          </a:stretch>
        </p:blipFill>
        <p:spPr>
          <a:xfrm>
            <a:off x="9203531" y="499879"/>
            <a:ext cx="2523992" cy="701859"/>
          </a:xfrm>
          <a:prstGeom prst="rect">
            <a:avLst/>
          </a:prstGeom>
        </p:spPr>
      </p:pic>
      <p:sp>
        <p:nvSpPr>
          <p:cNvPr id="21" name="Right Triangle 20">
            <a:extLst>
              <a:ext uri="{FF2B5EF4-FFF2-40B4-BE49-F238E27FC236}">
                <a16:creationId xmlns:a16="http://schemas.microsoft.com/office/drawing/2014/main" id="{8315B80E-6146-F41C-522E-99B1E1DD8FE0}"/>
              </a:ext>
            </a:extLst>
          </p:cNvPr>
          <p:cNvSpPr/>
          <p:nvPr userDrawn="1"/>
        </p:nvSpPr>
        <p:spPr>
          <a:xfrm>
            <a:off x="932809" y="4087403"/>
            <a:ext cx="431514" cy="431514"/>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4217131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Slide 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CC2923-15B5-5FED-BB1F-79FA1BA305A6}"/>
              </a:ext>
            </a:extLst>
          </p:cNvPr>
          <p:cNvSpPr/>
          <p:nvPr userDrawn="1"/>
        </p:nvSpPr>
        <p:spPr>
          <a:xfrm>
            <a:off x="245268" y="260350"/>
            <a:ext cx="11701463"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Date Placeholder 3"/>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8AB8AC56-DC2B-497D-BE9F-11D08D85CB25}" type="datetime1">
              <a:rPr lang="en-US" smtClean="0"/>
              <a:t>8/30/2023</a:t>
            </a:fld>
            <a:endParaRPr lang="en-US" dirty="0"/>
          </a:p>
        </p:txBody>
      </p:sp>
      <p:sp>
        <p:nvSpPr>
          <p:cNvPr id="5" name="Footer Placeholder 4"/>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
        <p:nvSpPr>
          <p:cNvPr id="10" name="Title 1">
            <a:extLst>
              <a:ext uri="{FF2B5EF4-FFF2-40B4-BE49-F238E27FC236}">
                <a16:creationId xmlns:a16="http://schemas.microsoft.com/office/drawing/2014/main" id="{3C0CC424-5ED1-512A-37A1-9D4D48D472C3}"/>
              </a:ext>
            </a:extLst>
          </p:cNvPr>
          <p:cNvSpPr>
            <a:spLocks noGrp="1"/>
          </p:cNvSpPr>
          <p:nvPr>
            <p:ph type="ctrTitle" hasCustomPrompt="1"/>
          </p:nvPr>
        </p:nvSpPr>
        <p:spPr>
          <a:xfrm>
            <a:off x="825731" y="1650683"/>
            <a:ext cx="9144000" cy="2387600"/>
          </a:xfrm>
        </p:spPr>
        <p:txBody>
          <a:bodyPr anchor="b">
            <a:normAutofit/>
          </a:bodyPr>
          <a:lstStyle>
            <a:lvl1pPr algn="l">
              <a:defRPr sz="5000">
                <a:solidFill>
                  <a:schemeClr val="tx2"/>
                </a:solidFill>
              </a:defRPr>
            </a:lvl1pPr>
          </a:lstStyle>
          <a:p>
            <a:r>
              <a:rPr lang="en-GB" dirty="0"/>
              <a:t>Chapter Slide</a:t>
            </a:r>
            <a:endParaRPr lang="en-US" dirty="0"/>
          </a:p>
        </p:txBody>
      </p:sp>
      <p:sp>
        <p:nvSpPr>
          <p:cNvPr id="11" name="Subtitle 2">
            <a:extLst>
              <a:ext uri="{FF2B5EF4-FFF2-40B4-BE49-F238E27FC236}">
                <a16:creationId xmlns:a16="http://schemas.microsoft.com/office/drawing/2014/main" id="{9FAA6510-7BA5-8149-5FC2-EC87C7F9BA94}"/>
              </a:ext>
            </a:extLst>
          </p:cNvPr>
          <p:cNvSpPr>
            <a:spLocks noGrp="1"/>
          </p:cNvSpPr>
          <p:nvPr>
            <p:ph type="subTitle" idx="1" hasCustomPrompt="1"/>
          </p:nvPr>
        </p:nvSpPr>
        <p:spPr>
          <a:xfrm>
            <a:off x="825731" y="4038283"/>
            <a:ext cx="9144000" cy="1655762"/>
          </a:xfrm>
        </p:spPr>
        <p:txBody>
          <a:bodyPr>
            <a:normAutofit/>
          </a:bodyPr>
          <a:lstStyle>
            <a:lvl1pPr marL="0" indent="0" algn="l">
              <a:buNone/>
              <a:defRPr sz="18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Tree>
    <p:extLst>
      <p:ext uri="{BB962C8B-B14F-4D97-AF65-F5344CB8AC3E}">
        <p14:creationId xmlns:p14="http://schemas.microsoft.com/office/powerpoint/2010/main" val="4018605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hapter Slide 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CC2923-15B5-5FED-BB1F-79FA1BA305A6}"/>
              </a:ext>
            </a:extLst>
          </p:cNvPr>
          <p:cNvSpPr/>
          <p:nvPr userDrawn="1"/>
        </p:nvSpPr>
        <p:spPr>
          <a:xfrm>
            <a:off x="245268" y="260350"/>
            <a:ext cx="11701463"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Date Placeholder 3"/>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34AF4AE3-8E59-40F9-B936-AD0333ACDE64}" type="datetime1">
              <a:rPr lang="en-US" smtClean="0"/>
              <a:t>8/30/2023</a:t>
            </a:fld>
            <a:endParaRPr lang="en-US" dirty="0"/>
          </a:p>
        </p:txBody>
      </p:sp>
      <p:sp>
        <p:nvSpPr>
          <p:cNvPr id="5" name="Footer Placeholder 4"/>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
        <p:nvSpPr>
          <p:cNvPr id="10" name="Title 1">
            <a:extLst>
              <a:ext uri="{FF2B5EF4-FFF2-40B4-BE49-F238E27FC236}">
                <a16:creationId xmlns:a16="http://schemas.microsoft.com/office/drawing/2014/main" id="{3C0CC424-5ED1-512A-37A1-9D4D48D472C3}"/>
              </a:ext>
            </a:extLst>
          </p:cNvPr>
          <p:cNvSpPr>
            <a:spLocks noGrp="1"/>
          </p:cNvSpPr>
          <p:nvPr>
            <p:ph type="ctrTitle" hasCustomPrompt="1"/>
          </p:nvPr>
        </p:nvSpPr>
        <p:spPr>
          <a:xfrm>
            <a:off x="825731" y="1650683"/>
            <a:ext cx="9144000" cy="2387600"/>
          </a:xfrm>
        </p:spPr>
        <p:txBody>
          <a:bodyPr anchor="b">
            <a:normAutofit/>
          </a:bodyPr>
          <a:lstStyle>
            <a:lvl1pPr algn="l">
              <a:defRPr sz="5000">
                <a:solidFill>
                  <a:schemeClr val="tx2"/>
                </a:solidFill>
              </a:defRPr>
            </a:lvl1pPr>
          </a:lstStyle>
          <a:p>
            <a:r>
              <a:rPr lang="en-GB" dirty="0"/>
              <a:t>Chapter Slide</a:t>
            </a:r>
            <a:endParaRPr lang="en-US" dirty="0"/>
          </a:p>
        </p:txBody>
      </p:sp>
      <p:sp>
        <p:nvSpPr>
          <p:cNvPr id="11" name="Subtitle 2">
            <a:extLst>
              <a:ext uri="{FF2B5EF4-FFF2-40B4-BE49-F238E27FC236}">
                <a16:creationId xmlns:a16="http://schemas.microsoft.com/office/drawing/2014/main" id="{9FAA6510-7BA5-8149-5FC2-EC87C7F9BA94}"/>
              </a:ext>
            </a:extLst>
          </p:cNvPr>
          <p:cNvSpPr>
            <a:spLocks noGrp="1"/>
          </p:cNvSpPr>
          <p:nvPr>
            <p:ph type="subTitle" idx="1" hasCustomPrompt="1"/>
          </p:nvPr>
        </p:nvSpPr>
        <p:spPr>
          <a:xfrm>
            <a:off x="825731" y="4038283"/>
            <a:ext cx="9144000" cy="1655762"/>
          </a:xfrm>
        </p:spPr>
        <p:txBody>
          <a:bodyPr>
            <a:normAutofit/>
          </a:bodyPr>
          <a:lstStyle>
            <a:lvl1pPr marL="0" indent="0" algn="l">
              <a:buNone/>
              <a:defRPr sz="18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pic>
        <p:nvPicPr>
          <p:cNvPr id="2" name="Picture 1">
            <a:extLst>
              <a:ext uri="{FF2B5EF4-FFF2-40B4-BE49-F238E27FC236}">
                <a16:creationId xmlns:a16="http://schemas.microsoft.com/office/drawing/2014/main" id="{4E5610D6-87AF-D0FD-24B0-1AE81DB01261}"/>
              </a:ext>
            </a:extLst>
          </p:cNvPr>
          <p:cNvPicPr>
            <a:picLocks noChangeAspect="1"/>
          </p:cNvPicPr>
          <p:nvPr userDrawn="1"/>
        </p:nvPicPr>
        <p:blipFill>
          <a:blip r:embed="rId2"/>
          <a:stretch>
            <a:fillRect/>
          </a:stretch>
        </p:blipFill>
        <p:spPr>
          <a:xfrm>
            <a:off x="10075631" y="-16211"/>
            <a:ext cx="1459310" cy="3690140"/>
          </a:xfrm>
          <a:prstGeom prst="rect">
            <a:avLst/>
          </a:prstGeom>
        </p:spPr>
      </p:pic>
    </p:spTree>
    <p:extLst>
      <p:ext uri="{BB962C8B-B14F-4D97-AF65-F5344CB8AC3E}">
        <p14:creationId xmlns:p14="http://schemas.microsoft.com/office/powerpoint/2010/main" val="1204281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hapter Slide 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CC2923-15B5-5FED-BB1F-79FA1BA305A6}"/>
              </a:ext>
            </a:extLst>
          </p:cNvPr>
          <p:cNvSpPr/>
          <p:nvPr userDrawn="1"/>
        </p:nvSpPr>
        <p:spPr>
          <a:xfrm>
            <a:off x="245268" y="260350"/>
            <a:ext cx="11701463"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Date Placeholder 3"/>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5FCAB3CE-612F-4BBA-80EF-44D2180ED7BA}" type="datetime1">
              <a:rPr lang="en-US" smtClean="0"/>
              <a:t>8/30/2023</a:t>
            </a:fld>
            <a:endParaRPr lang="en-US" dirty="0"/>
          </a:p>
        </p:txBody>
      </p:sp>
      <p:sp>
        <p:nvSpPr>
          <p:cNvPr id="5" name="Footer Placeholder 4"/>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
        <p:nvSpPr>
          <p:cNvPr id="10" name="Title 1">
            <a:extLst>
              <a:ext uri="{FF2B5EF4-FFF2-40B4-BE49-F238E27FC236}">
                <a16:creationId xmlns:a16="http://schemas.microsoft.com/office/drawing/2014/main" id="{3C0CC424-5ED1-512A-37A1-9D4D48D472C3}"/>
              </a:ext>
            </a:extLst>
          </p:cNvPr>
          <p:cNvSpPr>
            <a:spLocks noGrp="1"/>
          </p:cNvSpPr>
          <p:nvPr>
            <p:ph type="ctrTitle" hasCustomPrompt="1"/>
          </p:nvPr>
        </p:nvSpPr>
        <p:spPr>
          <a:xfrm>
            <a:off x="825731" y="1650683"/>
            <a:ext cx="9144000" cy="2387600"/>
          </a:xfrm>
        </p:spPr>
        <p:txBody>
          <a:bodyPr anchor="b">
            <a:normAutofit/>
          </a:bodyPr>
          <a:lstStyle>
            <a:lvl1pPr algn="l">
              <a:defRPr sz="5000">
                <a:solidFill>
                  <a:schemeClr val="tx2"/>
                </a:solidFill>
              </a:defRPr>
            </a:lvl1pPr>
          </a:lstStyle>
          <a:p>
            <a:r>
              <a:rPr lang="en-GB" dirty="0"/>
              <a:t>Chapter Slide</a:t>
            </a:r>
            <a:endParaRPr lang="en-US" dirty="0"/>
          </a:p>
        </p:txBody>
      </p:sp>
      <p:sp>
        <p:nvSpPr>
          <p:cNvPr id="11" name="Subtitle 2">
            <a:extLst>
              <a:ext uri="{FF2B5EF4-FFF2-40B4-BE49-F238E27FC236}">
                <a16:creationId xmlns:a16="http://schemas.microsoft.com/office/drawing/2014/main" id="{9FAA6510-7BA5-8149-5FC2-EC87C7F9BA94}"/>
              </a:ext>
            </a:extLst>
          </p:cNvPr>
          <p:cNvSpPr>
            <a:spLocks noGrp="1"/>
          </p:cNvSpPr>
          <p:nvPr>
            <p:ph type="subTitle" idx="1" hasCustomPrompt="1"/>
          </p:nvPr>
        </p:nvSpPr>
        <p:spPr>
          <a:xfrm>
            <a:off x="825731" y="4038283"/>
            <a:ext cx="9144000" cy="1655762"/>
          </a:xfrm>
        </p:spPr>
        <p:txBody>
          <a:bodyPr>
            <a:normAutofit/>
          </a:bodyPr>
          <a:lstStyle>
            <a:lvl1pPr marL="0" indent="0" algn="l">
              <a:buNone/>
              <a:defRPr sz="18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pic>
        <p:nvPicPr>
          <p:cNvPr id="3" name="Picture 2">
            <a:extLst>
              <a:ext uri="{FF2B5EF4-FFF2-40B4-BE49-F238E27FC236}">
                <a16:creationId xmlns:a16="http://schemas.microsoft.com/office/drawing/2014/main" id="{DC5DFDD1-00C9-C878-74AD-C2524819216C}"/>
              </a:ext>
            </a:extLst>
          </p:cNvPr>
          <p:cNvPicPr>
            <a:picLocks noChangeAspect="1"/>
          </p:cNvPicPr>
          <p:nvPr userDrawn="1"/>
        </p:nvPicPr>
        <p:blipFill>
          <a:blip r:embed="rId2"/>
          <a:stretch>
            <a:fillRect/>
          </a:stretch>
        </p:blipFill>
        <p:spPr>
          <a:xfrm>
            <a:off x="10075686" y="-16071"/>
            <a:ext cx="1459255" cy="3690000"/>
          </a:xfrm>
          <a:prstGeom prst="rect">
            <a:avLst/>
          </a:prstGeom>
        </p:spPr>
      </p:pic>
    </p:spTree>
    <p:extLst>
      <p:ext uri="{BB962C8B-B14F-4D97-AF65-F5344CB8AC3E}">
        <p14:creationId xmlns:p14="http://schemas.microsoft.com/office/powerpoint/2010/main" val="2993239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hapter Slide 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CC2923-15B5-5FED-BB1F-79FA1BA305A6}"/>
              </a:ext>
            </a:extLst>
          </p:cNvPr>
          <p:cNvSpPr/>
          <p:nvPr userDrawn="1"/>
        </p:nvSpPr>
        <p:spPr>
          <a:xfrm>
            <a:off x="245268" y="260350"/>
            <a:ext cx="11701463"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Date Placeholder 3"/>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4CA5B4EB-8D24-48AB-B760-1CF9EF135A9B}" type="datetime1">
              <a:rPr lang="en-US" smtClean="0"/>
              <a:t>8/30/2023</a:t>
            </a:fld>
            <a:endParaRPr lang="en-US" dirty="0"/>
          </a:p>
        </p:txBody>
      </p:sp>
      <p:sp>
        <p:nvSpPr>
          <p:cNvPr id="5" name="Footer Placeholder 4"/>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
        <p:nvSpPr>
          <p:cNvPr id="10" name="Title 1">
            <a:extLst>
              <a:ext uri="{FF2B5EF4-FFF2-40B4-BE49-F238E27FC236}">
                <a16:creationId xmlns:a16="http://schemas.microsoft.com/office/drawing/2014/main" id="{3C0CC424-5ED1-512A-37A1-9D4D48D472C3}"/>
              </a:ext>
            </a:extLst>
          </p:cNvPr>
          <p:cNvSpPr>
            <a:spLocks noGrp="1"/>
          </p:cNvSpPr>
          <p:nvPr>
            <p:ph type="ctrTitle" hasCustomPrompt="1"/>
          </p:nvPr>
        </p:nvSpPr>
        <p:spPr>
          <a:xfrm>
            <a:off x="825731" y="1650683"/>
            <a:ext cx="9144000" cy="2387600"/>
          </a:xfrm>
        </p:spPr>
        <p:txBody>
          <a:bodyPr anchor="b">
            <a:normAutofit/>
          </a:bodyPr>
          <a:lstStyle>
            <a:lvl1pPr algn="l">
              <a:defRPr sz="5000">
                <a:solidFill>
                  <a:schemeClr val="tx2"/>
                </a:solidFill>
              </a:defRPr>
            </a:lvl1pPr>
          </a:lstStyle>
          <a:p>
            <a:r>
              <a:rPr lang="en-GB" dirty="0"/>
              <a:t>Chapter Slide</a:t>
            </a:r>
            <a:endParaRPr lang="en-US" dirty="0"/>
          </a:p>
        </p:txBody>
      </p:sp>
      <p:sp>
        <p:nvSpPr>
          <p:cNvPr id="11" name="Subtitle 2">
            <a:extLst>
              <a:ext uri="{FF2B5EF4-FFF2-40B4-BE49-F238E27FC236}">
                <a16:creationId xmlns:a16="http://schemas.microsoft.com/office/drawing/2014/main" id="{9FAA6510-7BA5-8149-5FC2-EC87C7F9BA94}"/>
              </a:ext>
            </a:extLst>
          </p:cNvPr>
          <p:cNvSpPr>
            <a:spLocks noGrp="1"/>
          </p:cNvSpPr>
          <p:nvPr>
            <p:ph type="subTitle" idx="1" hasCustomPrompt="1"/>
          </p:nvPr>
        </p:nvSpPr>
        <p:spPr>
          <a:xfrm>
            <a:off x="825731" y="4038283"/>
            <a:ext cx="9144000" cy="1655762"/>
          </a:xfrm>
        </p:spPr>
        <p:txBody>
          <a:bodyPr>
            <a:normAutofit/>
          </a:bodyPr>
          <a:lstStyle>
            <a:lvl1pPr marL="0" indent="0" algn="l">
              <a:buNone/>
              <a:defRPr sz="1800" b="0"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pic>
        <p:nvPicPr>
          <p:cNvPr id="8" name="Picture 7">
            <a:extLst>
              <a:ext uri="{FF2B5EF4-FFF2-40B4-BE49-F238E27FC236}">
                <a16:creationId xmlns:a16="http://schemas.microsoft.com/office/drawing/2014/main" id="{4DDDD503-6017-B60E-FAAC-3CAD28F161C0}"/>
              </a:ext>
            </a:extLst>
          </p:cNvPr>
          <p:cNvPicPr>
            <a:picLocks noChangeAspect="1"/>
          </p:cNvPicPr>
          <p:nvPr userDrawn="1"/>
        </p:nvPicPr>
        <p:blipFill>
          <a:blip r:embed="rId2"/>
          <a:stretch>
            <a:fillRect/>
          </a:stretch>
        </p:blipFill>
        <p:spPr>
          <a:xfrm>
            <a:off x="10075685" y="-13546"/>
            <a:ext cx="1459255" cy="3690000"/>
          </a:xfrm>
          <a:prstGeom prst="rect">
            <a:avLst/>
          </a:prstGeom>
        </p:spPr>
      </p:pic>
    </p:spTree>
    <p:extLst>
      <p:ext uri="{BB962C8B-B14F-4D97-AF65-F5344CB8AC3E}">
        <p14:creationId xmlns:p14="http://schemas.microsoft.com/office/powerpoint/2010/main" val="2147705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hapter Slide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CC2923-15B5-5FED-BB1F-79FA1BA305A6}"/>
              </a:ext>
            </a:extLst>
          </p:cNvPr>
          <p:cNvSpPr/>
          <p:nvPr userDrawn="1"/>
        </p:nvSpPr>
        <p:spPr>
          <a:xfrm>
            <a:off x="245268" y="260350"/>
            <a:ext cx="11701463" cy="633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Date Placeholder 3"/>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531474CF-664F-4330-BE53-3D017B8FC118}" type="datetime1">
              <a:rPr lang="en-US" smtClean="0"/>
              <a:t>8/30/2023</a:t>
            </a:fld>
            <a:endParaRPr lang="en-US" dirty="0"/>
          </a:p>
        </p:txBody>
      </p:sp>
      <p:sp>
        <p:nvSpPr>
          <p:cNvPr id="5" name="Footer Placeholder 4"/>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
        <p:nvSpPr>
          <p:cNvPr id="10" name="Title 1">
            <a:extLst>
              <a:ext uri="{FF2B5EF4-FFF2-40B4-BE49-F238E27FC236}">
                <a16:creationId xmlns:a16="http://schemas.microsoft.com/office/drawing/2014/main" id="{3C0CC424-5ED1-512A-37A1-9D4D48D472C3}"/>
              </a:ext>
            </a:extLst>
          </p:cNvPr>
          <p:cNvSpPr>
            <a:spLocks noGrp="1"/>
          </p:cNvSpPr>
          <p:nvPr>
            <p:ph type="ctrTitle" hasCustomPrompt="1"/>
          </p:nvPr>
        </p:nvSpPr>
        <p:spPr>
          <a:xfrm>
            <a:off x="825731" y="1650683"/>
            <a:ext cx="9144000" cy="2387600"/>
          </a:xfrm>
        </p:spPr>
        <p:txBody>
          <a:bodyPr anchor="b">
            <a:normAutofit/>
          </a:bodyPr>
          <a:lstStyle>
            <a:lvl1pPr algn="l">
              <a:defRPr sz="5000">
                <a:solidFill>
                  <a:schemeClr val="bg2"/>
                </a:solidFill>
              </a:defRPr>
            </a:lvl1pPr>
          </a:lstStyle>
          <a:p>
            <a:r>
              <a:rPr lang="en-GB" dirty="0"/>
              <a:t>Chapter Slide</a:t>
            </a:r>
            <a:endParaRPr lang="en-US" dirty="0"/>
          </a:p>
        </p:txBody>
      </p:sp>
      <p:sp>
        <p:nvSpPr>
          <p:cNvPr id="11" name="Subtitle 2">
            <a:extLst>
              <a:ext uri="{FF2B5EF4-FFF2-40B4-BE49-F238E27FC236}">
                <a16:creationId xmlns:a16="http://schemas.microsoft.com/office/drawing/2014/main" id="{9FAA6510-7BA5-8149-5FC2-EC87C7F9BA94}"/>
              </a:ext>
            </a:extLst>
          </p:cNvPr>
          <p:cNvSpPr>
            <a:spLocks noGrp="1"/>
          </p:cNvSpPr>
          <p:nvPr>
            <p:ph type="subTitle" idx="1" hasCustomPrompt="1"/>
          </p:nvPr>
        </p:nvSpPr>
        <p:spPr>
          <a:xfrm>
            <a:off x="825731" y="4038283"/>
            <a:ext cx="9144000" cy="1655762"/>
          </a:xfrm>
        </p:spPr>
        <p:txBody>
          <a:bodyPr>
            <a:normAutofit/>
          </a:bodyPr>
          <a:lstStyle>
            <a:lvl1pPr marL="0" indent="0" algn="l">
              <a:buNone/>
              <a:defRPr sz="1800" b="0" i="0">
                <a:solidFill>
                  <a:schemeClr val="bg2"/>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pic>
        <p:nvPicPr>
          <p:cNvPr id="8" name="Picture 7">
            <a:extLst>
              <a:ext uri="{FF2B5EF4-FFF2-40B4-BE49-F238E27FC236}">
                <a16:creationId xmlns:a16="http://schemas.microsoft.com/office/drawing/2014/main" id="{6F7CA448-ED49-F985-24E5-8F4ED1658E46}"/>
              </a:ext>
            </a:extLst>
          </p:cNvPr>
          <p:cNvPicPr>
            <a:picLocks noChangeAspect="1"/>
          </p:cNvPicPr>
          <p:nvPr userDrawn="1"/>
        </p:nvPicPr>
        <p:blipFill>
          <a:blip r:embed="rId2"/>
          <a:stretch>
            <a:fillRect/>
          </a:stretch>
        </p:blipFill>
        <p:spPr>
          <a:xfrm>
            <a:off x="9203531" y="499879"/>
            <a:ext cx="2523992" cy="701859"/>
          </a:xfrm>
          <a:prstGeom prst="rect">
            <a:avLst/>
          </a:prstGeom>
        </p:spPr>
      </p:pic>
    </p:spTree>
    <p:extLst>
      <p:ext uri="{BB962C8B-B14F-4D97-AF65-F5344CB8AC3E}">
        <p14:creationId xmlns:p14="http://schemas.microsoft.com/office/powerpoint/2010/main" val="3671044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Chapter Slide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CC2923-15B5-5FED-BB1F-79FA1BA305A6}"/>
              </a:ext>
            </a:extLst>
          </p:cNvPr>
          <p:cNvSpPr/>
          <p:nvPr userDrawn="1"/>
        </p:nvSpPr>
        <p:spPr>
          <a:xfrm>
            <a:off x="245268" y="260350"/>
            <a:ext cx="11701463" cy="6337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Date Placeholder 3"/>
          <p:cNvSpPr>
            <a:spLocks noGrp="1"/>
          </p:cNvSpPr>
          <p:nvPr>
            <p:ph type="dt" sz="half" idx="10"/>
          </p:nvPr>
        </p:nvSpPr>
        <p:spPr>
          <a:xfrm>
            <a:off x="245268" y="6540498"/>
            <a:ext cx="2743200" cy="365125"/>
          </a:xfrm>
          <a:prstGeom prst="rect">
            <a:avLst/>
          </a:prstGeom>
        </p:spPr>
        <p:txBody>
          <a:bodyPr/>
          <a:lstStyle>
            <a:lvl1pPr>
              <a:defRPr b="0" i="0">
                <a:latin typeface="Arial" panose="020B0604020202020204" pitchFamily="34" charset="0"/>
              </a:defRPr>
            </a:lvl1pPr>
          </a:lstStyle>
          <a:p>
            <a:fld id="{CF102DA2-3066-49A0-AB18-C74F86EE3F8A}" type="datetime1">
              <a:rPr lang="en-US" smtClean="0"/>
              <a:t>8/30/2023</a:t>
            </a:fld>
            <a:endParaRPr lang="en-US" dirty="0"/>
          </a:p>
        </p:txBody>
      </p:sp>
      <p:sp>
        <p:nvSpPr>
          <p:cNvPr id="5" name="Footer Placeholder 4"/>
          <p:cNvSpPr>
            <a:spLocks noGrp="1"/>
          </p:cNvSpPr>
          <p:nvPr>
            <p:ph type="ftr" sz="quarter" idx="11"/>
          </p:nvPr>
        </p:nvSpPr>
        <p:spPr>
          <a:xfrm>
            <a:off x="4038600" y="6540498"/>
            <a:ext cx="41148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Arial" panose="020B0604020202020204" pitchFamily="34" charset="0"/>
              </a:defRPr>
            </a:lvl1pPr>
          </a:lstStyle>
          <a:p>
            <a:fld id="{AC333D90-41EF-B248-AAB8-4A48E1DC1C4F}" type="slidenum">
              <a:rPr lang="en-US" smtClean="0"/>
              <a:pPr/>
              <a:t>‹#›</a:t>
            </a:fld>
            <a:endParaRPr lang="en-US" dirty="0"/>
          </a:p>
        </p:txBody>
      </p:sp>
      <p:sp>
        <p:nvSpPr>
          <p:cNvPr id="10" name="Title 1">
            <a:extLst>
              <a:ext uri="{FF2B5EF4-FFF2-40B4-BE49-F238E27FC236}">
                <a16:creationId xmlns:a16="http://schemas.microsoft.com/office/drawing/2014/main" id="{3C0CC424-5ED1-512A-37A1-9D4D48D472C3}"/>
              </a:ext>
            </a:extLst>
          </p:cNvPr>
          <p:cNvSpPr>
            <a:spLocks noGrp="1"/>
          </p:cNvSpPr>
          <p:nvPr>
            <p:ph type="ctrTitle" hasCustomPrompt="1"/>
          </p:nvPr>
        </p:nvSpPr>
        <p:spPr>
          <a:xfrm>
            <a:off x="825731" y="1650683"/>
            <a:ext cx="9144000" cy="2387600"/>
          </a:xfrm>
        </p:spPr>
        <p:txBody>
          <a:bodyPr anchor="b">
            <a:normAutofit/>
          </a:bodyPr>
          <a:lstStyle>
            <a:lvl1pPr algn="l">
              <a:defRPr sz="5000">
                <a:solidFill>
                  <a:schemeClr val="bg2"/>
                </a:solidFill>
              </a:defRPr>
            </a:lvl1pPr>
          </a:lstStyle>
          <a:p>
            <a:r>
              <a:rPr lang="en-GB" dirty="0"/>
              <a:t>Chapter Slide</a:t>
            </a:r>
            <a:endParaRPr lang="en-US" dirty="0"/>
          </a:p>
        </p:txBody>
      </p:sp>
      <p:sp>
        <p:nvSpPr>
          <p:cNvPr id="11" name="Subtitle 2">
            <a:extLst>
              <a:ext uri="{FF2B5EF4-FFF2-40B4-BE49-F238E27FC236}">
                <a16:creationId xmlns:a16="http://schemas.microsoft.com/office/drawing/2014/main" id="{9FAA6510-7BA5-8149-5FC2-EC87C7F9BA94}"/>
              </a:ext>
            </a:extLst>
          </p:cNvPr>
          <p:cNvSpPr>
            <a:spLocks noGrp="1"/>
          </p:cNvSpPr>
          <p:nvPr>
            <p:ph type="subTitle" idx="1" hasCustomPrompt="1"/>
          </p:nvPr>
        </p:nvSpPr>
        <p:spPr>
          <a:xfrm>
            <a:off x="825731" y="4038283"/>
            <a:ext cx="9144000" cy="1655762"/>
          </a:xfrm>
        </p:spPr>
        <p:txBody>
          <a:bodyPr>
            <a:normAutofit/>
          </a:bodyPr>
          <a:lstStyle>
            <a:lvl1pPr marL="0" indent="0" algn="l">
              <a:buNone/>
              <a:defRPr sz="1800" b="0" i="0">
                <a:solidFill>
                  <a:schemeClr val="bg2"/>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pic>
        <p:nvPicPr>
          <p:cNvPr id="2" name="Picture 1">
            <a:extLst>
              <a:ext uri="{FF2B5EF4-FFF2-40B4-BE49-F238E27FC236}">
                <a16:creationId xmlns:a16="http://schemas.microsoft.com/office/drawing/2014/main" id="{A496843E-AF57-0E3C-83AE-60AC068A3A92}"/>
              </a:ext>
            </a:extLst>
          </p:cNvPr>
          <p:cNvPicPr>
            <a:picLocks noChangeAspect="1"/>
          </p:cNvPicPr>
          <p:nvPr userDrawn="1"/>
        </p:nvPicPr>
        <p:blipFill>
          <a:blip r:embed="rId2"/>
          <a:stretch>
            <a:fillRect/>
          </a:stretch>
        </p:blipFill>
        <p:spPr>
          <a:xfrm>
            <a:off x="10075631" y="-16211"/>
            <a:ext cx="1459310" cy="3690140"/>
          </a:xfrm>
          <a:prstGeom prst="rect">
            <a:avLst/>
          </a:prstGeom>
        </p:spPr>
      </p:pic>
    </p:spTree>
    <p:extLst>
      <p:ext uri="{BB962C8B-B14F-4D97-AF65-F5344CB8AC3E}">
        <p14:creationId xmlns:p14="http://schemas.microsoft.com/office/powerpoint/2010/main" val="3541675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08EE0A5-77F4-0824-E438-196383C556A0}"/>
              </a:ext>
            </a:extLst>
          </p:cNvPr>
          <p:cNvSpPr/>
          <p:nvPr userDrawn="1"/>
        </p:nvSpPr>
        <p:spPr>
          <a:xfrm>
            <a:off x="245268" y="260350"/>
            <a:ext cx="11701463" cy="633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Placeholder 1"/>
          <p:cNvSpPr>
            <a:spLocks noGrp="1"/>
          </p:cNvSpPr>
          <p:nvPr>
            <p:ph type="title"/>
          </p:nvPr>
        </p:nvSpPr>
        <p:spPr>
          <a:xfrm>
            <a:off x="838200" y="869953"/>
            <a:ext cx="10515600" cy="1325563"/>
          </a:xfrm>
          <a:prstGeom prst="rect">
            <a:avLst/>
          </a:prstGeom>
        </p:spPr>
        <p:txBody>
          <a:bodyPr vert="horz" lIns="91440" tIns="45720" rIns="91440" bIns="45720" rtlCol="0" anchor="ctr">
            <a:normAutofit/>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838200" y="2271710"/>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245268" y="6540498"/>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Arial" panose="020B0604020202020204" pitchFamily="34" charset="0"/>
                <a:cs typeface="Arial" panose="020B0604020202020204" pitchFamily="34" charset="0"/>
              </a:defRPr>
            </a:lvl1pPr>
          </a:lstStyle>
          <a:p>
            <a:fld id="{86B6EDC8-A151-4E73-8F36-9461DFC1FCDB}" type="datetime1">
              <a:rPr lang="en-US" smtClean="0"/>
              <a:t>8/30/2023</a:t>
            </a:fld>
            <a:endParaRPr lang="en-US" dirty="0"/>
          </a:p>
        </p:txBody>
      </p:sp>
      <p:sp>
        <p:nvSpPr>
          <p:cNvPr id="6" name="Slide Number Placeholder 5"/>
          <p:cNvSpPr>
            <a:spLocks noGrp="1"/>
          </p:cNvSpPr>
          <p:nvPr>
            <p:ph type="sldNum" sz="quarter" idx="4"/>
          </p:nvPr>
        </p:nvSpPr>
        <p:spPr>
          <a:xfrm>
            <a:off x="9203531" y="6525415"/>
            <a:ext cx="2743200" cy="365125"/>
          </a:xfrm>
          <a:prstGeom prst="rect">
            <a:avLst/>
          </a:prstGeom>
        </p:spPr>
        <p:txBody>
          <a:bodyPr vert="horz" lIns="91440" tIns="45720" rIns="91440" bIns="45720" rtlCol="0" anchor="ctr"/>
          <a:lstStyle>
            <a:lvl1pPr algn="r">
              <a:defRPr sz="900" b="0" i="0">
                <a:solidFill>
                  <a:schemeClr val="tx1">
                    <a:tint val="75000"/>
                  </a:schemeClr>
                </a:solidFill>
                <a:latin typeface="Arial" panose="020B0604020202020204" pitchFamily="34" charset="0"/>
                <a:cs typeface="Arial" panose="020B0604020202020204" pitchFamily="34" charset="0"/>
              </a:defRPr>
            </a:lvl1pPr>
          </a:lstStyle>
          <a:p>
            <a:fld id="{AC333D90-41EF-B248-AAB8-4A48E1DC1C4F}" type="slidenum">
              <a:rPr lang="en-US" smtClean="0"/>
              <a:pPr/>
              <a:t>‹#›</a:t>
            </a:fld>
            <a:endParaRPr lang="en-US" dirty="0"/>
          </a:p>
        </p:txBody>
      </p:sp>
      <p:pic>
        <p:nvPicPr>
          <p:cNvPr id="8" name="Picture 7">
            <a:extLst>
              <a:ext uri="{FF2B5EF4-FFF2-40B4-BE49-F238E27FC236}">
                <a16:creationId xmlns:a16="http://schemas.microsoft.com/office/drawing/2014/main" id="{C9E4C3F6-111C-68DF-AA3A-33546D31DB7E}"/>
              </a:ext>
            </a:extLst>
          </p:cNvPr>
          <p:cNvPicPr>
            <a:picLocks noChangeAspect="1"/>
          </p:cNvPicPr>
          <p:nvPr userDrawn="1"/>
        </p:nvPicPr>
        <p:blipFill>
          <a:blip r:embed="rId28"/>
          <a:stretch>
            <a:fillRect/>
          </a:stretch>
        </p:blipFill>
        <p:spPr>
          <a:xfrm>
            <a:off x="11467305" y="365125"/>
            <a:ext cx="365125" cy="365125"/>
          </a:xfrm>
          <a:prstGeom prst="rect">
            <a:avLst/>
          </a:prstGeom>
        </p:spPr>
      </p:pic>
    </p:spTree>
    <p:extLst>
      <p:ext uri="{BB962C8B-B14F-4D97-AF65-F5344CB8AC3E}">
        <p14:creationId xmlns:p14="http://schemas.microsoft.com/office/powerpoint/2010/main" val="3992967321"/>
      </p:ext>
    </p:extLst>
  </p:cSld>
  <p:clrMap bg1="lt1" tx1="dk1" bg2="lt2" tx2="dk2" accent1="accent1" accent2="accent2" accent3="accent3" accent4="accent4" accent5="accent5" accent6="accent6" hlink="hlink" folHlink="folHlink"/>
  <p:sldLayoutIdLst>
    <p:sldLayoutId id="2147483672" r:id="rId1"/>
    <p:sldLayoutId id="2147483693" r:id="rId2"/>
    <p:sldLayoutId id="2147483695" r:id="rId3"/>
    <p:sldLayoutId id="2147483673" r:id="rId4"/>
    <p:sldLayoutId id="2147483706" r:id="rId5"/>
    <p:sldLayoutId id="2147483708" r:id="rId6"/>
    <p:sldLayoutId id="2147483707" r:id="rId7"/>
    <p:sldLayoutId id="2147483696" r:id="rId8"/>
    <p:sldLayoutId id="2147483710" r:id="rId9"/>
    <p:sldLayoutId id="2147483709" r:id="rId10"/>
    <p:sldLayoutId id="2147483711" r:id="rId11"/>
    <p:sldLayoutId id="2147483661" r:id="rId12"/>
    <p:sldLayoutId id="2147483697" r:id="rId13"/>
    <p:sldLayoutId id="2147483664" r:id="rId14"/>
    <p:sldLayoutId id="2147483689" r:id="rId15"/>
    <p:sldLayoutId id="2147483665" r:id="rId16"/>
    <p:sldLayoutId id="2147483690" r:id="rId17"/>
    <p:sldLayoutId id="2147483691" r:id="rId18"/>
    <p:sldLayoutId id="2147483692" r:id="rId19"/>
    <p:sldLayoutId id="2147483713" r:id="rId20"/>
    <p:sldLayoutId id="2147483667" r:id="rId21"/>
    <p:sldLayoutId id="2147483676" r:id="rId22"/>
    <p:sldLayoutId id="2147483688" r:id="rId23"/>
    <p:sldLayoutId id="2147483699" r:id="rId24"/>
    <p:sldLayoutId id="2147483712" r:id="rId25"/>
    <p:sldLayoutId id="2147483698" r:id="rId26"/>
  </p:sldLayoutIdLst>
  <p:hf hdr="0" ftr="0" dt="0"/>
  <p:txStyles>
    <p:titleStyle>
      <a:lvl1pPr algn="l" defTabSz="914400" rtl="0" eaLnBrk="1" latinLnBrk="0" hangingPunct="1">
        <a:lnSpc>
          <a:spcPts val="4000"/>
        </a:lnSpc>
        <a:spcBef>
          <a:spcPct val="0"/>
        </a:spcBef>
        <a:buNone/>
        <a:defRPr sz="4000" b="0" i="0" kern="1200">
          <a:solidFill>
            <a:schemeClr val="tx2"/>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p15:clr>
            <a:srgbClr val="F26B43"/>
          </p15:clr>
        </p15:guide>
        <p15:guide id="2" pos="166">
          <p15:clr>
            <a:srgbClr val="F26B43"/>
          </p15:clr>
        </p15:guide>
        <p15:guide id="3" orient="horz" pos="4156">
          <p15:clr>
            <a:srgbClr val="F26B43"/>
          </p15:clr>
        </p15:guide>
        <p15:guide id="4" pos="753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microsoft.com/office/2018/10/relationships/comments" Target="../comments/modernComment_113F_A469FC1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microsoft.com/office/2018/10/relationships/comments" Target="../comments/modernComment_12D_1199D0A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chart" Target="../charts/chart14.xml"/><Relationship Id="rId1" Type="http://schemas.openxmlformats.org/officeDocument/2006/relationships/slideLayout" Target="../slideLayouts/slideLayout19.xml"/><Relationship Id="rId6" Type="http://schemas.openxmlformats.org/officeDocument/2006/relationships/image" Target="../media/image27.jpe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1.jp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 Id="rId9" Type="http://schemas.openxmlformats.org/officeDocument/2006/relationships/image" Target="../media/image3.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158_8EB17992.xml"/><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994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D4CFE4BA-2174-EC25-8B11-EF29A5E441E8}"/>
              </a:ext>
            </a:extLst>
          </p:cNvPr>
          <p:cNvSpPr txBox="1">
            <a:spLocks/>
          </p:cNvSpPr>
          <p:nvPr/>
        </p:nvSpPr>
        <p:spPr>
          <a:xfrm>
            <a:off x="3527086" y="631948"/>
            <a:ext cx="8158234" cy="1325563"/>
          </a:xfrm>
          <a:prstGeom prst="rect">
            <a:avLst/>
          </a:prstGeom>
        </p:spPr>
        <p:txBody>
          <a:bodyPr/>
          <a:lstStyle>
            <a:lvl1pPr algn="l" defTabSz="914400" rtl="0" eaLnBrk="1" latinLnBrk="0" hangingPunct="1">
              <a:lnSpc>
                <a:spcPts val="4000"/>
              </a:lnSpc>
              <a:spcBef>
                <a:spcPct val="0"/>
              </a:spcBef>
              <a:buNone/>
              <a:defRPr sz="4000" b="1" i="0" kern="1200">
                <a:solidFill>
                  <a:schemeClr val="tx2"/>
                </a:solidFill>
                <a:latin typeface="Larken" pitchFamily="2" charset="77"/>
                <a:ea typeface="+mj-ea"/>
                <a:cs typeface="+mj-cs"/>
              </a:defRPr>
            </a:lvl1pPr>
          </a:lstStyle>
          <a:p>
            <a:r>
              <a:rPr lang="en-ZA" b="0" dirty="0">
                <a:latin typeface="Georgia" panose="02040502050405020303" pitchFamily="18" charset="0"/>
              </a:rPr>
              <a:t>Pair trade</a:t>
            </a:r>
          </a:p>
          <a:p>
            <a:r>
              <a:rPr lang="en-ZA" dirty="0">
                <a:latin typeface="Georgia" panose="02040502050405020303" pitchFamily="18" charset="0"/>
              </a:rPr>
              <a:t>opportunities</a:t>
            </a:r>
          </a:p>
        </p:txBody>
      </p:sp>
      <p:sp>
        <p:nvSpPr>
          <p:cNvPr id="4" name="Text Placeholder 2">
            <a:extLst>
              <a:ext uri="{FF2B5EF4-FFF2-40B4-BE49-F238E27FC236}">
                <a16:creationId xmlns:a16="http://schemas.microsoft.com/office/drawing/2014/main" id="{20C0B75F-E667-67CC-66CB-58704FC532D3}"/>
              </a:ext>
            </a:extLst>
          </p:cNvPr>
          <p:cNvSpPr txBox="1">
            <a:spLocks/>
          </p:cNvSpPr>
          <p:nvPr/>
        </p:nvSpPr>
        <p:spPr>
          <a:xfrm>
            <a:off x="3527086" y="2676002"/>
            <a:ext cx="8419645" cy="2296420"/>
          </a:xfrm>
          <a:prstGeom prst="rect">
            <a:avLst/>
          </a:prstGeom>
        </p:spPr>
        <p:txBody>
          <a:bodyPr wrap="square" numCol="1"/>
          <a:lstStyle>
            <a:lvl1pPr marL="180974" indent="-180974" algn="l" defTabSz="914399" rtl="0" eaLnBrk="1" latinLnBrk="0" hangingPunct="1">
              <a:lnSpc>
                <a:spcPct val="120000"/>
              </a:lnSpc>
              <a:spcBef>
                <a:spcPts val="1801"/>
              </a:spcBef>
              <a:spcAft>
                <a:spcPts val="601"/>
              </a:spcAft>
              <a:buFont typeface="Montserrat" panose="02000505000000020004" pitchFamily="2" charset="0"/>
              <a:buChar char="–"/>
              <a:defRPr sz="1401" b="0" kern="1200">
                <a:solidFill>
                  <a:schemeClr val="tx1"/>
                </a:solidFill>
                <a:latin typeface="+mn-lt"/>
                <a:ea typeface="+mn-ea"/>
                <a:cs typeface="+mn-cs"/>
              </a:defRPr>
            </a:lvl1pPr>
            <a:lvl2pPr marL="361951" indent="-180974" algn="l" defTabSz="914399" rtl="0" eaLnBrk="1" latinLnBrk="0" hangingPunct="1">
              <a:lnSpc>
                <a:spcPct val="120000"/>
              </a:lnSpc>
              <a:spcBef>
                <a:spcPts val="0"/>
              </a:spcBef>
              <a:spcAft>
                <a:spcPts val="601"/>
              </a:spcAft>
              <a:buFont typeface="Montserrat" panose="02000505000000020004" pitchFamily="2" charset="0"/>
              <a:buChar char="–"/>
              <a:defRPr sz="1300" kern="1200">
                <a:solidFill>
                  <a:schemeClr val="tx1"/>
                </a:solidFill>
                <a:latin typeface="+mn-lt"/>
                <a:ea typeface="+mn-ea"/>
                <a:cs typeface="+mn-cs"/>
              </a:defRPr>
            </a:lvl2pPr>
            <a:lvl3pPr marL="542926" indent="-180974" algn="l" defTabSz="914399" rtl="0" eaLnBrk="1" latinLnBrk="0" hangingPunct="1">
              <a:lnSpc>
                <a:spcPct val="120000"/>
              </a:lnSpc>
              <a:spcBef>
                <a:spcPts val="0"/>
              </a:spcBef>
              <a:spcAft>
                <a:spcPts val="601"/>
              </a:spcAft>
              <a:buFont typeface="Montserrat" panose="02000505000000020004" pitchFamily="2" charset="0"/>
              <a:buChar char="–"/>
              <a:defRPr sz="1200" kern="1200">
                <a:solidFill>
                  <a:schemeClr val="tx1"/>
                </a:solidFill>
                <a:latin typeface="+mn-lt"/>
                <a:ea typeface="+mn-ea"/>
                <a:cs typeface="+mn-cs"/>
              </a:defRPr>
            </a:lvl3pPr>
            <a:lvl4pPr marL="714375" indent="-171450" algn="l" defTabSz="914399" rtl="0" eaLnBrk="1" latinLnBrk="0" hangingPunct="1">
              <a:lnSpc>
                <a:spcPct val="120000"/>
              </a:lnSpc>
              <a:spcBef>
                <a:spcPts val="0"/>
              </a:spcBef>
              <a:spcAft>
                <a:spcPts val="601"/>
              </a:spcAft>
              <a:buFont typeface="Montserrat" panose="02000505000000020004" pitchFamily="2" charset="0"/>
              <a:buChar char="–"/>
              <a:defRPr sz="1100" kern="1200">
                <a:solidFill>
                  <a:schemeClr val="tx1"/>
                </a:solidFill>
                <a:latin typeface="+mn-lt"/>
                <a:ea typeface="+mn-ea"/>
                <a:cs typeface="+mn-cs"/>
              </a:defRPr>
            </a:lvl4pPr>
            <a:lvl5pPr marL="895350" indent="-180974" algn="l" defTabSz="914399" rtl="0" eaLnBrk="1" latinLnBrk="0" hangingPunct="1">
              <a:lnSpc>
                <a:spcPct val="120000"/>
              </a:lnSpc>
              <a:spcBef>
                <a:spcPts val="0"/>
              </a:spcBef>
              <a:spcAft>
                <a:spcPts val="601"/>
              </a:spcAft>
              <a:buFont typeface="Montserrat" panose="02000505000000020004" pitchFamily="2" charset="0"/>
              <a:buChar char="–"/>
              <a:tabLst/>
              <a:defRPr sz="1051" kern="1200">
                <a:solidFill>
                  <a:schemeClr val="tx1"/>
                </a:solidFill>
                <a:latin typeface="+mn-lt"/>
                <a:ea typeface="+mn-ea"/>
                <a:cs typeface="+mn-cs"/>
              </a:defRPr>
            </a:lvl5pPr>
            <a:lvl6pPr marL="2514599"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01"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en-ZA" sz="1800" dirty="0">
                <a:solidFill>
                  <a:schemeClr val="tx2">
                    <a:lumMod val="50000"/>
                  </a:schemeClr>
                </a:solidFill>
                <a:latin typeface="Arial" panose="020B0604020202020204" pitchFamily="34" charset="0"/>
                <a:cs typeface="Arial" panose="020B0604020202020204" pitchFamily="34" charset="0"/>
              </a:rPr>
              <a:t>Pair trades allow us to play relative performance without taking market exposure.</a:t>
            </a:r>
          </a:p>
          <a:p>
            <a:r>
              <a:rPr lang="en-ZA" sz="1800" dirty="0">
                <a:solidFill>
                  <a:schemeClr val="tx2">
                    <a:lumMod val="50000"/>
                  </a:schemeClr>
                </a:solidFill>
                <a:latin typeface="Arial" panose="020B0604020202020204" pitchFamily="34" charset="0"/>
                <a:cs typeface="Arial" panose="020B0604020202020204" pitchFamily="34" charset="0"/>
              </a:rPr>
              <a:t>Often implement our pairs intra-sector to hedge out sector risk.</a:t>
            </a:r>
          </a:p>
          <a:p>
            <a:r>
              <a:rPr lang="en-ZA" sz="1800" dirty="0">
                <a:solidFill>
                  <a:schemeClr val="tx2">
                    <a:lumMod val="50000"/>
                  </a:schemeClr>
                </a:solidFill>
                <a:latin typeface="Arial" panose="020B0604020202020204" pitchFamily="34" charset="0"/>
                <a:cs typeface="Arial" panose="020B0604020202020204" pitchFamily="34" charset="0"/>
              </a:rPr>
              <a:t>A great tool to use in sideways or downward trending markets.</a:t>
            </a:r>
          </a:p>
          <a:p>
            <a:pPr marL="180974" marR="0" lvl="0" indent="-180974" algn="l" defTabSz="914399" rtl="0" eaLnBrk="1" fontAlgn="auto" latinLnBrk="0" hangingPunct="1">
              <a:lnSpc>
                <a:spcPct val="120000"/>
              </a:lnSpc>
              <a:spcBef>
                <a:spcPts val="1200"/>
              </a:spcBef>
              <a:spcAft>
                <a:spcPts val="1200"/>
              </a:spcAft>
              <a:buClrTx/>
              <a:buSzTx/>
              <a:buFont typeface="Montserrat" panose="02000505000000020004" pitchFamily="2" charset="0"/>
              <a:buChar char="–"/>
              <a:tabLst/>
              <a:defRPr/>
            </a:pPr>
            <a:endParaRPr kumimoji="0" lang="en-ZA" sz="180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45C0315-433E-770C-6DCB-D24CE1B019B6}"/>
              </a:ext>
            </a:extLst>
          </p:cNvPr>
          <p:cNvPicPr>
            <a:picLocks noChangeAspect="1"/>
          </p:cNvPicPr>
          <p:nvPr/>
        </p:nvPicPr>
        <p:blipFill rotWithShape="1">
          <a:blip r:embed="rId3"/>
          <a:srcRect l="35653" r="28057"/>
          <a:stretch/>
        </p:blipFill>
        <p:spPr>
          <a:xfrm>
            <a:off x="233300" y="271833"/>
            <a:ext cx="3064082" cy="6322931"/>
          </a:xfrm>
          <a:prstGeom prst="rect">
            <a:avLst/>
          </a:prstGeom>
        </p:spPr>
      </p:pic>
      <p:sp>
        <p:nvSpPr>
          <p:cNvPr id="3" name="Slide Number Placeholder 2">
            <a:extLst>
              <a:ext uri="{FF2B5EF4-FFF2-40B4-BE49-F238E27FC236}">
                <a16:creationId xmlns:a16="http://schemas.microsoft.com/office/drawing/2014/main" id="{512CD8AB-3984-C10E-7E90-50A52D750AB0}"/>
              </a:ext>
            </a:extLst>
          </p:cNvPr>
          <p:cNvSpPr>
            <a:spLocks noGrp="1"/>
          </p:cNvSpPr>
          <p:nvPr>
            <p:ph type="sldNum" sz="quarter" idx="12"/>
          </p:nvPr>
        </p:nvSpPr>
        <p:spPr/>
        <p:txBody>
          <a:bodyPr/>
          <a:lstStyle/>
          <a:p>
            <a:fld id="{AC333D90-41EF-B248-AAB8-4A48E1DC1C4F}" type="slidenum">
              <a:rPr lang="en-US" smtClean="0"/>
              <a:pPr/>
              <a:t>10</a:t>
            </a:fld>
            <a:endParaRPr lang="en-US" dirty="0"/>
          </a:p>
        </p:txBody>
      </p:sp>
    </p:spTree>
    <p:extLst>
      <p:ext uri="{BB962C8B-B14F-4D97-AF65-F5344CB8AC3E}">
        <p14:creationId xmlns:p14="http://schemas.microsoft.com/office/powerpoint/2010/main" val="2758409241"/>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9E49414B-F25D-927F-9A6E-28F4E0BBD2F7}"/>
              </a:ext>
            </a:extLst>
          </p:cNvPr>
          <p:cNvSpPr txBox="1">
            <a:spLocks/>
          </p:cNvSpPr>
          <p:nvPr/>
        </p:nvSpPr>
        <p:spPr>
          <a:xfrm>
            <a:off x="729406" y="383138"/>
            <a:ext cx="8954089" cy="1325563"/>
          </a:xfrm>
          <a:prstGeom prst="rect">
            <a:avLst/>
          </a:prstGeom>
        </p:spPr>
        <p:txBody>
          <a:bodyPr/>
          <a:lstStyle>
            <a:lvl1pPr algn="l" defTabSz="914400" rtl="0" eaLnBrk="1" latinLnBrk="0" hangingPunct="1">
              <a:lnSpc>
                <a:spcPts val="4000"/>
              </a:lnSpc>
              <a:spcBef>
                <a:spcPct val="0"/>
              </a:spcBef>
              <a:buNone/>
              <a:defRPr sz="4000" b="1" i="0" kern="1200">
                <a:solidFill>
                  <a:schemeClr val="tx2"/>
                </a:solidFill>
                <a:latin typeface="Larken" pitchFamily="2" charset="77"/>
                <a:ea typeface="+mj-ea"/>
                <a:cs typeface="+mj-cs"/>
              </a:defRPr>
            </a:lvl1pPr>
          </a:lstStyle>
          <a:p>
            <a:r>
              <a:rPr lang="en-ZA" b="0" dirty="0" err="1">
                <a:latin typeface="Georgia" panose="02040502050405020303" pitchFamily="18" charset="0"/>
              </a:rPr>
              <a:t>Bidcorp</a:t>
            </a:r>
            <a:endParaRPr lang="en-ZA" b="0" dirty="0">
              <a:latin typeface="Georgia" panose="02040502050405020303" pitchFamily="18" charset="0"/>
            </a:endParaRPr>
          </a:p>
          <a:p>
            <a:r>
              <a:rPr lang="en-ZA" dirty="0">
                <a:latin typeface="Georgia" panose="02040502050405020303" pitchFamily="18" charset="0"/>
              </a:rPr>
              <a:t>is discretionary spend in danger?</a:t>
            </a:r>
          </a:p>
        </p:txBody>
      </p:sp>
      <p:sp>
        <p:nvSpPr>
          <p:cNvPr id="3" name="TextBox 2">
            <a:extLst>
              <a:ext uri="{FF2B5EF4-FFF2-40B4-BE49-F238E27FC236}">
                <a16:creationId xmlns:a16="http://schemas.microsoft.com/office/drawing/2014/main" id="{D271DEB8-65A9-0B34-9DD7-59E31893FBD3}"/>
              </a:ext>
            </a:extLst>
          </p:cNvPr>
          <p:cNvSpPr txBox="1"/>
          <p:nvPr/>
        </p:nvSpPr>
        <p:spPr>
          <a:xfrm>
            <a:off x="245269" y="6627168"/>
            <a:ext cx="1125927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Data </a:t>
            </a:r>
            <a:r>
              <a:rPr lang="en-ZA" sz="800" dirty="0">
                <a:solidFill>
                  <a:schemeClr val="tx2"/>
                </a:solidFill>
                <a:latin typeface="Arial" panose="020B0604020202020204" pitchFamily="34" charset="0"/>
                <a:cs typeface="Arial" panose="020B0604020202020204" pitchFamily="34" charset="0"/>
              </a:rPr>
              <a:t>as at</a:t>
            </a:r>
            <a:r>
              <a:rPr kumimoji="0" lang="en-ZA" sz="8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 1 June </a:t>
            </a:r>
            <a:r>
              <a:rPr lang="en-ZA" sz="800" dirty="0">
                <a:solidFill>
                  <a:schemeClr val="tx2"/>
                </a:solidFill>
                <a:latin typeface="Arial" panose="020B0604020202020204" pitchFamily="34" charset="0"/>
                <a:cs typeface="Arial" panose="020B0604020202020204" pitchFamily="34" charset="0"/>
              </a:rPr>
              <a:t>2023 </a:t>
            </a:r>
            <a:r>
              <a:rPr kumimoji="0" lang="en-ZA" sz="8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 Source:  Peregrine Capital, Bloomberg</a:t>
            </a:r>
          </a:p>
        </p:txBody>
      </p:sp>
      <p:sp>
        <p:nvSpPr>
          <p:cNvPr id="6" name="Slide Number Placeholder 5">
            <a:extLst>
              <a:ext uri="{FF2B5EF4-FFF2-40B4-BE49-F238E27FC236}">
                <a16:creationId xmlns:a16="http://schemas.microsoft.com/office/drawing/2014/main" id="{DBF5EE77-942C-0351-92B5-338890578272}"/>
              </a:ext>
            </a:extLst>
          </p:cNvPr>
          <p:cNvSpPr>
            <a:spLocks noGrp="1"/>
          </p:cNvSpPr>
          <p:nvPr>
            <p:ph type="sldNum" sz="quarter" idx="12"/>
          </p:nvPr>
        </p:nvSpPr>
        <p:spPr/>
        <p:txBody>
          <a:bodyPr/>
          <a:lstStyle/>
          <a:p>
            <a:fld id="{AC333D90-41EF-B248-AAB8-4A48E1DC1C4F}" type="slidenum">
              <a:rPr lang="en-US" smtClean="0"/>
              <a:pPr/>
              <a:t>11</a:t>
            </a:fld>
            <a:endParaRPr lang="en-US" dirty="0"/>
          </a:p>
        </p:txBody>
      </p:sp>
      <p:graphicFrame>
        <p:nvGraphicFramePr>
          <p:cNvPr id="9" name="Chart 8">
            <a:extLst>
              <a:ext uri="{FF2B5EF4-FFF2-40B4-BE49-F238E27FC236}">
                <a16:creationId xmlns:a16="http://schemas.microsoft.com/office/drawing/2014/main" id="{3DCD55B1-61C8-C30C-4C42-59A165C5D8D6}"/>
              </a:ext>
            </a:extLst>
          </p:cNvPr>
          <p:cNvGraphicFramePr>
            <a:graphicFrameLocks/>
          </p:cNvGraphicFramePr>
          <p:nvPr>
            <p:extLst>
              <p:ext uri="{D42A27DB-BD31-4B8C-83A1-F6EECF244321}">
                <p14:modId xmlns:p14="http://schemas.microsoft.com/office/powerpoint/2010/main" val="3845525346"/>
              </p:ext>
            </p:extLst>
          </p:nvPr>
        </p:nvGraphicFramePr>
        <p:xfrm>
          <a:off x="245269" y="1708701"/>
          <a:ext cx="7148912" cy="47661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783B701A-43BA-F47E-CDD3-6A962A6C941A}"/>
              </a:ext>
            </a:extLst>
          </p:cNvPr>
          <p:cNvGraphicFramePr>
            <a:graphicFrameLocks/>
          </p:cNvGraphicFramePr>
          <p:nvPr/>
        </p:nvGraphicFramePr>
        <p:xfrm>
          <a:off x="7394181" y="1710693"/>
          <a:ext cx="4306112" cy="45931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43707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9E49414B-F25D-927F-9A6E-28F4E0BBD2F7}"/>
              </a:ext>
            </a:extLst>
          </p:cNvPr>
          <p:cNvSpPr txBox="1">
            <a:spLocks/>
          </p:cNvSpPr>
          <p:nvPr/>
        </p:nvSpPr>
        <p:spPr>
          <a:xfrm>
            <a:off x="729406" y="383138"/>
            <a:ext cx="8954089" cy="1325563"/>
          </a:xfrm>
          <a:prstGeom prst="rect">
            <a:avLst/>
          </a:prstGeom>
        </p:spPr>
        <p:txBody>
          <a:bodyPr/>
          <a:lstStyle>
            <a:lvl1pPr algn="l" defTabSz="914400" rtl="0" eaLnBrk="1" latinLnBrk="0" hangingPunct="1">
              <a:lnSpc>
                <a:spcPts val="4000"/>
              </a:lnSpc>
              <a:spcBef>
                <a:spcPct val="0"/>
              </a:spcBef>
              <a:buNone/>
              <a:defRPr sz="4000" b="1" i="0" kern="1200">
                <a:solidFill>
                  <a:schemeClr val="tx2"/>
                </a:solidFill>
                <a:latin typeface="Larken" pitchFamily="2" charset="77"/>
                <a:ea typeface="+mj-ea"/>
                <a:cs typeface="+mj-cs"/>
              </a:defRPr>
            </a:lvl1pPr>
          </a:lstStyle>
          <a:p>
            <a:r>
              <a:rPr lang="en-ZA" b="0" dirty="0" err="1">
                <a:latin typeface="Georgia" panose="02040502050405020303" pitchFamily="18" charset="0"/>
              </a:rPr>
              <a:t>Bidcorp</a:t>
            </a:r>
            <a:endParaRPr lang="en-ZA" b="0" dirty="0">
              <a:latin typeface="Georgia" panose="02040502050405020303" pitchFamily="18" charset="0"/>
            </a:endParaRPr>
          </a:p>
          <a:p>
            <a:r>
              <a:rPr lang="en-ZA" dirty="0">
                <a:latin typeface="Georgia" panose="02040502050405020303" pitchFamily="18" charset="0"/>
              </a:rPr>
              <a:t>is discretionary spend in danger?</a:t>
            </a:r>
          </a:p>
        </p:txBody>
      </p:sp>
      <p:sp>
        <p:nvSpPr>
          <p:cNvPr id="3" name="TextBox 2">
            <a:extLst>
              <a:ext uri="{FF2B5EF4-FFF2-40B4-BE49-F238E27FC236}">
                <a16:creationId xmlns:a16="http://schemas.microsoft.com/office/drawing/2014/main" id="{D271DEB8-65A9-0B34-9DD7-59E31893FBD3}"/>
              </a:ext>
            </a:extLst>
          </p:cNvPr>
          <p:cNvSpPr txBox="1"/>
          <p:nvPr/>
        </p:nvSpPr>
        <p:spPr>
          <a:xfrm>
            <a:off x="245269" y="6627168"/>
            <a:ext cx="1125927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Data </a:t>
            </a:r>
            <a:r>
              <a:rPr lang="en-ZA" sz="800" dirty="0">
                <a:solidFill>
                  <a:schemeClr val="tx2"/>
                </a:solidFill>
                <a:latin typeface="Arial" panose="020B0604020202020204" pitchFamily="34" charset="0"/>
                <a:cs typeface="Arial" panose="020B0604020202020204" pitchFamily="34" charset="0"/>
              </a:rPr>
              <a:t>as at</a:t>
            </a:r>
            <a:r>
              <a:rPr kumimoji="0" lang="en-ZA" sz="8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 1 June </a:t>
            </a:r>
            <a:r>
              <a:rPr lang="en-ZA" sz="800" dirty="0">
                <a:solidFill>
                  <a:schemeClr val="tx2"/>
                </a:solidFill>
                <a:latin typeface="Arial" panose="020B0604020202020204" pitchFamily="34" charset="0"/>
                <a:cs typeface="Arial" panose="020B0604020202020204" pitchFamily="34" charset="0"/>
              </a:rPr>
              <a:t>2023 </a:t>
            </a:r>
            <a:r>
              <a:rPr kumimoji="0" lang="en-ZA" sz="8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 Source:  Peregrine Capital, Bloomberg</a:t>
            </a:r>
          </a:p>
        </p:txBody>
      </p:sp>
      <p:sp>
        <p:nvSpPr>
          <p:cNvPr id="6" name="Slide Number Placeholder 5">
            <a:extLst>
              <a:ext uri="{FF2B5EF4-FFF2-40B4-BE49-F238E27FC236}">
                <a16:creationId xmlns:a16="http://schemas.microsoft.com/office/drawing/2014/main" id="{DBF5EE77-942C-0351-92B5-338890578272}"/>
              </a:ext>
            </a:extLst>
          </p:cNvPr>
          <p:cNvSpPr>
            <a:spLocks noGrp="1"/>
          </p:cNvSpPr>
          <p:nvPr>
            <p:ph type="sldNum" sz="quarter" idx="12"/>
          </p:nvPr>
        </p:nvSpPr>
        <p:spPr/>
        <p:txBody>
          <a:bodyPr/>
          <a:lstStyle/>
          <a:p>
            <a:fld id="{AC333D90-41EF-B248-AAB8-4A48E1DC1C4F}" type="slidenum">
              <a:rPr lang="en-US" smtClean="0"/>
              <a:pPr/>
              <a:t>12</a:t>
            </a:fld>
            <a:endParaRPr lang="en-US" dirty="0"/>
          </a:p>
        </p:txBody>
      </p:sp>
      <p:graphicFrame>
        <p:nvGraphicFramePr>
          <p:cNvPr id="4" name="Chart 3">
            <a:extLst>
              <a:ext uri="{FF2B5EF4-FFF2-40B4-BE49-F238E27FC236}">
                <a16:creationId xmlns:a16="http://schemas.microsoft.com/office/drawing/2014/main" id="{9E40F41F-C5BF-DE98-BF66-C567E329C859}"/>
              </a:ext>
            </a:extLst>
          </p:cNvPr>
          <p:cNvGraphicFramePr>
            <a:graphicFrameLocks/>
          </p:cNvGraphicFramePr>
          <p:nvPr/>
        </p:nvGraphicFramePr>
        <p:xfrm>
          <a:off x="336000" y="1810454"/>
          <a:ext cx="11520000" cy="46644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1712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9E49414B-F25D-927F-9A6E-28F4E0BBD2F7}"/>
              </a:ext>
            </a:extLst>
          </p:cNvPr>
          <p:cNvSpPr txBox="1">
            <a:spLocks/>
          </p:cNvSpPr>
          <p:nvPr/>
        </p:nvSpPr>
        <p:spPr>
          <a:xfrm>
            <a:off x="729406" y="383138"/>
            <a:ext cx="9914210" cy="1325563"/>
          </a:xfrm>
          <a:prstGeom prst="rect">
            <a:avLst/>
          </a:prstGeom>
        </p:spPr>
        <p:txBody>
          <a:bodyPr/>
          <a:lstStyle>
            <a:lvl1pPr algn="l" defTabSz="914400" rtl="0" eaLnBrk="1" latinLnBrk="0" hangingPunct="1">
              <a:lnSpc>
                <a:spcPts val="4000"/>
              </a:lnSpc>
              <a:spcBef>
                <a:spcPct val="0"/>
              </a:spcBef>
              <a:buNone/>
              <a:defRPr sz="4000" b="1" i="0" kern="1200">
                <a:solidFill>
                  <a:schemeClr val="tx2"/>
                </a:solidFill>
                <a:latin typeface="Larken" pitchFamily="2" charset="77"/>
                <a:ea typeface="+mj-ea"/>
                <a:cs typeface="+mj-cs"/>
              </a:defRPr>
            </a:lvl1pPr>
          </a:lstStyle>
          <a:p>
            <a:r>
              <a:rPr lang="en-ZA" b="0" dirty="0" err="1">
                <a:latin typeface="Georgia" panose="02040502050405020303" pitchFamily="18" charset="0"/>
              </a:rPr>
              <a:t>Bidcorp</a:t>
            </a:r>
            <a:endParaRPr lang="en-ZA" b="0" dirty="0">
              <a:latin typeface="Georgia" panose="02040502050405020303" pitchFamily="18" charset="0"/>
            </a:endParaRPr>
          </a:p>
          <a:p>
            <a:r>
              <a:rPr lang="en-ZA" dirty="0">
                <a:latin typeface="Georgia" panose="02040502050405020303" pitchFamily="18" charset="0"/>
              </a:rPr>
              <a:t>pricing disparity creates opportunity </a:t>
            </a:r>
          </a:p>
        </p:txBody>
      </p:sp>
      <p:sp>
        <p:nvSpPr>
          <p:cNvPr id="3" name="TextBox 2">
            <a:extLst>
              <a:ext uri="{FF2B5EF4-FFF2-40B4-BE49-F238E27FC236}">
                <a16:creationId xmlns:a16="http://schemas.microsoft.com/office/drawing/2014/main" id="{D271DEB8-65A9-0B34-9DD7-59E31893FBD3}"/>
              </a:ext>
            </a:extLst>
          </p:cNvPr>
          <p:cNvSpPr txBox="1"/>
          <p:nvPr/>
        </p:nvSpPr>
        <p:spPr>
          <a:xfrm>
            <a:off x="245269" y="6627168"/>
            <a:ext cx="1125927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Data </a:t>
            </a:r>
            <a:r>
              <a:rPr lang="en-ZA" sz="800" dirty="0">
                <a:solidFill>
                  <a:schemeClr val="tx2"/>
                </a:solidFill>
                <a:latin typeface="Arial" panose="020B0604020202020204" pitchFamily="34" charset="0"/>
                <a:cs typeface="Arial" panose="020B0604020202020204" pitchFamily="34" charset="0"/>
              </a:rPr>
              <a:t>as at</a:t>
            </a:r>
            <a:r>
              <a:rPr kumimoji="0" lang="en-ZA" sz="8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 1 June </a:t>
            </a:r>
            <a:r>
              <a:rPr lang="en-ZA" sz="800" dirty="0">
                <a:solidFill>
                  <a:schemeClr val="tx2"/>
                </a:solidFill>
                <a:latin typeface="Arial" panose="020B0604020202020204" pitchFamily="34" charset="0"/>
                <a:cs typeface="Arial" panose="020B0604020202020204" pitchFamily="34" charset="0"/>
              </a:rPr>
              <a:t>2023 </a:t>
            </a:r>
            <a:r>
              <a:rPr kumimoji="0" lang="en-ZA" sz="8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 Source:  Peregrine Capital, Bloomberg | Rebased to 100 on 3/10/22</a:t>
            </a:r>
          </a:p>
        </p:txBody>
      </p:sp>
      <p:sp>
        <p:nvSpPr>
          <p:cNvPr id="6" name="Slide Number Placeholder 5">
            <a:extLst>
              <a:ext uri="{FF2B5EF4-FFF2-40B4-BE49-F238E27FC236}">
                <a16:creationId xmlns:a16="http://schemas.microsoft.com/office/drawing/2014/main" id="{DBF5EE77-942C-0351-92B5-338890578272}"/>
              </a:ext>
            </a:extLst>
          </p:cNvPr>
          <p:cNvSpPr>
            <a:spLocks noGrp="1"/>
          </p:cNvSpPr>
          <p:nvPr>
            <p:ph type="sldNum" sz="quarter" idx="12"/>
          </p:nvPr>
        </p:nvSpPr>
        <p:spPr/>
        <p:txBody>
          <a:bodyPr/>
          <a:lstStyle/>
          <a:p>
            <a:fld id="{AC333D90-41EF-B248-AAB8-4A48E1DC1C4F}" type="slidenum">
              <a:rPr lang="en-US" smtClean="0"/>
              <a:pPr/>
              <a:t>13</a:t>
            </a:fld>
            <a:endParaRPr lang="en-US" dirty="0"/>
          </a:p>
        </p:txBody>
      </p:sp>
      <p:graphicFrame>
        <p:nvGraphicFramePr>
          <p:cNvPr id="5" name="Chart 4">
            <a:extLst>
              <a:ext uri="{FF2B5EF4-FFF2-40B4-BE49-F238E27FC236}">
                <a16:creationId xmlns:a16="http://schemas.microsoft.com/office/drawing/2014/main" id="{485409E0-C27A-BC9F-B657-08547D0775EF}"/>
              </a:ext>
            </a:extLst>
          </p:cNvPr>
          <p:cNvGraphicFramePr>
            <a:graphicFrameLocks/>
          </p:cNvGraphicFramePr>
          <p:nvPr/>
        </p:nvGraphicFramePr>
        <p:xfrm>
          <a:off x="336000" y="1708701"/>
          <a:ext cx="11520000" cy="47661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96540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9E49414B-F25D-927F-9A6E-28F4E0BBD2F7}"/>
              </a:ext>
            </a:extLst>
          </p:cNvPr>
          <p:cNvSpPr txBox="1">
            <a:spLocks/>
          </p:cNvSpPr>
          <p:nvPr/>
        </p:nvSpPr>
        <p:spPr>
          <a:xfrm>
            <a:off x="729406" y="383138"/>
            <a:ext cx="10997996" cy="1325563"/>
          </a:xfrm>
          <a:prstGeom prst="rect">
            <a:avLst/>
          </a:prstGeom>
        </p:spPr>
        <p:txBody>
          <a:bodyPr/>
          <a:lstStyle>
            <a:lvl1pPr algn="l" defTabSz="914400" rtl="0" eaLnBrk="1" latinLnBrk="0" hangingPunct="1">
              <a:lnSpc>
                <a:spcPts val="4000"/>
              </a:lnSpc>
              <a:spcBef>
                <a:spcPct val="0"/>
              </a:spcBef>
              <a:buNone/>
              <a:defRPr sz="4000" b="1" i="0" kern="1200">
                <a:solidFill>
                  <a:schemeClr val="tx2"/>
                </a:solidFill>
                <a:latin typeface="Larken" pitchFamily="2" charset="77"/>
                <a:ea typeface="+mj-ea"/>
                <a:cs typeface="+mj-cs"/>
              </a:defRPr>
            </a:lvl1pPr>
          </a:lstStyle>
          <a:p>
            <a:r>
              <a:rPr lang="en-ZA" b="0" dirty="0">
                <a:latin typeface="Georgia" panose="02040502050405020303" pitchFamily="18" charset="0"/>
              </a:rPr>
              <a:t>Corporate actions</a:t>
            </a:r>
          </a:p>
          <a:p>
            <a:r>
              <a:rPr lang="en-ZA" dirty="0">
                <a:latin typeface="Georgia" panose="02040502050405020303" pitchFamily="18" charset="0"/>
              </a:rPr>
              <a:t>creating uncorrelated opportunities</a:t>
            </a:r>
          </a:p>
        </p:txBody>
      </p:sp>
      <p:sp>
        <p:nvSpPr>
          <p:cNvPr id="6" name="Slide Number Placeholder 5">
            <a:extLst>
              <a:ext uri="{FF2B5EF4-FFF2-40B4-BE49-F238E27FC236}">
                <a16:creationId xmlns:a16="http://schemas.microsoft.com/office/drawing/2014/main" id="{DBF5EE77-942C-0351-92B5-338890578272}"/>
              </a:ext>
            </a:extLst>
          </p:cNvPr>
          <p:cNvSpPr>
            <a:spLocks noGrp="1"/>
          </p:cNvSpPr>
          <p:nvPr>
            <p:ph type="sldNum" sz="quarter" idx="12"/>
          </p:nvPr>
        </p:nvSpPr>
        <p:spPr/>
        <p:txBody>
          <a:bodyPr/>
          <a:lstStyle/>
          <a:p>
            <a:fld id="{AC333D90-41EF-B248-AAB8-4A48E1DC1C4F}" type="slidenum">
              <a:rPr lang="en-US" smtClean="0"/>
              <a:pPr/>
              <a:t>14</a:t>
            </a:fld>
            <a:endParaRPr lang="en-US" dirty="0"/>
          </a:p>
        </p:txBody>
      </p:sp>
      <p:pic>
        <p:nvPicPr>
          <p:cNvPr id="7" name="Picture 2">
            <a:extLst>
              <a:ext uri="{FF2B5EF4-FFF2-40B4-BE49-F238E27FC236}">
                <a16:creationId xmlns:a16="http://schemas.microsoft.com/office/drawing/2014/main" id="{9458C82C-4942-BEC8-DAF2-F5B34403A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9197" y="1936998"/>
            <a:ext cx="7733605" cy="43501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7A387537-C532-87A7-FF04-D0E4B00AB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02" y="3914061"/>
            <a:ext cx="1859594" cy="3960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lack and white logo&#10;&#10;Description automatically generated">
            <a:extLst>
              <a:ext uri="{FF2B5EF4-FFF2-40B4-BE49-F238E27FC236}">
                <a16:creationId xmlns:a16="http://schemas.microsoft.com/office/drawing/2014/main" id="{6A8431E8-E8CC-992D-ACC4-1E5CAF868D9D}"/>
              </a:ext>
            </a:extLst>
          </p:cNvPr>
          <p:cNvPicPr>
            <a:picLocks noChangeAspect="1"/>
          </p:cNvPicPr>
          <p:nvPr/>
        </p:nvPicPr>
        <p:blipFill>
          <a:blip r:embed="rId4"/>
          <a:stretch>
            <a:fillRect/>
          </a:stretch>
        </p:blipFill>
        <p:spPr>
          <a:xfrm>
            <a:off x="9704439" y="3547068"/>
            <a:ext cx="2493945" cy="1181343"/>
          </a:xfrm>
          <a:prstGeom prst="rect">
            <a:avLst/>
          </a:prstGeom>
        </p:spPr>
      </p:pic>
    </p:spTree>
    <p:extLst>
      <p:ext uri="{BB962C8B-B14F-4D97-AF65-F5344CB8AC3E}">
        <p14:creationId xmlns:p14="http://schemas.microsoft.com/office/powerpoint/2010/main" val="330400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9E49414B-F25D-927F-9A6E-28F4E0BBD2F7}"/>
              </a:ext>
            </a:extLst>
          </p:cNvPr>
          <p:cNvSpPr txBox="1">
            <a:spLocks/>
          </p:cNvSpPr>
          <p:nvPr/>
        </p:nvSpPr>
        <p:spPr>
          <a:xfrm>
            <a:off x="729406" y="383138"/>
            <a:ext cx="10997996" cy="1325563"/>
          </a:xfrm>
          <a:prstGeom prst="rect">
            <a:avLst/>
          </a:prstGeom>
        </p:spPr>
        <p:txBody>
          <a:bodyPr/>
          <a:lstStyle>
            <a:lvl1pPr algn="l" defTabSz="914400" rtl="0" eaLnBrk="1" latinLnBrk="0" hangingPunct="1">
              <a:lnSpc>
                <a:spcPts val="4000"/>
              </a:lnSpc>
              <a:spcBef>
                <a:spcPct val="0"/>
              </a:spcBef>
              <a:buNone/>
              <a:defRPr sz="4000" b="1" i="0" kern="1200">
                <a:solidFill>
                  <a:schemeClr val="tx2"/>
                </a:solidFill>
                <a:latin typeface="Larken" pitchFamily="2" charset="77"/>
                <a:ea typeface="+mj-ea"/>
                <a:cs typeface="+mj-cs"/>
              </a:defRPr>
            </a:lvl1pPr>
          </a:lstStyle>
          <a:p>
            <a:r>
              <a:rPr lang="en-ZA" b="0" dirty="0">
                <a:latin typeface="Georgia" panose="02040502050405020303" pitchFamily="18" charset="0"/>
              </a:rPr>
              <a:t>Diversified &amp; superior returns:</a:t>
            </a:r>
          </a:p>
          <a:p>
            <a:r>
              <a:rPr lang="en-ZA" dirty="0">
                <a:latin typeface="Georgia" panose="02040502050405020303" pitchFamily="18" charset="0"/>
              </a:rPr>
              <a:t>Activision</a:t>
            </a:r>
          </a:p>
        </p:txBody>
      </p:sp>
      <p:sp>
        <p:nvSpPr>
          <p:cNvPr id="3" name="TextBox 2">
            <a:extLst>
              <a:ext uri="{FF2B5EF4-FFF2-40B4-BE49-F238E27FC236}">
                <a16:creationId xmlns:a16="http://schemas.microsoft.com/office/drawing/2014/main" id="{D271DEB8-65A9-0B34-9DD7-59E31893FBD3}"/>
              </a:ext>
            </a:extLst>
          </p:cNvPr>
          <p:cNvSpPr txBox="1"/>
          <p:nvPr/>
        </p:nvSpPr>
        <p:spPr>
          <a:xfrm>
            <a:off x="245269" y="6627168"/>
            <a:ext cx="1125927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Data as at 14 July 2023 | Source: Bloomberg | Share prices rebased to USD100 on 07/09/2021</a:t>
            </a:r>
          </a:p>
        </p:txBody>
      </p:sp>
      <p:sp>
        <p:nvSpPr>
          <p:cNvPr id="6" name="Slide Number Placeholder 5">
            <a:extLst>
              <a:ext uri="{FF2B5EF4-FFF2-40B4-BE49-F238E27FC236}">
                <a16:creationId xmlns:a16="http://schemas.microsoft.com/office/drawing/2014/main" id="{DBF5EE77-942C-0351-92B5-338890578272}"/>
              </a:ext>
            </a:extLst>
          </p:cNvPr>
          <p:cNvSpPr>
            <a:spLocks noGrp="1"/>
          </p:cNvSpPr>
          <p:nvPr>
            <p:ph type="sldNum" sz="quarter" idx="12"/>
          </p:nvPr>
        </p:nvSpPr>
        <p:spPr/>
        <p:txBody>
          <a:bodyPr/>
          <a:lstStyle/>
          <a:p>
            <a:fld id="{AC333D90-41EF-B248-AAB8-4A48E1DC1C4F}" type="slidenum">
              <a:rPr lang="en-US" smtClean="0"/>
              <a:pPr/>
              <a:t>15</a:t>
            </a:fld>
            <a:endParaRPr lang="en-US" dirty="0"/>
          </a:p>
        </p:txBody>
      </p:sp>
      <p:graphicFrame>
        <p:nvGraphicFramePr>
          <p:cNvPr id="4" name="Chart 3">
            <a:extLst>
              <a:ext uri="{FF2B5EF4-FFF2-40B4-BE49-F238E27FC236}">
                <a16:creationId xmlns:a16="http://schemas.microsoft.com/office/drawing/2014/main" id="{AC9C7BE6-A26A-F383-389F-3A9B4196CA28}"/>
              </a:ext>
            </a:extLst>
          </p:cNvPr>
          <p:cNvGraphicFramePr>
            <a:graphicFrameLocks/>
          </p:cNvGraphicFramePr>
          <p:nvPr>
            <p:extLst>
              <p:ext uri="{D42A27DB-BD31-4B8C-83A1-F6EECF244321}">
                <p14:modId xmlns:p14="http://schemas.microsoft.com/office/powerpoint/2010/main" val="7383692"/>
              </p:ext>
            </p:extLst>
          </p:nvPr>
        </p:nvGraphicFramePr>
        <p:xfrm>
          <a:off x="336000" y="1810454"/>
          <a:ext cx="11520000" cy="45669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9399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EF5A64-331A-6C67-16A1-5378C5151196}"/>
              </a:ext>
            </a:extLst>
          </p:cNvPr>
          <p:cNvSpPr>
            <a:spLocks noGrp="1"/>
          </p:cNvSpPr>
          <p:nvPr>
            <p:ph type="title"/>
          </p:nvPr>
        </p:nvSpPr>
        <p:spPr>
          <a:xfrm>
            <a:off x="1549286" y="2508515"/>
            <a:ext cx="10515600" cy="1325563"/>
          </a:xfrm>
        </p:spPr>
        <p:txBody>
          <a:bodyPr/>
          <a:lstStyle/>
          <a:p>
            <a:r>
              <a:rPr lang="en-US" dirty="0"/>
              <a:t>Delivering Superior</a:t>
            </a:r>
            <a:br>
              <a:rPr lang="en-US" dirty="0"/>
            </a:br>
            <a:r>
              <a:rPr lang="en-US" b="1" dirty="0"/>
              <a:t>Risk-Adjusted Returns</a:t>
            </a:r>
            <a:r>
              <a:rPr lang="en-US" dirty="0"/>
              <a:t> </a:t>
            </a:r>
            <a:endParaRPr lang="en-US" b="1" dirty="0"/>
          </a:p>
        </p:txBody>
      </p:sp>
      <p:sp>
        <p:nvSpPr>
          <p:cNvPr id="6" name="Subtitle 5">
            <a:extLst>
              <a:ext uri="{FF2B5EF4-FFF2-40B4-BE49-F238E27FC236}">
                <a16:creationId xmlns:a16="http://schemas.microsoft.com/office/drawing/2014/main" id="{8B4CF956-20EC-A770-1781-110BC75EFA64}"/>
              </a:ext>
            </a:extLst>
          </p:cNvPr>
          <p:cNvSpPr>
            <a:spLocks noGrp="1"/>
          </p:cNvSpPr>
          <p:nvPr>
            <p:ph type="subTitle" idx="1"/>
          </p:nvPr>
        </p:nvSpPr>
        <p:spPr/>
        <p:txBody>
          <a:bodyPr/>
          <a:lstStyle/>
          <a:p>
            <a:endParaRPr lang="en-US" dirty="0"/>
          </a:p>
        </p:txBody>
      </p:sp>
      <p:sp>
        <p:nvSpPr>
          <p:cNvPr id="2" name="Slide Number Placeholder 1">
            <a:extLst>
              <a:ext uri="{FF2B5EF4-FFF2-40B4-BE49-F238E27FC236}">
                <a16:creationId xmlns:a16="http://schemas.microsoft.com/office/drawing/2014/main" id="{A3FC0BE0-0D82-6769-4113-94677A2651C1}"/>
              </a:ext>
            </a:extLst>
          </p:cNvPr>
          <p:cNvSpPr>
            <a:spLocks noGrp="1"/>
          </p:cNvSpPr>
          <p:nvPr>
            <p:ph type="sldNum" sz="quarter" idx="12"/>
          </p:nvPr>
        </p:nvSpPr>
        <p:spPr/>
        <p:txBody>
          <a:bodyPr/>
          <a:lstStyle/>
          <a:p>
            <a:fld id="{AC333D90-41EF-B248-AAB8-4A48E1DC1C4F}" type="slidenum">
              <a:rPr lang="en-US" smtClean="0"/>
              <a:pPr/>
              <a:t>16</a:t>
            </a:fld>
            <a:endParaRPr lang="en-US" dirty="0"/>
          </a:p>
        </p:txBody>
      </p:sp>
    </p:spTree>
    <p:extLst>
      <p:ext uri="{BB962C8B-B14F-4D97-AF65-F5344CB8AC3E}">
        <p14:creationId xmlns:p14="http://schemas.microsoft.com/office/powerpoint/2010/main" val="3883383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B551EA1-1DE0-0891-1B9D-80B884DA92BD}"/>
              </a:ext>
            </a:extLst>
          </p:cNvPr>
          <p:cNvSpPr txBox="1"/>
          <p:nvPr/>
        </p:nvSpPr>
        <p:spPr>
          <a:xfrm>
            <a:off x="151760" y="6574946"/>
            <a:ext cx="1020099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u="none" strike="noStrike" kern="1200" cap="none" spc="0" normalizeH="0" baseline="0" noProof="0" dirty="0">
                <a:ln>
                  <a:noFill/>
                </a:ln>
                <a:solidFill>
                  <a:srgbClr val="4D4439"/>
                </a:solidFill>
                <a:effectLst/>
                <a:uLnTx/>
                <a:uFillTx/>
                <a:latin typeface="Arial" panose="020B0604020202020204" pitchFamily="34" charset="0"/>
              </a:rPr>
              <a:t>Returns are to 30 June </a:t>
            </a:r>
            <a:r>
              <a:rPr lang="en-ZA" sz="800" dirty="0">
                <a:solidFill>
                  <a:srgbClr val="4D4439"/>
                </a:solidFill>
                <a:latin typeface="Arial" panose="020B0604020202020204" pitchFamily="34" charset="0"/>
              </a:rPr>
              <a:t>2023</a:t>
            </a:r>
            <a:r>
              <a:rPr kumimoji="0" lang="en-ZA" sz="800" u="none" strike="noStrike" kern="1200" cap="none" spc="0" normalizeH="0" baseline="0" noProof="0" dirty="0">
                <a:ln>
                  <a:noFill/>
                </a:ln>
                <a:solidFill>
                  <a:srgbClr val="4D4439"/>
                </a:solidFill>
                <a:effectLst/>
                <a:uLnTx/>
                <a:uFillTx/>
                <a:latin typeface="Arial" panose="020B0604020202020204" pitchFamily="34" charset="0"/>
              </a:rPr>
              <a:t> ASISA Avg. figures | Source: Peregrine Capital, </a:t>
            </a:r>
            <a:r>
              <a:rPr lang="en-ZA" sz="800" dirty="0">
                <a:solidFill>
                  <a:srgbClr val="4D4439"/>
                </a:solidFill>
                <a:latin typeface="Arial" panose="020B0604020202020204" pitchFamily="34" charset="0"/>
              </a:rPr>
              <a:t>Morningstar</a:t>
            </a:r>
            <a:endParaRPr kumimoji="0" lang="en-ZA" sz="800" u="none" strike="noStrike" kern="1200" cap="none" spc="0" normalizeH="0" baseline="0" noProof="0" dirty="0">
              <a:ln>
                <a:noFill/>
              </a:ln>
              <a:solidFill>
                <a:srgbClr val="4D4439"/>
              </a:solidFill>
              <a:effectLst/>
              <a:uLnTx/>
              <a:uFillTx/>
              <a:latin typeface="Arial" panose="020B0604020202020204" pitchFamily="34" charset="0"/>
            </a:endParaRPr>
          </a:p>
        </p:txBody>
      </p:sp>
      <p:sp>
        <p:nvSpPr>
          <p:cNvPr id="25" name="Title 1">
            <a:extLst>
              <a:ext uri="{FF2B5EF4-FFF2-40B4-BE49-F238E27FC236}">
                <a16:creationId xmlns:a16="http://schemas.microsoft.com/office/drawing/2014/main" id="{885BB9BA-2338-ABD2-E565-AD53CC1275C5}"/>
              </a:ext>
            </a:extLst>
          </p:cNvPr>
          <p:cNvSpPr txBox="1">
            <a:spLocks/>
          </p:cNvSpPr>
          <p:nvPr/>
        </p:nvSpPr>
        <p:spPr>
          <a:xfrm>
            <a:off x="731266" y="67610"/>
            <a:ext cx="10515600" cy="140406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tx2"/>
                </a:solidFill>
                <a:latin typeface="Larken" pitchFamily="2" charset="77"/>
                <a:ea typeface="+mj-ea"/>
                <a:cs typeface="+mj-cs"/>
              </a:defRPr>
            </a:lvl1pPr>
          </a:lstStyle>
          <a:p>
            <a:pPr>
              <a:lnSpc>
                <a:spcPts val="3500"/>
              </a:lnSpc>
            </a:pPr>
            <a:r>
              <a:rPr lang="en-US" sz="4000" b="0" dirty="0">
                <a:latin typeface="Georgia" panose="02040502050405020303" pitchFamily="18" charset="0"/>
              </a:rPr>
              <a:t>Best in class</a:t>
            </a:r>
          </a:p>
          <a:p>
            <a:pPr>
              <a:lnSpc>
                <a:spcPts val="3500"/>
              </a:lnSpc>
            </a:pPr>
            <a:r>
              <a:rPr lang="en-US" sz="4000" dirty="0">
                <a:latin typeface="Georgia" panose="02040502050405020303" pitchFamily="18" charset="0"/>
              </a:rPr>
              <a:t>risk adjusted returns</a:t>
            </a:r>
          </a:p>
        </p:txBody>
      </p:sp>
      <p:sp>
        <p:nvSpPr>
          <p:cNvPr id="6" name="Slide Number Placeholder 5">
            <a:extLst>
              <a:ext uri="{FF2B5EF4-FFF2-40B4-BE49-F238E27FC236}">
                <a16:creationId xmlns:a16="http://schemas.microsoft.com/office/drawing/2014/main" id="{7F52C806-B2EA-0B4D-2899-A7DB4F6E835A}"/>
              </a:ext>
            </a:extLst>
          </p:cNvPr>
          <p:cNvSpPr>
            <a:spLocks noGrp="1"/>
          </p:cNvSpPr>
          <p:nvPr>
            <p:ph type="sldNum" sz="quarter" idx="12"/>
          </p:nvPr>
        </p:nvSpPr>
        <p:spPr/>
        <p:txBody>
          <a:bodyPr/>
          <a:lstStyle/>
          <a:p>
            <a:fld id="{AC333D90-41EF-B248-AAB8-4A48E1DC1C4F}" type="slidenum">
              <a:rPr lang="en-US" smtClean="0"/>
              <a:pPr/>
              <a:t>17</a:t>
            </a:fld>
            <a:endParaRPr lang="en-US" dirty="0"/>
          </a:p>
        </p:txBody>
      </p:sp>
      <p:graphicFrame>
        <p:nvGraphicFramePr>
          <p:cNvPr id="2" name="Chart 1">
            <a:extLst>
              <a:ext uri="{FF2B5EF4-FFF2-40B4-BE49-F238E27FC236}">
                <a16:creationId xmlns:a16="http://schemas.microsoft.com/office/drawing/2014/main" id="{AC7819FB-C675-F703-83F6-669B4348D74B}"/>
              </a:ext>
            </a:extLst>
          </p:cNvPr>
          <p:cNvGraphicFramePr>
            <a:graphicFrameLocks/>
          </p:cNvGraphicFramePr>
          <p:nvPr>
            <p:extLst>
              <p:ext uri="{D42A27DB-BD31-4B8C-83A1-F6EECF244321}">
                <p14:modId xmlns:p14="http://schemas.microsoft.com/office/powerpoint/2010/main" val="1648937158"/>
              </p:ext>
            </p:extLst>
          </p:nvPr>
        </p:nvGraphicFramePr>
        <p:xfrm>
          <a:off x="336000" y="1658600"/>
          <a:ext cx="11520000" cy="50240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12253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F1A1-12CD-C31E-35F3-D1CD0051FE24}"/>
              </a:ext>
            </a:extLst>
          </p:cNvPr>
          <p:cNvSpPr txBox="1">
            <a:spLocks/>
          </p:cNvSpPr>
          <p:nvPr/>
        </p:nvSpPr>
        <p:spPr>
          <a:xfrm>
            <a:off x="838200" y="390525"/>
            <a:ext cx="10515600" cy="159220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2"/>
                </a:solidFill>
                <a:latin typeface="Larken" pitchFamily="2" charset="77"/>
                <a:ea typeface="+mj-ea"/>
                <a:cs typeface="+mj-cs"/>
              </a:defRPr>
            </a:lvl1pPr>
          </a:lstStyle>
          <a:p>
            <a:pPr>
              <a:lnSpc>
                <a:spcPts val="3500"/>
              </a:lnSpc>
            </a:pPr>
            <a:r>
              <a:rPr lang="en-US" sz="4000" b="0" dirty="0">
                <a:latin typeface="Georgia" panose="02040502050405020303" pitchFamily="18" charset="0"/>
              </a:rPr>
              <a:t>Diversification </a:t>
            </a:r>
          </a:p>
          <a:p>
            <a:pPr>
              <a:lnSpc>
                <a:spcPts val="3500"/>
              </a:lnSpc>
            </a:pPr>
            <a:r>
              <a:rPr lang="en-US" sz="4000" dirty="0">
                <a:latin typeface="Georgia" panose="02040502050405020303" pitchFamily="18" charset="0"/>
              </a:rPr>
              <a:t>when it matters</a:t>
            </a:r>
          </a:p>
        </p:txBody>
      </p:sp>
      <p:sp>
        <p:nvSpPr>
          <p:cNvPr id="4" name="TextBox 3">
            <a:extLst>
              <a:ext uri="{FF2B5EF4-FFF2-40B4-BE49-F238E27FC236}">
                <a16:creationId xmlns:a16="http://schemas.microsoft.com/office/drawing/2014/main" id="{2FA2BD33-7F14-0045-E1F0-C958A9CA90E9}"/>
              </a:ext>
            </a:extLst>
          </p:cNvPr>
          <p:cNvSpPr txBox="1"/>
          <p:nvPr/>
        </p:nvSpPr>
        <p:spPr>
          <a:xfrm>
            <a:off x="245269" y="6627168"/>
            <a:ext cx="423385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u="none" strike="noStrike" kern="1200" cap="none" spc="0" normalizeH="0" baseline="0" noProof="0" dirty="0">
                <a:ln>
                  <a:noFill/>
                </a:ln>
                <a:solidFill>
                  <a:schemeClr val="tx2"/>
                </a:solidFill>
                <a:effectLst/>
                <a:uLnTx/>
                <a:uFillTx/>
                <a:latin typeface="Arial" panose="020B0604020202020204" pitchFamily="34" charset="0"/>
              </a:rPr>
              <a:t>Source: Peregrine Capital, Bloomberg. Since inception in February 2000 to 30 June 2023</a:t>
            </a:r>
          </a:p>
        </p:txBody>
      </p:sp>
      <p:sp>
        <p:nvSpPr>
          <p:cNvPr id="5" name="Slide Number Placeholder 4">
            <a:extLst>
              <a:ext uri="{FF2B5EF4-FFF2-40B4-BE49-F238E27FC236}">
                <a16:creationId xmlns:a16="http://schemas.microsoft.com/office/drawing/2014/main" id="{869987CA-653B-9C65-DF87-D7C671040492}"/>
              </a:ext>
            </a:extLst>
          </p:cNvPr>
          <p:cNvSpPr>
            <a:spLocks noGrp="1"/>
          </p:cNvSpPr>
          <p:nvPr>
            <p:ph type="sldNum" sz="quarter" idx="12"/>
          </p:nvPr>
        </p:nvSpPr>
        <p:spPr/>
        <p:txBody>
          <a:bodyPr/>
          <a:lstStyle/>
          <a:p>
            <a:fld id="{AC333D90-41EF-B248-AAB8-4A48E1DC1C4F}" type="slidenum">
              <a:rPr lang="en-US" smtClean="0"/>
              <a:pPr/>
              <a:t>18</a:t>
            </a:fld>
            <a:endParaRPr lang="en-US" dirty="0"/>
          </a:p>
        </p:txBody>
      </p:sp>
      <p:graphicFrame>
        <p:nvGraphicFramePr>
          <p:cNvPr id="6" name="Chart 5">
            <a:extLst>
              <a:ext uri="{FF2B5EF4-FFF2-40B4-BE49-F238E27FC236}">
                <a16:creationId xmlns:a16="http://schemas.microsoft.com/office/drawing/2014/main" id="{22EBD239-B5A4-49E6-871F-755461DE5BBC}"/>
              </a:ext>
            </a:extLst>
          </p:cNvPr>
          <p:cNvGraphicFramePr>
            <a:graphicFrameLocks/>
          </p:cNvGraphicFramePr>
          <p:nvPr>
            <p:extLst>
              <p:ext uri="{D42A27DB-BD31-4B8C-83A1-F6EECF244321}">
                <p14:modId xmlns:p14="http://schemas.microsoft.com/office/powerpoint/2010/main" val="884104747"/>
              </p:ext>
            </p:extLst>
          </p:nvPr>
        </p:nvGraphicFramePr>
        <p:xfrm>
          <a:off x="336000" y="1628775"/>
          <a:ext cx="11520000" cy="46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id="{1C027D80-80ED-1CB3-404A-621DDFBC541C}"/>
              </a:ext>
            </a:extLst>
          </p:cNvPr>
          <p:cNvGraphicFramePr>
            <a:graphicFrameLocks noGrp="1"/>
          </p:cNvGraphicFramePr>
          <p:nvPr>
            <p:extLst>
              <p:ext uri="{D42A27DB-BD31-4B8C-83A1-F6EECF244321}">
                <p14:modId xmlns:p14="http://schemas.microsoft.com/office/powerpoint/2010/main" val="2001471211"/>
              </p:ext>
            </p:extLst>
          </p:nvPr>
        </p:nvGraphicFramePr>
        <p:xfrm>
          <a:off x="6550255" y="4126645"/>
          <a:ext cx="3073733" cy="975158"/>
        </p:xfrm>
        <a:graphic>
          <a:graphicData uri="http://schemas.openxmlformats.org/drawingml/2006/table">
            <a:tbl>
              <a:tblPr>
                <a:effectLst/>
                <a:tableStyleId>{9D7B26C5-4107-4FEC-AEDC-1716B250A1EF}</a:tableStyleId>
              </a:tblPr>
              <a:tblGrid>
                <a:gridCol w="804770">
                  <a:extLst>
                    <a:ext uri="{9D8B030D-6E8A-4147-A177-3AD203B41FA5}">
                      <a16:colId xmlns:a16="http://schemas.microsoft.com/office/drawing/2014/main" val="1882079003"/>
                    </a:ext>
                  </a:extLst>
                </a:gridCol>
                <a:gridCol w="1085441">
                  <a:extLst>
                    <a:ext uri="{9D8B030D-6E8A-4147-A177-3AD203B41FA5}">
                      <a16:colId xmlns:a16="http://schemas.microsoft.com/office/drawing/2014/main" val="2634064580"/>
                    </a:ext>
                  </a:extLst>
                </a:gridCol>
                <a:gridCol w="1183522">
                  <a:extLst>
                    <a:ext uri="{9D8B030D-6E8A-4147-A177-3AD203B41FA5}">
                      <a16:colId xmlns:a16="http://schemas.microsoft.com/office/drawing/2014/main" val="2277532922"/>
                    </a:ext>
                  </a:extLst>
                </a:gridCol>
              </a:tblGrid>
              <a:tr h="487579">
                <a:tc>
                  <a:txBody>
                    <a:bodyPr/>
                    <a:lstStyle/>
                    <a:p>
                      <a:pPr algn="ctr" fontAlgn="b"/>
                      <a:endParaRPr lang="en-ZA" sz="1400" b="0" i="0" u="none" strike="noStrike" dirty="0">
                        <a:solidFill>
                          <a:srgbClr val="FFFFFF"/>
                        </a:solidFill>
                        <a:effectLst/>
                        <a:latin typeface="Arial" panose="020B0604020202020204" pitchFamily="34" charset="0"/>
                      </a:endParaRPr>
                    </a:p>
                  </a:txBody>
                  <a:tcPr marL="7620" marR="7620" marT="7620" marB="0" anchor="ctr">
                    <a:lnL>
                      <a:noFill/>
                    </a:lnL>
                    <a:lnR w="6350" cap="flat" cmpd="sng" algn="ctr">
                      <a:solidFill>
                        <a:schemeClr val="bg2"/>
                      </a:solidFill>
                      <a:prstDash val="solid"/>
                      <a:round/>
                      <a:headEnd type="none" w="med" len="med"/>
                      <a:tailEnd type="none" w="med" len="med"/>
                    </a:lnR>
                    <a:lnT w="12700" cmpd="sng">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GB" sz="1400" b="0" i="0" u="none" strike="noStrike" dirty="0">
                          <a:solidFill>
                            <a:srgbClr val="FFFFFF"/>
                          </a:solidFill>
                          <a:effectLst/>
                          <a:latin typeface="Arial" panose="020B0604020202020204" pitchFamily="34" charset="0"/>
                        </a:rPr>
                        <a:t>High Growth Fund</a:t>
                      </a:r>
                    </a:p>
                  </a:txBody>
                  <a:tcPr marL="7620" marR="7620" marT="762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mpd="sng">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ZA" sz="1400" b="0" i="0" u="none" strike="noStrike" dirty="0">
                          <a:solidFill>
                            <a:srgbClr val="FFFFFF"/>
                          </a:solidFill>
                          <a:effectLst/>
                          <a:latin typeface="Arial" panose="020B0604020202020204" pitchFamily="34" charset="0"/>
                        </a:rPr>
                        <a:t>FTSE/JSE Capped SWIX</a:t>
                      </a:r>
                    </a:p>
                  </a:txBody>
                  <a:tcPr marL="7620" marR="7620" marT="7620" marB="0" anchor="ctr">
                    <a:lnL w="6350" cap="flat" cmpd="sng" algn="ctr">
                      <a:solidFill>
                        <a:schemeClr val="bg2"/>
                      </a:solidFill>
                      <a:prstDash val="solid"/>
                      <a:round/>
                      <a:headEnd type="none" w="med" len="med"/>
                      <a:tailEnd type="none" w="med" len="med"/>
                    </a:lnL>
                    <a:lnR>
                      <a:noFill/>
                    </a:lnR>
                    <a:lnT w="12700" cmpd="sng">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43665447"/>
                  </a:ext>
                </a:extLst>
              </a:tr>
              <a:tr h="487579">
                <a:tc>
                  <a:txBody>
                    <a:bodyPr/>
                    <a:lstStyle/>
                    <a:p>
                      <a:pPr algn="ctr" fontAlgn="b"/>
                      <a:r>
                        <a:rPr lang="en-ZA" sz="1400" b="0" i="0" u="none" strike="noStrike" dirty="0">
                          <a:solidFill>
                            <a:srgbClr val="FFFFFF"/>
                          </a:solidFill>
                          <a:effectLst/>
                          <a:latin typeface="Arial" panose="020B0604020202020204" pitchFamily="34" charset="0"/>
                        </a:rPr>
                        <a:t>Average Return</a:t>
                      </a:r>
                    </a:p>
                  </a:txBody>
                  <a:tcPr marL="7620" marR="7620" marT="7620" marB="0" anchor="ctr">
                    <a:lnL>
                      <a:noFill/>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algn="ctr" fontAlgn="b"/>
                      <a:r>
                        <a:rPr lang="en-ZA" sz="1400" b="0" i="0" u="none" strike="noStrike" dirty="0">
                          <a:solidFill>
                            <a:srgbClr val="FFFFFF"/>
                          </a:solidFill>
                          <a:effectLst/>
                          <a:latin typeface="Arial" panose="020B0604020202020204" pitchFamily="34" charset="0"/>
                        </a:rPr>
                        <a:t>+0.5%</a:t>
                      </a:r>
                    </a:p>
                  </a:txBody>
                  <a:tcPr marL="7620" marR="7620" marT="762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algn="ctr" fontAlgn="b"/>
                      <a:r>
                        <a:rPr lang="en-ZA" sz="1400" b="0" i="0" u="none" strike="noStrike" dirty="0">
                          <a:solidFill>
                            <a:srgbClr val="FFFFFF"/>
                          </a:solidFill>
                          <a:effectLst/>
                          <a:latin typeface="Arial" panose="020B0604020202020204" pitchFamily="34" charset="0"/>
                        </a:rPr>
                        <a:t>-3.3%</a:t>
                      </a:r>
                    </a:p>
                  </a:txBody>
                  <a:tcPr marL="7620" marR="7620" marT="7620" marB="0" anchor="ctr">
                    <a:lnL w="6350" cap="flat" cmpd="sng" algn="ctr">
                      <a:solidFill>
                        <a:schemeClr val="bg2"/>
                      </a:solidFill>
                      <a:prstDash val="solid"/>
                      <a:round/>
                      <a:headEnd type="none" w="med" len="med"/>
                      <a:tailEnd type="none" w="med" len="med"/>
                    </a:lnL>
                    <a:lnR>
                      <a:noFill/>
                    </a:lnR>
                    <a:lnT w="635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335285954"/>
                  </a:ext>
                </a:extLst>
              </a:tr>
            </a:tbl>
          </a:graphicData>
        </a:graphic>
      </p:graphicFrame>
    </p:spTree>
    <p:extLst>
      <p:ext uri="{BB962C8B-B14F-4D97-AF65-F5344CB8AC3E}">
        <p14:creationId xmlns:p14="http://schemas.microsoft.com/office/powerpoint/2010/main" val="115409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B551EA1-1DE0-0891-1B9D-80B884DA92BD}"/>
              </a:ext>
            </a:extLst>
          </p:cNvPr>
          <p:cNvSpPr txBox="1"/>
          <p:nvPr/>
        </p:nvSpPr>
        <p:spPr>
          <a:xfrm>
            <a:off x="151760" y="6574946"/>
            <a:ext cx="1020099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u="none" strike="noStrike" kern="1200" cap="none" spc="0" normalizeH="0" baseline="0" noProof="0" dirty="0">
                <a:ln>
                  <a:noFill/>
                </a:ln>
                <a:solidFill>
                  <a:srgbClr val="4D4439"/>
                </a:solidFill>
                <a:effectLst/>
                <a:uLnTx/>
                <a:uFillTx/>
                <a:latin typeface="Arial" panose="020B0604020202020204" pitchFamily="34" charset="0"/>
              </a:rPr>
              <a:t>Returns are to 30 June </a:t>
            </a:r>
            <a:r>
              <a:rPr lang="en-ZA" sz="800" dirty="0">
                <a:solidFill>
                  <a:srgbClr val="4D4439"/>
                </a:solidFill>
                <a:latin typeface="Arial" panose="020B0604020202020204" pitchFamily="34" charset="0"/>
              </a:rPr>
              <a:t>2023</a:t>
            </a:r>
            <a:r>
              <a:rPr kumimoji="0" lang="en-ZA" sz="800" u="none" strike="noStrike" kern="1200" cap="none" spc="0" normalizeH="0" baseline="0" noProof="0" dirty="0">
                <a:ln>
                  <a:noFill/>
                </a:ln>
                <a:solidFill>
                  <a:srgbClr val="4D4439"/>
                </a:solidFill>
                <a:effectLst/>
                <a:uLnTx/>
                <a:uFillTx/>
                <a:latin typeface="Arial" panose="020B0604020202020204" pitchFamily="34" charset="0"/>
              </a:rPr>
              <a:t> ASISA Avg. figures | Source: Peregrine Capital, </a:t>
            </a:r>
            <a:r>
              <a:rPr lang="en-ZA" sz="800" dirty="0">
                <a:solidFill>
                  <a:srgbClr val="4D4439"/>
                </a:solidFill>
                <a:latin typeface="Arial" panose="020B0604020202020204" pitchFamily="34" charset="0"/>
              </a:rPr>
              <a:t>Morningstar</a:t>
            </a:r>
            <a:endParaRPr kumimoji="0" lang="en-ZA" sz="800" u="none" strike="noStrike" kern="1200" cap="none" spc="0" normalizeH="0" baseline="0" noProof="0" dirty="0">
              <a:ln>
                <a:noFill/>
              </a:ln>
              <a:solidFill>
                <a:srgbClr val="4D4439"/>
              </a:solidFill>
              <a:effectLst/>
              <a:uLnTx/>
              <a:uFillTx/>
              <a:latin typeface="Arial" panose="020B0604020202020204" pitchFamily="34" charset="0"/>
            </a:endParaRPr>
          </a:p>
        </p:txBody>
      </p:sp>
      <p:sp>
        <p:nvSpPr>
          <p:cNvPr id="25" name="Title 1">
            <a:extLst>
              <a:ext uri="{FF2B5EF4-FFF2-40B4-BE49-F238E27FC236}">
                <a16:creationId xmlns:a16="http://schemas.microsoft.com/office/drawing/2014/main" id="{885BB9BA-2338-ABD2-E565-AD53CC1275C5}"/>
              </a:ext>
            </a:extLst>
          </p:cNvPr>
          <p:cNvSpPr txBox="1">
            <a:spLocks/>
          </p:cNvSpPr>
          <p:nvPr/>
        </p:nvSpPr>
        <p:spPr>
          <a:xfrm>
            <a:off x="615149" y="249244"/>
            <a:ext cx="10515600" cy="140406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tx2"/>
                </a:solidFill>
                <a:latin typeface="Larken" pitchFamily="2" charset="77"/>
                <a:ea typeface="+mj-ea"/>
                <a:cs typeface="+mj-cs"/>
              </a:defRPr>
            </a:lvl1pPr>
          </a:lstStyle>
          <a:p>
            <a:pPr>
              <a:lnSpc>
                <a:spcPct val="100000"/>
              </a:lnSpc>
            </a:pPr>
            <a:r>
              <a:rPr lang="en-US" sz="4000" b="0" dirty="0">
                <a:latin typeface="Georgia" panose="02040502050405020303" pitchFamily="18" charset="0"/>
              </a:rPr>
              <a:t>A diversification advantage:</a:t>
            </a:r>
            <a:br>
              <a:rPr lang="en-US" sz="4000" b="0" dirty="0">
                <a:latin typeface="Georgia" panose="02040502050405020303" pitchFamily="18" charset="0"/>
              </a:rPr>
            </a:br>
            <a:r>
              <a:rPr lang="en-US" sz="4000" dirty="0">
                <a:latin typeface="Georgia" panose="02040502050405020303" pitchFamily="18" charset="0"/>
              </a:rPr>
              <a:t>low correlations</a:t>
            </a:r>
          </a:p>
        </p:txBody>
      </p:sp>
      <p:sp>
        <p:nvSpPr>
          <p:cNvPr id="6" name="Slide Number Placeholder 5">
            <a:extLst>
              <a:ext uri="{FF2B5EF4-FFF2-40B4-BE49-F238E27FC236}">
                <a16:creationId xmlns:a16="http://schemas.microsoft.com/office/drawing/2014/main" id="{7F52C806-B2EA-0B4D-2899-A7DB4F6E835A}"/>
              </a:ext>
            </a:extLst>
          </p:cNvPr>
          <p:cNvSpPr>
            <a:spLocks noGrp="1"/>
          </p:cNvSpPr>
          <p:nvPr>
            <p:ph type="sldNum" sz="quarter" idx="12"/>
          </p:nvPr>
        </p:nvSpPr>
        <p:spPr/>
        <p:txBody>
          <a:bodyPr/>
          <a:lstStyle/>
          <a:p>
            <a:fld id="{AC333D90-41EF-B248-AAB8-4A48E1DC1C4F}" type="slidenum">
              <a:rPr lang="en-US" smtClean="0"/>
              <a:pPr/>
              <a:t>19</a:t>
            </a:fld>
            <a:endParaRPr lang="en-US" dirty="0"/>
          </a:p>
        </p:txBody>
      </p:sp>
      <p:graphicFrame>
        <p:nvGraphicFramePr>
          <p:cNvPr id="4" name="Chart 3">
            <a:extLst>
              <a:ext uri="{FF2B5EF4-FFF2-40B4-BE49-F238E27FC236}">
                <a16:creationId xmlns:a16="http://schemas.microsoft.com/office/drawing/2014/main" id="{563D9883-39EC-9021-8CB2-F7FB917AABFF}"/>
              </a:ext>
            </a:extLst>
          </p:cNvPr>
          <p:cNvGraphicFramePr>
            <a:graphicFrameLocks/>
          </p:cNvGraphicFramePr>
          <p:nvPr>
            <p:extLst>
              <p:ext uri="{D42A27DB-BD31-4B8C-83A1-F6EECF244321}">
                <p14:modId xmlns:p14="http://schemas.microsoft.com/office/powerpoint/2010/main" val="4195876326"/>
              </p:ext>
            </p:extLst>
          </p:nvPr>
        </p:nvGraphicFramePr>
        <p:xfrm>
          <a:off x="336000" y="1653310"/>
          <a:ext cx="11520000" cy="49892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1963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lide Number Placeholder 4">
            <a:extLst>
              <a:ext uri="{FF2B5EF4-FFF2-40B4-BE49-F238E27FC236}">
                <a16:creationId xmlns:a16="http://schemas.microsoft.com/office/drawing/2014/main" id="{8408BE04-29A6-27C0-4999-A53DF5E3201D}"/>
              </a:ext>
            </a:extLst>
          </p:cNvPr>
          <p:cNvSpPr>
            <a:spLocks noGrp="1"/>
          </p:cNvSpPr>
          <p:nvPr>
            <p:ph type="sldNum" sz="quarter" idx="12"/>
          </p:nvPr>
        </p:nvSpPr>
        <p:spPr/>
        <p:txBody>
          <a:bodyPr/>
          <a:lstStyle/>
          <a:p>
            <a:fld id="{AC333D90-41EF-B248-AAB8-4A48E1DC1C4F}" type="slidenum">
              <a:rPr lang="en-US" smtClean="0"/>
              <a:pPr/>
              <a:t>2</a:t>
            </a:fld>
            <a:endParaRPr lang="en-US" dirty="0"/>
          </a:p>
        </p:txBody>
      </p:sp>
      <p:pic>
        <p:nvPicPr>
          <p:cNvPr id="50" name="Picture 49">
            <a:extLst>
              <a:ext uri="{FF2B5EF4-FFF2-40B4-BE49-F238E27FC236}">
                <a16:creationId xmlns:a16="http://schemas.microsoft.com/office/drawing/2014/main" id="{9D3DC502-FAD4-F94C-505C-A93939DCDDC4}"/>
              </a:ext>
            </a:extLst>
          </p:cNvPr>
          <p:cNvPicPr>
            <a:picLocks noChangeAspect="1"/>
          </p:cNvPicPr>
          <p:nvPr/>
        </p:nvPicPr>
        <p:blipFill>
          <a:blip r:embed="rId3"/>
          <a:stretch>
            <a:fillRect/>
          </a:stretch>
        </p:blipFill>
        <p:spPr>
          <a:xfrm>
            <a:off x="-276860" y="-111760"/>
            <a:ext cx="4305300" cy="3771900"/>
          </a:xfrm>
          <a:prstGeom prst="rect">
            <a:avLst/>
          </a:prstGeom>
        </p:spPr>
      </p:pic>
      <p:sp>
        <p:nvSpPr>
          <p:cNvPr id="2" name="Title 4">
            <a:extLst>
              <a:ext uri="{FF2B5EF4-FFF2-40B4-BE49-F238E27FC236}">
                <a16:creationId xmlns:a16="http://schemas.microsoft.com/office/drawing/2014/main" id="{E2FC1BAB-15B0-813C-A761-1E9C473C45DB}"/>
              </a:ext>
            </a:extLst>
          </p:cNvPr>
          <p:cNvSpPr txBox="1">
            <a:spLocks/>
          </p:cNvSpPr>
          <p:nvPr/>
        </p:nvSpPr>
        <p:spPr>
          <a:xfrm>
            <a:off x="4727052" y="4066622"/>
            <a:ext cx="6981472" cy="1170478"/>
          </a:xfrm>
          <a:prstGeom prst="rect">
            <a:avLst/>
          </a:prstGeom>
        </p:spPr>
        <p:txBody>
          <a:bodyPr/>
          <a:lstStyle>
            <a:lvl1pPr algn="l" defTabSz="914400" rtl="0" eaLnBrk="1" latinLnBrk="0" hangingPunct="1">
              <a:lnSpc>
                <a:spcPts val="4000"/>
              </a:lnSpc>
              <a:spcBef>
                <a:spcPct val="0"/>
              </a:spcBef>
              <a:buNone/>
              <a:defRPr sz="4000" b="0" i="0" kern="1200">
                <a:solidFill>
                  <a:schemeClr val="tx2"/>
                </a:solidFill>
                <a:latin typeface="Georgia" panose="02040502050405020303" pitchFamily="18" charset="0"/>
                <a:ea typeface="+mj-ea"/>
                <a:cs typeface="+mj-cs"/>
              </a:defRPr>
            </a:lvl1pPr>
          </a:lstStyle>
          <a:p>
            <a:r>
              <a:rPr lang="en-US" sz="4800" dirty="0">
                <a:solidFill>
                  <a:schemeClr val="bg1"/>
                </a:solidFill>
              </a:rPr>
              <a:t>Investment Think Tank</a:t>
            </a:r>
            <a:endParaRPr lang="en-US" sz="4800" b="1" dirty="0">
              <a:solidFill>
                <a:schemeClr val="bg1"/>
              </a:solidFill>
            </a:endParaRPr>
          </a:p>
        </p:txBody>
      </p:sp>
      <p:sp>
        <p:nvSpPr>
          <p:cNvPr id="3" name="TextBox 2">
            <a:extLst>
              <a:ext uri="{FF2B5EF4-FFF2-40B4-BE49-F238E27FC236}">
                <a16:creationId xmlns:a16="http://schemas.microsoft.com/office/drawing/2014/main" id="{E5A085B0-7A1A-F42F-4256-DDFF45EBA8BC}"/>
              </a:ext>
            </a:extLst>
          </p:cNvPr>
          <p:cNvSpPr txBox="1"/>
          <p:nvPr/>
        </p:nvSpPr>
        <p:spPr>
          <a:xfrm>
            <a:off x="4727052" y="4651861"/>
            <a:ext cx="1968038"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August 2023</a:t>
            </a:r>
          </a:p>
        </p:txBody>
      </p:sp>
    </p:spTree>
    <p:extLst>
      <p:ext uri="{BB962C8B-B14F-4D97-AF65-F5344CB8AC3E}">
        <p14:creationId xmlns:p14="http://schemas.microsoft.com/office/powerpoint/2010/main" val="1839229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885BB9BA-2338-ABD2-E565-AD53CC1275C5}"/>
              </a:ext>
            </a:extLst>
          </p:cNvPr>
          <p:cNvSpPr txBox="1">
            <a:spLocks/>
          </p:cNvSpPr>
          <p:nvPr/>
        </p:nvSpPr>
        <p:spPr>
          <a:xfrm>
            <a:off x="852598" y="0"/>
            <a:ext cx="10515600" cy="1592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tx2"/>
                </a:solidFill>
                <a:latin typeface="Larken" pitchFamily="2" charset="77"/>
                <a:ea typeface="+mj-ea"/>
                <a:cs typeface="+mj-cs"/>
              </a:defRPr>
            </a:lvl1pPr>
          </a:lstStyle>
          <a:p>
            <a:pPr>
              <a:lnSpc>
                <a:spcPts val="3500"/>
              </a:lnSpc>
            </a:pPr>
            <a:r>
              <a:rPr lang="en-ZA" sz="4000" b="0" cap="none" dirty="0">
                <a:latin typeface="Georgia" panose="02040502050405020303" pitchFamily="18" charset="0"/>
              </a:rPr>
              <a:t>Enhancing portfolio</a:t>
            </a:r>
          </a:p>
          <a:p>
            <a:pPr>
              <a:lnSpc>
                <a:spcPts val="3500"/>
              </a:lnSpc>
            </a:pPr>
            <a:r>
              <a:rPr lang="en-ZA" sz="4000" dirty="0">
                <a:latin typeface="Georgia" panose="02040502050405020303" pitchFamily="18" charset="0"/>
              </a:rPr>
              <a:t>risk a</a:t>
            </a:r>
            <a:r>
              <a:rPr lang="en-ZA" sz="4000" cap="none" dirty="0">
                <a:latin typeface="Georgia" panose="02040502050405020303" pitchFamily="18" charset="0"/>
              </a:rPr>
              <a:t>nd </a:t>
            </a:r>
            <a:r>
              <a:rPr lang="en-ZA" sz="4000" dirty="0">
                <a:latin typeface="Georgia" panose="02040502050405020303" pitchFamily="18" charset="0"/>
              </a:rPr>
              <a:t>r</a:t>
            </a:r>
            <a:r>
              <a:rPr lang="en-ZA" sz="4000" cap="none" dirty="0">
                <a:latin typeface="Georgia" panose="02040502050405020303" pitchFamily="18" charset="0"/>
              </a:rPr>
              <a:t>eturn</a:t>
            </a:r>
            <a:endParaRPr lang="en-US" sz="4000" dirty="0">
              <a:latin typeface="Georgia" panose="02040502050405020303" pitchFamily="18" charset="0"/>
            </a:endParaRPr>
          </a:p>
        </p:txBody>
      </p:sp>
      <p:sp>
        <p:nvSpPr>
          <p:cNvPr id="6" name="Slide Number Placeholder 5">
            <a:extLst>
              <a:ext uri="{FF2B5EF4-FFF2-40B4-BE49-F238E27FC236}">
                <a16:creationId xmlns:a16="http://schemas.microsoft.com/office/drawing/2014/main" id="{7F52C806-B2EA-0B4D-2899-A7DB4F6E835A}"/>
              </a:ext>
            </a:extLst>
          </p:cNvPr>
          <p:cNvSpPr>
            <a:spLocks noGrp="1"/>
          </p:cNvSpPr>
          <p:nvPr>
            <p:ph type="sldNum" sz="quarter" idx="12"/>
          </p:nvPr>
        </p:nvSpPr>
        <p:spPr/>
        <p:txBody>
          <a:bodyPr/>
          <a:lstStyle/>
          <a:p>
            <a:fld id="{AC333D90-41EF-B248-AAB8-4A48E1DC1C4F}" type="slidenum">
              <a:rPr lang="en-US" smtClean="0"/>
              <a:pPr/>
              <a:t>20</a:t>
            </a:fld>
            <a:endParaRPr lang="en-US" dirty="0"/>
          </a:p>
        </p:txBody>
      </p:sp>
      <p:sp>
        <p:nvSpPr>
          <p:cNvPr id="4" name="TextBox 3">
            <a:extLst>
              <a:ext uri="{FF2B5EF4-FFF2-40B4-BE49-F238E27FC236}">
                <a16:creationId xmlns:a16="http://schemas.microsoft.com/office/drawing/2014/main" id="{B2F83477-B24B-7E53-996F-55F58AEF4F2A}"/>
              </a:ext>
            </a:extLst>
          </p:cNvPr>
          <p:cNvSpPr txBox="1"/>
          <p:nvPr/>
        </p:nvSpPr>
        <p:spPr>
          <a:xfrm>
            <a:off x="179054" y="6576017"/>
            <a:ext cx="889268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i="0" u="none" strike="noStrike" kern="1200" cap="none" spc="0" normalizeH="0" baseline="0" noProof="0" dirty="0">
                <a:ln>
                  <a:noFill/>
                </a:ln>
                <a:effectLst/>
                <a:uLnTx/>
                <a:uFillTx/>
                <a:latin typeface="Arial" panose="020B0604020202020204" pitchFamily="34" charset="0"/>
                <a:cs typeface="Arial" panose="020B0604020202020204" pitchFamily="34" charset="0"/>
              </a:rPr>
              <a:t>Figures are for ten years to </a:t>
            </a:r>
            <a:r>
              <a:rPr lang="en-ZA" sz="800" dirty="0">
                <a:latin typeface="Arial" panose="020B0604020202020204" pitchFamily="34" charset="0"/>
                <a:cs typeface="Arial" panose="020B0604020202020204" pitchFamily="34" charset="0"/>
              </a:rPr>
              <a:t>30 </a:t>
            </a:r>
            <a:r>
              <a:rPr kumimoji="0" lang="en-ZA" sz="800" i="0" u="none" strike="noStrike" kern="1200" cap="none" spc="0" normalizeH="0" baseline="0" noProof="0" dirty="0">
                <a:ln>
                  <a:noFill/>
                </a:ln>
                <a:effectLst/>
                <a:uLnTx/>
                <a:uFillTx/>
                <a:latin typeface="Arial" panose="020B0604020202020204" pitchFamily="34" charset="0"/>
                <a:cs typeface="Arial" panose="020B0604020202020204" pitchFamily="34" charset="0"/>
              </a:rPr>
              <a:t>June 2023,| “Balanced” refers to a Traditional Balanced Portfolio made up of 60% equity, 40% bonds. Equity refers to FTSE/JSE Capped Swix, Bonds refers to FTSE/JSE All Bond. Hedge refers to 50% High Growth Fund, and 50% Pure Hedge Fund.  Source: Peregrine Capital, Morningstar, Bloomberg</a:t>
            </a:r>
          </a:p>
        </p:txBody>
      </p:sp>
      <p:grpSp>
        <p:nvGrpSpPr>
          <p:cNvPr id="8" name="Group 7">
            <a:extLst>
              <a:ext uri="{FF2B5EF4-FFF2-40B4-BE49-F238E27FC236}">
                <a16:creationId xmlns:a16="http://schemas.microsoft.com/office/drawing/2014/main" id="{3B87D69B-CAA7-A73F-1833-E8BFEB777F50}"/>
              </a:ext>
            </a:extLst>
          </p:cNvPr>
          <p:cNvGrpSpPr/>
          <p:nvPr/>
        </p:nvGrpSpPr>
        <p:grpSpPr>
          <a:xfrm>
            <a:off x="1133474" y="1887315"/>
            <a:ext cx="8438022" cy="732270"/>
            <a:chOff x="1179656" y="1896298"/>
            <a:chExt cx="8438022" cy="732270"/>
          </a:xfrm>
        </p:grpSpPr>
        <p:sp>
          <p:nvSpPr>
            <p:cNvPr id="9" name="Oval 8">
              <a:extLst>
                <a:ext uri="{FF2B5EF4-FFF2-40B4-BE49-F238E27FC236}">
                  <a16:creationId xmlns:a16="http://schemas.microsoft.com/office/drawing/2014/main" id="{461B55AD-C2B2-321F-AFBA-13B2B67AF6FA}"/>
                </a:ext>
              </a:extLst>
            </p:cNvPr>
            <p:cNvSpPr/>
            <p:nvPr/>
          </p:nvSpPr>
          <p:spPr>
            <a:xfrm>
              <a:off x="5760016" y="1902433"/>
              <a:ext cx="720000" cy="720000"/>
            </a:xfrm>
            <a:prstGeom prst="ellipse">
              <a:avLst/>
            </a:prstGeom>
            <a:solidFill>
              <a:schemeClr val="accent4">
                <a:lumMod val="25000"/>
                <a:alpha val="69804"/>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E43C068D-9E9F-5013-9B50-3C50FF56B4F0}"/>
                </a:ext>
              </a:extLst>
            </p:cNvPr>
            <p:cNvSpPr/>
            <p:nvPr/>
          </p:nvSpPr>
          <p:spPr>
            <a:xfrm>
              <a:off x="4881752" y="1896298"/>
              <a:ext cx="720000" cy="720000"/>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BDFF8BF6-71E9-9042-8130-A63F710C74DD}"/>
                </a:ext>
              </a:extLst>
            </p:cNvPr>
            <p:cNvSpPr/>
            <p:nvPr/>
          </p:nvSpPr>
          <p:spPr>
            <a:xfrm>
              <a:off x="4003488" y="1896298"/>
              <a:ext cx="720000" cy="720000"/>
            </a:xfrm>
            <a:prstGeom prst="ellipse">
              <a:avLst/>
            </a:prstGeom>
            <a:solidFill>
              <a:schemeClr val="accent2">
                <a:alpha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DB466701-EB93-ECDE-F3D0-FA2DEC5326E8}"/>
                </a:ext>
              </a:extLst>
            </p:cNvPr>
            <p:cNvSpPr/>
            <p:nvPr/>
          </p:nvSpPr>
          <p:spPr>
            <a:xfrm>
              <a:off x="1402218" y="1908568"/>
              <a:ext cx="720000" cy="72000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3F02D0FA-CCCF-F436-3B76-C020FA6F51E1}"/>
                </a:ext>
              </a:extLst>
            </p:cNvPr>
            <p:cNvSpPr/>
            <p:nvPr/>
          </p:nvSpPr>
          <p:spPr>
            <a:xfrm>
              <a:off x="2274618" y="1908568"/>
              <a:ext cx="720000" cy="720000"/>
            </a:xfrm>
            <a:prstGeom prst="ellipse">
              <a:avLst/>
            </a:prstGeom>
            <a:solidFill>
              <a:schemeClr val="accent1">
                <a:alpha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F65A2B1F-1806-7D4A-76E2-B948547C54E8}"/>
                </a:ext>
              </a:extLst>
            </p:cNvPr>
            <p:cNvSpPr/>
            <p:nvPr/>
          </p:nvSpPr>
          <p:spPr>
            <a:xfrm>
              <a:off x="6638280" y="1908568"/>
              <a:ext cx="720000" cy="720000"/>
            </a:xfrm>
            <a:prstGeom prst="ellipse">
              <a:avLst/>
            </a:prstGeom>
            <a:solidFill>
              <a:schemeClr val="accent3">
                <a:lumMod val="75000"/>
                <a:alpha val="69804"/>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7F2D0DB1-2C2A-22B0-72C3-821E7F57B0D2}"/>
                </a:ext>
              </a:extLst>
            </p:cNvPr>
            <p:cNvSpPr/>
            <p:nvPr/>
          </p:nvSpPr>
          <p:spPr>
            <a:xfrm>
              <a:off x="7516544" y="1908568"/>
              <a:ext cx="720000" cy="720000"/>
            </a:xfrm>
            <a:prstGeom prst="ellipse">
              <a:avLst/>
            </a:prstGeom>
            <a:solidFill>
              <a:schemeClr val="accent3">
                <a:alpha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C7707293-4159-5127-7FC3-61657DDC462A}"/>
                </a:ext>
              </a:extLst>
            </p:cNvPr>
            <p:cNvSpPr/>
            <p:nvPr/>
          </p:nvSpPr>
          <p:spPr>
            <a:xfrm>
              <a:off x="3147018" y="1908568"/>
              <a:ext cx="720000" cy="720000"/>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2FA3C8C-9B9A-7A22-F106-81D3283A042A}"/>
                </a:ext>
              </a:extLst>
            </p:cNvPr>
            <p:cNvSpPr txBox="1"/>
            <p:nvPr/>
          </p:nvSpPr>
          <p:spPr>
            <a:xfrm>
              <a:off x="1429014" y="1945367"/>
              <a:ext cx="682338" cy="646331"/>
            </a:xfrm>
            <a:prstGeom prst="rect">
              <a:avLst/>
            </a:prstGeom>
            <a:noFill/>
            <a:ln>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8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0%</a:t>
              </a:r>
            </a:p>
          </p:txBody>
        </p:sp>
        <p:sp>
          <p:nvSpPr>
            <p:cNvPr id="26" name="TextBox 25">
              <a:extLst>
                <a:ext uri="{FF2B5EF4-FFF2-40B4-BE49-F238E27FC236}">
                  <a16:creationId xmlns:a16="http://schemas.microsoft.com/office/drawing/2014/main" id="{4A3DCA7B-082E-69DB-3317-E3EB83B2BDD0}"/>
                </a:ext>
              </a:extLst>
            </p:cNvPr>
            <p:cNvSpPr txBox="1"/>
            <p:nvPr/>
          </p:nvSpPr>
          <p:spPr>
            <a:xfrm>
              <a:off x="3220796" y="1945367"/>
              <a:ext cx="613818" cy="646331"/>
            </a:xfrm>
            <a:prstGeom prst="rect">
              <a:avLst/>
            </a:prstGeom>
            <a:noFill/>
            <a:ln>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t>80%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8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t>20%</a:t>
              </a:r>
            </a:p>
          </p:txBody>
        </p:sp>
        <p:sp>
          <p:nvSpPr>
            <p:cNvPr id="27" name="TextBox 26">
              <a:extLst>
                <a:ext uri="{FF2B5EF4-FFF2-40B4-BE49-F238E27FC236}">
                  <a16:creationId xmlns:a16="http://schemas.microsoft.com/office/drawing/2014/main" id="{626F3D6B-447F-1EB2-C2AF-43B81C8F67E9}"/>
                </a:ext>
              </a:extLst>
            </p:cNvPr>
            <p:cNvSpPr txBox="1"/>
            <p:nvPr/>
          </p:nvSpPr>
          <p:spPr>
            <a:xfrm>
              <a:off x="2321785" y="1945367"/>
              <a:ext cx="648992" cy="646331"/>
            </a:xfrm>
            <a:prstGeom prst="rect">
              <a:avLst/>
            </a:prstGeom>
            <a:noFill/>
            <a:ln>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t>90%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8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t>10%</a:t>
              </a:r>
            </a:p>
          </p:txBody>
        </p:sp>
        <p:sp>
          <p:nvSpPr>
            <p:cNvPr id="28" name="TextBox 27">
              <a:extLst>
                <a:ext uri="{FF2B5EF4-FFF2-40B4-BE49-F238E27FC236}">
                  <a16:creationId xmlns:a16="http://schemas.microsoft.com/office/drawing/2014/main" id="{F5629315-4527-C5BD-22B1-22F87AA9D7BC}"/>
                </a:ext>
              </a:extLst>
            </p:cNvPr>
            <p:cNvSpPr txBox="1"/>
            <p:nvPr/>
          </p:nvSpPr>
          <p:spPr>
            <a:xfrm>
              <a:off x="4066291" y="1945367"/>
              <a:ext cx="613817" cy="646331"/>
            </a:xfrm>
            <a:prstGeom prst="rect">
              <a:avLst/>
            </a:prstGeom>
            <a:noFill/>
            <a:ln>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t>70%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8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t>30%</a:t>
              </a:r>
            </a:p>
          </p:txBody>
        </p:sp>
        <p:sp>
          <p:nvSpPr>
            <p:cNvPr id="29" name="TextBox 28">
              <a:extLst>
                <a:ext uri="{FF2B5EF4-FFF2-40B4-BE49-F238E27FC236}">
                  <a16:creationId xmlns:a16="http://schemas.microsoft.com/office/drawing/2014/main" id="{0BF524B1-7709-A5F3-EFB3-6432DAFAE216}"/>
                </a:ext>
              </a:extLst>
            </p:cNvPr>
            <p:cNvSpPr txBox="1"/>
            <p:nvPr/>
          </p:nvSpPr>
          <p:spPr>
            <a:xfrm>
              <a:off x="4936900" y="1945367"/>
              <a:ext cx="671897" cy="646331"/>
            </a:xfrm>
            <a:prstGeom prst="rect">
              <a:avLst/>
            </a:prstGeom>
            <a:noFill/>
            <a:ln>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8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40%</a:t>
              </a:r>
            </a:p>
          </p:txBody>
        </p:sp>
        <p:sp>
          <p:nvSpPr>
            <p:cNvPr id="34" name="TextBox 33">
              <a:extLst>
                <a:ext uri="{FF2B5EF4-FFF2-40B4-BE49-F238E27FC236}">
                  <a16:creationId xmlns:a16="http://schemas.microsoft.com/office/drawing/2014/main" id="{ABFAADF1-E301-7D43-D0C4-2F617CCEB3A9}"/>
                </a:ext>
              </a:extLst>
            </p:cNvPr>
            <p:cNvSpPr txBox="1"/>
            <p:nvPr/>
          </p:nvSpPr>
          <p:spPr>
            <a:xfrm>
              <a:off x="6638280" y="1945367"/>
              <a:ext cx="691574" cy="646331"/>
            </a:xfrm>
            <a:prstGeom prst="rect">
              <a:avLst/>
            </a:prstGeom>
            <a:noFill/>
            <a:ln>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p>
          </p:txBody>
        </p:sp>
        <p:sp>
          <p:nvSpPr>
            <p:cNvPr id="35" name="TextBox 34">
              <a:extLst>
                <a:ext uri="{FF2B5EF4-FFF2-40B4-BE49-F238E27FC236}">
                  <a16:creationId xmlns:a16="http://schemas.microsoft.com/office/drawing/2014/main" id="{BAAEBF76-8611-702B-9B9B-771C3673F9A6}"/>
                </a:ext>
              </a:extLst>
            </p:cNvPr>
            <p:cNvSpPr txBox="1"/>
            <p:nvPr/>
          </p:nvSpPr>
          <p:spPr>
            <a:xfrm>
              <a:off x="5855892" y="1957700"/>
              <a:ext cx="601377" cy="646331"/>
            </a:xfrm>
            <a:prstGeom prst="rect">
              <a:avLst/>
            </a:prstGeom>
            <a:noFill/>
            <a:ln>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p>
          </p:txBody>
        </p:sp>
        <p:sp>
          <p:nvSpPr>
            <p:cNvPr id="36" name="TextBox 35">
              <a:extLst>
                <a:ext uri="{FF2B5EF4-FFF2-40B4-BE49-F238E27FC236}">
                  <a16:creationId xmlns:a16="http://schemas.microsoft.com/office/drawing/2014/main" id="{83EB4E50-BF8A-6531-6A34-481F53BE17B5}"/>
                </a:ext>
              </a:extLst>
            </p:cNvPr>
            <p:cNvSpPr txBox="1"/>
            <p:nvPr/>
          </p:nvSpPr>
          <p:spPr>
            <a:xfrm>
              <a:off x="7590895" y="1955460"/>
              <a:ext cx="635187" cy="646331"/>
            </a:xfrm>
            <a:prstGeom prst="rect">
              <a:avLst/>
            </a:prstGeom>
            <a:noFill/>
            <a:ln>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70%</a:t>
              </a:r>
            </a:p>
          </p:txBody>
        </p:sp>
        <p:cxnSp>
          <p:nvCxnSpPr>
            <p:cNvPr id="37" name="Straight Connector 36">
              <a:extLst>
                <a:ext uri="{FF2B5EF4-FFF2-40B4-BE49-F238E27FC236}">
                  <a16:creationId xmlns:a16="http://schemas.microsoft.com/office/drawing/2014/main" id="{6EC9E448-BFE0-BAE0-D82F-A0C5F9563F29}"/>
                </a:ext>
              </a:extLst>
            </p:cNvPr>
            <p:cNvCxnSpPr>
              <a:cxnSpLocks/>
            </p:cNvCxnSpPr>
            <p:nvPr/>
          </p:nvCxnSpPr>
          <p:spPr>
            <a:xfrm flipV="1">
              <a:off x="1179656" y="2262297"/>
              <a:ext cx="7046426" cy="3119"/>
            </a:xfrm>
            <a:prstGeom prst="line">
              <a:avLst/>
            </a:prstGeom>
            <a:ln w="1905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0CF1A9A-C94E-9E18-6CC5-3DC68DF8D9C0}"/>
                </a:ext>
              </a:extLst>
            </p:cNvPr>
            <p:cNvSpPr txBox="1"/>
            <p:nvPr/>
          </p:nvSpPr>
          <p:spPr>
            <a:xfrm>
              <a:off x="8226082" y="1899675"/>
              <a:ext cx="1391596" cy="70788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ZA" sz="16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Balanced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8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Wingdings" panose="05000000000000000000" pitchFamily="2" charset="2"/>
                </a:rPr>
                <a:t> Hedge</a:t>
              </a:r>
              <a:endParaRPr kumimoji="0" lang="en-ZA" sz="16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p:txBody>
        </p:sp>
      </p:grpSp>
      <p:graphicFrame>
        <p:nvGraphicFramePr>
          <p:cNvPr id="39" name="Chart 38">
            <a:extLst>
              <a:ext uri="{FF2B5EF4-FFF2-40B4-BE49-F238E27FC236}">
                <a16:creationId xmlns:a16="http://schemas.microsoft.com/office/drawing/2014/main" id="{5CAD1854-1CB9-6469-EDBA-3A955DE1C1CF}"/>
              </a:ext>
            </a:extLst>
          </p:cNvPr>
          <p:cNvGraphicFramePr>
            <a:graphicFrameLocks/>
          </p:cNvGraphicFramePr>
          <p:nvPr>
            <p:extLst>
              <p:ext uri="{D42A27DB-BD31-4B8C-83A1-F6EECF244321}">
                <p14:modId xmlns:p14="http://schemas.microsoft.com/office/powerpoint/2010/main" val="2964598779"/>
              </p:ext>
            </p:extLst>
          </p:nvPr>
        </p:nvGraphicFramePr>
        <p:xfrm>
          <a:off x="696592" y="4573979"/>
          <a:ext cx="8296636" cy="1903082"/>
        </p:xfrm>
        <a:graphic>
          <a:graphicData uri="http://schemas.openxmlformats.org/drawingml/2006/chart">
            <c:chart xmlns:c="http://schemas.openxmlformats.org/drawingml/2006/chart" xmlns:r="http://schemas.openxmlformats.org/officeDocument/2006/relationships" r:id="rId2"/>
          </a:graphicData>
        </a:graphic>
      </p:graphicFrame>
      <p:grpSp>
        <p:nvGrpSpPr>
          <p:cNvPr id="40" name="Group 39">
            <a:extLst>
              <a:ext uri="{FF2B5EF4-FFF2-40B4-BE49-F238E27FC236}">
                <a16:creationId xmlns:a16="http://schemas.microsoft.com/office/drawing/2014/main" id="{9E4D58E8-F3FB-FC12-53EC-F5CB21E3D53B}"/>
              </a:ext>
            </a:extLst>
          </p:cNvPr>
          <p:cNvGrpSpPr/>
          <p:nvPr/>
        </p:nvGrpSpPr>
        <p:grpSpPr>
          <a:xfrm>
            <a:off x="9033789" y="2794267"/>
            <a:ext cx="3056611" cy="3578963"/>
            <a:chOff x="7361934" y="2736935"/>
            <a:chExt cx="3056611" cy="2852866"/>
          </a:xfrm>
        </p:grpSpPr>
        <p:sp>
          <p:nvSpPr>
            <p:cNvPr id="41" name="Arrow: Right 15">
              <a:extLst>
                <a:ext uri="{FF2B5EF4-FFF2-40B4-BE49-F238E27FC236}">
                  <a16:creationId xmlns:a16="http://schemas.microsoft.com/office/drawing/2014/main" id="{36490E07-71C5-0CA3-3FF2-A9D133F1E307}"/>
                </a:ext>
              </a:extLst>
            </p:cNvPr>
            <p:cNvSpPr/>
            <p:nvPr/>
          </p:nvSpPr>
          <p:spPr>
            <a:xfrm rot="16200000">
              <a:off x="7405566" y="2693303"/>
              <a:ext cx="1132841" cy="122010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BEFCD823-E9A0-E6AF-D374-A6553C6185CA}"/>
                </a:ext>
              </a:extLst>
            </p:cNvPr>
            <p:cNvSpPr txBox="1"/>
            <p:nvPr/>
          </p:nvSpPr>
          <p:spPr>
            <a:xfrm>
              <a:off x="8222283" y="3217655"/>
              <a:ext cx="2122370" cy="5152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effectLst/>
                  <a:uLnTx/>
                  <a:uFillTx/>
                  <a:latin typeface="Arial" panose="020B0604020202020204" pitchFamily="34" charset="0"/>
                  <a:cs typeface="Arial" panose="020B0604020202020204" pitchFamily="34" charset="0"/>
                </a:rPr>
                <a:t>Total return increase of </a:t>
              </a:r>
              <a:r>
                <a:rPr lang="en-US" dirty="0">
                  <a:latin typeface="Arial" panose="020B0604020202020204" pitchFamily="34" charset="0"/>
                  <a:cs typeface="Arial" panose="020B0604020202020204" pitchFamily="34" charset="0"/>
                </a:rPr>
                <a:t>73</a:t>
              </a:r>
              <a:r>
                <a:rPr kumimoji="0" lang="en-US" sz="180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p>
          </p:txBody>
        </p:sp>
        <p:sp>
          <p:nvSpPr>
            <p:cNvPr id="43" name="Arrow: Right 15">
              <a:extLst>
                <a:ext uri="{FF2B5EF4-FFF2-40B4-BE49-F238E27FC236}">
                  <a16:creationId xmlns:a16="http://schemas.microsoft.com/office/drawing/2014/main" id="{D975FD84-FFC8-8685-2803-09168BB520C5}"/>
                </a:ext>
              </a:extLst>
            </p:cNvPr>
            <p:cNvSpPr/>
            <p:nvPr/>
          </p:nvSpPr>
          <p:spPr>
            <a:xfrm rot="5400000">
              <a:off x="7443514" y="4413328"/>
              <a:ext cx="1132841" cy="122010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6B23AD34-D8E7-7806-781C-8694E2ED45E4}"/>
                </a:ext>
              </a:extLst>
            </p:cNvPr>
            <p:cNvSpPr txBox="1"/>
            <p:nvPr/>
          </p:nvSpPr>
          <p:spPr>
            <a:xfrm>
              <a:off x="8296175" y="4590943"/>
              <a:ext cx="2122370" cy="5152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effectLst/>
                  <a:uLnTx/>
                  <a:uFillTx/>
                  <a:latin typeface="Arial" panose="020B0604020202020204" pitchFamily="34" charset="0"/>
                  <a:cs typeface="Arial" panose="020B0604020202020204" pitchFamily="34" charset="0"/>
                </a:rPr>
                <a:t>Max drawdown decrease of </a:t>
              </a:r>
              <a:r>
                <a:rPr lang="en-US" dirty="0">
                  <a:latin typeface="Arial" panose="020B0604020202020204" pitchFamily="34" charset="0"/>
                  <a:cs typeface="Arial" panose="020B0604020202020204" pitchFamily="34" charset="0"/>
                </a:rPr>
                <a:t>60</a:t>
              </a:r>
              <a:r>
                <a:rPr kumimoji="0" lang="en-US" sz="1800"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p>
          </p:txBody>
        </p:sp>
      </p:grpSp>
      <p:graphicFrame>
        <p:nvGraphicFramePr>
          <p:cNvPr id="45" name="Chart 44">
            <a:extLst>
              <a:ext uri="{FF2B5EF4-FFF2-40B4-BE49-F238E27FC236}">
                <a16:creationId xmlns:a16="http://schemas.microsoft.com/office/drawing/2014/main" id="{EDAC3C6E-2FFF-59BA-A36F-A321EBC1E339}"/>
              </a:ext>
            </a:extLst>
          </p:cNvPr>
          <p:cNvGraphicFramePr>
            <a:graphicFrameLocks/>
          </p:cNvGraphicFramePr>
          <p:nvPr>
            <p:extLst>
              <p:ext uri="{D42A27DB-BD31-4B8C-83A1-F6EECF244321}">
                <p14:modId xmlns:p14="http://schemas.microsoft.com/office/powerpoint/2010/main" val="543083240"/>
              </p:ext>
            </p:extLst>
          </p:nvPr>
        </p:nvGraphicFramePr>
        <p:xfrm>
          <a:off x="618083" y="2741911"/>
          <a:ext cx="7710359" cy="19571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1909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5AE4B91-45CD-364E-80AA-C514AC7DF9EC}"/>
              </a:ext>
            </a:extLst>
          </p:cNvPr>
          <p:cNvCxnSpPr>
            <a:cxnSpLocks/>
          </p:cNvCxnSpPr>
          <p:nvPr/>
        </p:nvCxnSpPr>
        <p:spPr>
          <a:xfrm flipV="1">
            <a:off x="2219740" y="3603761"/>
            <a:ext cx="0" cy="1856135"/>
          </a:xfrm>
          <a:prstGeom prst="line">
            <a:avLst/>
          </a:prstGeom>
          <a:solidFill>
            <a:schemeClr val="tx1">
              <a:lumMod val="50000"/>
            </a:schemeClr>
          </a:solidFill>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239787-8BDC-A094-158F-3BB7B0CBD03C}"/>
              </a:ext>
            </a:extLst>
          </p:cNvPr>
          <p:cNvCxnSpPr>
            <a:cxnSpLocks/>
          </p:cNvCxnSpPr>
          <p:nvPr/>
        </p:nvCxnSpPr>
        <p:spPr>
          <a:xfrm flipV="1">
            <a:off x="5541961" y="2969250"/>
            <a:ext cx="0" cy="1836269"/>
          </a:xfrm>
          <a:prstGeom prst="line">
            <a:avLst/>
          </a:prstGeom>
          <a:solidFill>
            <a:schemeClr val="tx1">
              <a:lumMod val="50000"/>
            </a:schemeClr>
          </a:solidFill>
          <a:ln w="1270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865E4C9-CE56-8A43-8DB8-08C46AC8822D}"/>
              </a:ext>
            </a:extLst>
          </p:cNvPr>
          <p:cNvSpPr txBox="1"/>
          <p:nvPr/>
        </p:nvSpPr>
        <p:spPr>
          <a:xfrm rot="16200000">
            <a:off x="-1340908" y="3622548"/>
            <a:ext cx="366182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600" u="none" strike="noStrike" kern="1200" cap="none" spc="0" normalizeH="0" baseline="0" noProof="0" dirty="0">
                <a:ln>
                  <a:noFill/>
                </a:ln>
                <a:effectLst/>
                <a:uLnTx/>
                <a:uFillTx/>
                <a:latin typeface="Arial" panose="020B0604020202020204" pitchFamily="34" charset="0"/>
                <a:ea typeface="Times" charset="0"/>
                <a:cs typeface="Times" charset="0"/>
              </a:rPr>
              <a:t>15 Year Annualised Return</a:t>
            </a:r>
          </a:p>
        </p:txBody>
      </p:sp>
      <p:cxnSp>
        <p:nvCxnSpPr>
          <p:cNvPr id="12" name="Straight Arrow Connector 11">
            <a:extLst>
              <a:ext uri="{FF2B5EF4-FFF2-40B4-BE49-F238E27FC236}">
                <a16:creationId xmlns:a16="http://schemas.microsoft.com/office/drawing/2014/main" id="{A9307A27-EDDE-0776-4D8E-9C8A6BE70E6B}"/>
              </a:ext>
            </a:extLst>
          </p:cNvPr>
          <p:cNvCxnSpPr>
            <a:cxnSpLocks/>
          </p:cNvCxnSpPr>
          <p:nvPr/>
        </p:nvCxnSpPr>
        <p:spPr>
          <a:xfrm flipV="1">
            <a:off x="650341" y="1741409"/>
            <a:ext cx="8940" cy="4750979"/>
          </a:xfrm>
          <a:prstGeom prst="straightConnector1">
            <a:avLst/>
          </a:prstGeom>
          <a:ln>
            <a:solidFill>
              <a:schemeClr val="tx1"/>
            </a:solidFill>
            <a:headEnd type="none"/>
            <a:tailEnd type="stealth"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34DFA447-DF45-83EF-57FD-E8EC77452B73}"/>
              </a:ext>
            </a:extLst>
          </p:cNvPr>
          <p:cNvCxnSpPr>
            <a:cxnSpLocks/>
          </p:cNvCxnSpPr>
          <p:nvPr/>
        </p:nvCxnSpPr>
        <p:spPr>
          <a:xfrm>
            <a:off x="451561" y="6240600"/>
            <a:ext cx="10985517" cy="19341"/>
          </a:xfrm>
          <a:prstGeom prst="straightConnector1">
            <a:avLst/>
          </a:pr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D4739D4B-DD37-D53B-28C4-C34824BD155E}"/>
              </a:ext>
            </a:extLst>
          </p:cNvPr>
          <p:cNvSpPr txBox="1"/>
          <p:nvPr/>
        </p:nvSpPr>
        <p:spPr>
          <a:xfrm>
            <a:off x="951016" y="6206250"/>
            <a:ext cx="10200996" cy="338554"/>
          </a:xfrm>
          <a:prstGeom prst="rect">
            <a:avLst/>
          </a:prstGeom>
          <a:noFill/>
        </p:spPr>
        <p:txBody>
          <a:bodyPr wrap="square" l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600" u="none" strike="noStrike" kern="1200" cap="none" spc="0" normalizeH="0" baseline="0" noProof="0" dirty="0">
                <a:ln>
                  <a:noFill/>
                </a:ln>
                <a:effectLst/>
                <a:uLnTx/>
                <a:uFillTx/>
                <a:latin typeface="Arial" panose="020B0604020202020204" pitchFamily="34" charset="0"/>
                <a:ea typeface="Times" charset="0"/>
                <a:cs typeface="Times" charset="0"/>
              </a:rPr>
              <a:t>                                                                                                                                   Risk</a:t>
            </a:r>
          </a:p>
        </p:txBody>
      </p:sp>
      <p:sp>
        <p:nvSpPr>
          <p:cNvPr id="15" name="TextBox 14">
            <a:extLst>
              <a:ext uri="{FF2B5EF4-FFF2-40B4-BE49-F238E27FC236}">
                <a16:creationId xmlns:a16="http://schemas.microsoft.com/office/drawing/2014/main" id="{2B551EA1-1DE0-0891-1B9D-80B884DA92BD}"/>
              </a:ext>
            </a:extLst>
          </p:cNvPr>
          <p:cNvSpPr txBox="1"/>
          <p:nvPr/>
        </p:nvSpPr>
        <p:spPr>
          <a:xfrm>
            <a:off x="245269" y="6611620"/>
            <a:ext cx="1020099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u="none" strike="noStrike" kern="1200" cap="none" spc="0" normalizeH="0" baseline="0" noProof="0" dirty="0">
                <a:ln>
                  <a:noFill/>
                </a:ln>
                <a:solidFill>
                  <a:srgbClr val="4D4439"/>
                </a:solidFill>
                <a:effectLst/>
                <a:uLnTx/>
                <a:uFillTx/>
                <a:latin typeface="Arial" panose="020B0604020202020204" pitchFamily="34" charset="0"/>
              </a:rPr>
              <a:t>Returns are to 30 June </a:t>
            </a:r>
            <a:r>
              <a:rPr lang="en-ZA" sz="800" dirty="0">
                <a:solidFill>
                  <a:srgbClr val="4D4439"/>
                </a:solidFill>
                <a:latin typeface="Arial" panose="020B0604020202020204" pitchFamily="34" charset="0"/>
              </a:rPr>
              <a:t>2023</a:t>
            </a:r>
            <a:r>
              <a:rPr kumimoji="0" lang="en-ZA" sz="800" u="none" strike="noStrike" kern="1200" cap="none" spc="0" normalizeH="0" baseline="0" noProof="0" dirty="0">
                <a:ln>
                  <a:noFill/>
                </a:ln>
                <a:solidFill>
                  <a:srgbClr val="4D4439"/>
                </a:solidFill>
                <a:effectLst/>
                <a:uLnTx/>
                <a:uFillTx/>
                <a:latin typeface="Arial" panose="020B0604020202020204" pitchFamily="34" charset="0"/>
              </a:rPr>
              <a:t> ASISA Avg. figures | Source: Peregrine Capital, </a:t>
            </a:r>
            <a:r>
              <a:rPr lang="en-ZA" sz="800" dirty="0">
                <a:solidFill>
                  <a:srgbClr val="4D4439"/>
                </a:solidFill>
                <a:latin typeface="Arial" panose="020B0604020202020204" pitchFamily="34" charset="0"/>
              </a:rPr>
              <a:t>Morningstar</a:t>
            </a:r>
            <a:endParaRPr kumimoji="0" lang="en-ZA" sz="800" u="none" strike="noStrike" kern="1200" cap="none" spc="0" normalizeH="0" baseline="0" noProof="0" dirty="0">
              <a:ln>
                <a:noFill/>
              </a:ln>
              <a:solidFill>
                <a:srgbClr val="4D4439"/>
              </a:solidFill>
              <a:effectLst/>
              <a:uLnTx/>
              <a:uFillTx/>
              <a:latin typeface="Arial" panose="020B0604020202020204" pitchFamily="34" charset="0"/>
            </a:endParaRPr>
          </a:p>
        </p:txBody>
      </p:sp>
      <p:cxnSp>
        <p:nvCxnSpPr>
          <p:cNvPr id="18" name="Straight Arrow Connector 17">
            <a:extLst>
              <a:ext uri="{FF2B5EF4-FFF2-40B4-BE49-F238E27FC236}">
                <a16:creationId xmlns:a16="http://schemas.microsoft.com/office/drawing/2014/main" id="{8A3D106C-2B0C-143B-3B45-32A311336EBA}"/>
              </a:ext>
            </a:extLst>
          </p:cNvPr>
          <p:cNvCxnSpPr>
            <a:cxnSpLocks/>
          </p:cNvCxnSpPr>
          <p:nvPr/>
        </p:nvCxnSpPr>
        <p:spPr>
          <a:xfrm flipV="1">
            <a:off x="650341" y="3370439"/>
            <a:ext cx="10786737" cy="2870161"/>
          </a:xfrm>
          <a:prstGeom prst="straightConnector1">
            <a:avLst/>
          </a:prstGeom>
          <a:ln>
            <a:solidFill>
              <a:schemeClr val="tx1"/>
            </a:solidFill>
            <a:prstDash val="dash"/>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25" name="Title 1">
            <a:extLst>
              <a:ext uri="{FF2B5EF4-FFF2-40B4-BE49-F238E27FC236}">
                <a16:creationId xmlns:a16="http://schemas.microsoft.com/office/drawing/2014/main" id="{885BB9BA-2338-ABD2-E565-AD53CC1275C5}"/>
              </a:ext>
            </a:extLst>
          </p:cNvPr>
          <p:cNvSpPr txBox="1">
            <a:spLocks/>
          </p:cNvSpPr>
          <p:nvPr/>
        </p:nvSpPr>
        <p:spPr>
          <a:xfrm>
            <a:off x="785909" y="-129130"/>
            <a:ext cx="10515600" cy="1592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tx2"/>
                </a:solidFill>
                <a:latin typeface="Larken" pitchFamily="2" charset="77"/>
                <a:ea typeface="+mj-ea"/>
                <a:cs typeface="+mj-cs"/>
              </a:defRPr>
            </a:lvl1pPr>
          </a:lstStyle>
          <a:p>
            <a:pPr>
              <a:lnSpc>
                <a:spcPts val="3500"/>
              </a:lnSpc>
            </a:pPr>
            <a:r>
              <a:rPr lang="en-US" sz="4000" b="0" dirty="0">
                <a:latin typeface="Georgia" panose="02040502050405020303" pitchFamily="18" charset="0"/>
              </a:rPr>
              <a:t>Higher returns for</a:t>
            </a:r>
            <a:br>
              <a:rPr lang="en-US" sz="4000" dirty="0">
                <a:latin typeface="Georgia" panose="02040502050405020303" pitchFamily="18" charset="0"/>
              </a:rPr>
            </a:br>
            <a:r>
              <a:rPr lang="en-US" sz="4000" dirty="0">
                <a:latin typeface="Georgia" panose="02040502050405020303" pitchFamily="18" charset="0"/>
              </a:rPr>
              <a:t>the same (or less) risk</a:t>
            </a:r>
          </a:p>
        </p:txBody>
      </p:sp>
      <p:sp>
        <p:nvSpPr>
          <p:cNvPr id="30" name="Oval 29">
            <a:extLst>
              <a:ext uri="{FF2B5EF4-FFF2-40B4-BE49-F238E27FC236}">
                <a16:creationId xmlns:a16="http://schemas.microsoft.com/office/drawing/2014/main" id="{B468EE9F-C7C3-CB29-4A75-F6DDCC55B480}"/>
              </a:ext>
            </a:extLst>
          </p:cNvPr>
          <p:cNvSpPr/>
          <p:nvPr/>
        </p:nvSpPr>
        <p:spPr>
          <a:xfrm>
            <a:off x="1421940" y="2944828"/>
            <a:ext cx="1559201" cy="1595598"/>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0" lang="en-ZA" sz="1600" u="none" strike="noStrike" kern="1200" cap="none" spc="0" normalizeH="0" baseline="0" noProof="0" dirty="0">
              <a:ln>
                <a:noFill/>
              </a:ln>
              <a:solidFill>
                <a:srgbClr val="FFFFFF"/>
              </a:solidFill>
              <a:effectLst/>
              <a:uLnTx/>
              <a:uFillTx/>
              <a:latin typeface="Arial" panose="020B0604020202020204" pitchFamily="34" charset="0"/>
              <a:cs typeface="Arial" pitchFamily="34" charset="0"/>
            </a:endParaRPr>
          </a:p>
        </p:txBody>
      </p:sp>
      <p:sp>
        <p:nvSpPr>
          <p:cNvPr id="31" name="Rectangle 30">
            <a:extLst>
              <a:ext uri="{FF2B5EF4-FFF2-40B4-BE49-F238E27FC236}">
                <a16:creationId xmlns:a16="http://schemas.microsoft.com/office/drawing/2014/main" id="{0F41C6EB-5DD0-E6D0-21A7-9EC7EB3BDC81}"/>
              </a:ext>
            </a:extLst>
          </p:cNvPr>
          <p:cNvSpPr/>
          <p:nvPr/>
        </p:nvSpPr>
        <p:spPr>
          <a:xfrm>
            <a:off x="1223368" y="5259495"/>
            <a:ext cx="2239618" cy="90240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600" b="1" u="none" strike="noStrike" kern="1200" cap="none" spc="0" normalizeH="0" baseline="0" noProof="0" dirty="0">
                <a:ln>
                  <a:noFill/>
                </a:ln>
                <a:solidFill>
                  <a:srgbClr val="FFFFFF"/>
                </a:solidFill>
                <a:effectLst/>
                <a:uLnTx/>
                <a:uFillTx/>
                <a:latin typeface="Arial" panose="020B0604020202020204" pitchFamily="34" charset="0"/>
                <a:cs typeface="Arial" pitchFamily="34" charset="0"/>
              </a:rPr>
              <a:t>Stable Funds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600" b="1" u="none" strike="noStrike" kern="1200" cap="none" spc="0" normalizeH="0" baseline="0" noProof="0" dirty="0">
                <a:ln>
                  <a:noFill/>
                </a:ln>
                <a:solidFill>
                  <a:srgbClr val="FFFFFF"/>
                </a:solidFill>
                <a:effectLst/>
                <a:uLnTx/>
                <a:uFillTx/>
                <a:latin typeface="Arial" panose="020B0604020202020204" pitchFamily="34" charset="0"/>
                <a:cs typeface="Arial" pitchFamily="34" charset="0"/>
              </a:rPr>
              <a:t>7.8%</a:t>
            </a:r>
          </a:p>
        </p:txBody>
      </p:sp>
      <p:sp>
        <p:nvSpPr>
          <p:cNvPr id="32" name="Oval 31">
            <a:extLst>
              <a:ext uri="{FF2B5EF4-FFF2-40B4-BE49-F238E27FC236}">
                <a16:creationId xmlns:a16="http://schemas.microsoft.com/office/drawing/2014/main" id="{7AC95482-ABFF-27CD-4359-F15261924A49}"/>
              </a:ext>
            </a:extLst>
          </p:cNvPr>
          <p:cNvSpPr/>
          <p:nvPr/>
        </p:nvSpPr>
        <p:spPr>
          <a:xfrm>
            <a:off x="4717656" y="1999132"/>
            <a:ext cx="1648607" cy="1648607"/>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601"/>
              </a:spcBef>
              <a:spcAft>
                <a:spcPts val="0"/>
              </a:spcAft>
              <a:buClrTx/>
              <a:buSzTx/>
              <a:buFontTx/>
              <a:buNone/>
              <a:tabLst/>
              <a:defRPr/>
            </a:pPr>
            <a:endParaRPr kumimoji="0" lang="en-ZA" sz="1400" b="1" u="none" strike="noStrike" kern="1200" cap="none" spc="0" normalizeH="0" baseline="0" noProof="0" dirty="0">
              <a:ln>
                <a:noFill/>
              </a:ln>
              <a:solidFill>
                <a:srgbClr val="FFFFFF"/>
              </a:solidFill>
              <a:effectLst/>
              <a:uLnTx/>
              <a:uFillTx/>
              <a:latin typeface="Arial" panose="020B0604020202020204" pitchFamily="34" charset="0"/>
              <a:cs typeface="Arial" pitchFamily="34" charset="0"/>
            </a:endParaRPr>
          </a:p>
        </p:txBody>
      </p:sp>
      <p:sp>
        <p:nvSpPr>
          <p:cNvPr id="33" name="Rectangle 32">
            <a:extLst>
              <a:ext uri="{FF2B5EF4-FFF2-40B4-BE49-F238E27FC236}">
                <a16:creationId xmlns:a16="http://schemas.microsoft.com/office/drawing/2014/main" id="{A09ADB6B-8BF3-9024-0B24-E2C3E9ED876E}"/>
              </a:ext>
            </a:extLst>
          </p:cNvPr>
          <p:cNvSpPr/>
          <p:nvPr/>
        </p:nvSpPr>
        <p:spPr>
          <a:xfrm>
            <a:off x="4432250" y="4462230"/>
            <a:ext cx="2239618" cy="860172"/>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600" b="1" u="none" strike="noStrike" kern="1200" cap="none" spc="0" normalizeH="0" baseline="0" noProof="0" dirty="0">
                <a:ln>
                  <a:noFill/>
                </a:ln>
                <a:solidFill>
                  <a:srgbClr val="FFFFFF"/>
                </a:solidFill>
                <a:effectLst/>
                <a:uLnTx/>
                <a:uFillTx/>
                <a:latin typeface="Arial" panose="020B0604020202020204" pitchFamily="34" charset="0"/>
                <a:cs typeface="Arial" pitchFamily="34" charset="0"/>
              </a:rPr>
              <a:t> Balanced Funds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600" b="1" u="none" strike="noStrike" kern="1200" cap="none" spc="0" normalizeH="0" baseline="0" noProof="0" dirty="0">
                <a:ln>
                  <a:noFill/>
                </a:ln>
                <a:solidFill>
                  <a:srgbClr val="FFFFFF"/>
                </a:solidFill>
                <a:effectLst/>
                <a:uLnTx/>
                <a:uFillTx/>
                <a:latin typeface="Arial" panose="020B0604020202020204" pitchFamily="34" charset="0"/>
                <a:cs typeface="Arial" pitchFamily="34" charset="0"/>
              </a:rPr>
              <a:t>8.2%</a:t>
            </a:r>
          </a:p>
        </p:txBody>
      </p:sp>
      <p:sp>
        <p:nvSpPr>
          <p:cNvPr id="2" name="TextBox 1">
            <a:extLst>
              <a:ext uri="{FF2B5EF4-FFF2-40B4-BE49-F238E27FC236}">
                <a16:creationId xmlns:a16="http://schemas.microsoft.com/office/drawing/2014/main" id="{DB447255-0E2D-937A-A2DF-B58F9CC8FECA}"/>
              </a:ext>
            </a:extLst>
          </p:cNvPr>
          <p:cNvSpPr txBox="1"/>
          <p:nvPr/>
        </p:nvSpPr>
        <p:spPr>
          <a:xfrm>
            <a:off x="4673402" y="2460499"/>
            <a:ext cx="1737113" cy="830997"/>
          </a:xfrm>
          <a:prstGeom prst="rect">
            <a:avLst/>
          </a:prstGeom>
          <a:noFill/>
        </p:spPr>
        <p:txBody>
          <a:bodyPr wrap="square" rtlCol="0">
            <a:spAutoFit/>
          </a:bodyPr>
          <a:lstStyle/>
          <a:p>
            <a:pPr algn="ctr"/>
            <a:r>
              <a:rPr lang="en-ZA" sz="1600" b="1" dirty="0">
                <a:solidFill>
                  <a:srgbClr val="FFFFFF"/>
                </a:solidFill>
                <a:latin typeface="Arial" panose="020B0604020202020204" pitchFamily="34" charset="0"/>
                <a:cs typeface="Arial" panose="020B0604020202020204" pitchFamily="34" charset="0"/>
              </a:rPr>
              <a:t>High Growth Fund</a:t>
            </a:r>
            <a:br>
              <a:rPr lang="en-ZA" sz="1600" b="1" dirty="0">
                <a:solidFill>
                  <a:srgbClr val="FFFFFF"/>
                </a:solidFill>
                <a:latin typeface="Arial" panose="020B0604020202020204" pitchFamily="34" charset="0"/>
                <a:cs typeface="Arial" panose="020B0604020202020204" pitchFamily="34" charset="0"/>
              </a:rPr>
            </a:br>
            <a:r>
              <a:rPr lang="en-ZA" sz="1600" b="1" dirty="0">
                <a:solidFill>
                  <a:srgbClr val="FFFFFF"/>
                </a:solidFill>
                <a:latin typeface="Arial" panose="020B0604020202020204" pitchFamily="34" charset="0"/>
                <a:cs typeface="Arial" panose="020B0604020202020204" pitchFamily="34" charset="0"/>
              </a:rPr>
              <a:t>15.7%</a:t>
            </a:r>
          </a:p>
        </p:txBody>
      </p:sp>
      <p:sp>
        <p:nvSpPr>
          <p:cNvPr id="3" name="TextBox 2">
            <a:extLst>
              <a:ext uri="{FF2B5EF4-FFF2-40B4-BE49-F238E27FC236}">
                <a16:creationId xmlns:a16="http://schemas.microsoft.com/office/drawing/2014/main" id="{22180C33-C2D4-60CA-0D8E-046C93F63942}"/>
              </a:ext>
            </a:extLst>
          </p:cNvPr>
          <p:cNvSpPr txBox="1"/>
          <p:nvPr/>
        </p:nvSpPr>
        <p:spPr>
          <a:xfrm>
            <a:off x="1315743" y="3387316"/>
            <a:ext cx="1771594" cy="830997"/>
          </a:xfrm>
          <a:prstGeom prst="rect">
            <a:avLst/>
          </a:prstGeom>
          <a:noFill/>
        </p:spPr>
        <p:txBody>
          <a:bodyPr wrap="square" rtlCol="0">
            <a:spAutoFit/>
          </a:bodyPr>
          <a:lstStyle/>
          <a:p>
            <a:pPr algn="ctr"/>
            <a:r>
              <a:rPr lang="en-ZA" sz="1600" b="1" dirty="0">
                <a:solidFill>
                  <a:srgbClr val="FFFFFF"/>
                </a:solidFill>
                <a:latin typeface="Arial" panose="020B0604020202020204" pitchFamily="34" charset="0"/>
                <a:cs typeface="Arial" panose="020B0604020202020204" pitchFamily="34" charset="0"/>
              </a:rPr>
              <a:t>Pure Hedge Fund</a:t>
            </a:r>
            <a:br>
              <a:rPr lang="en-ZA" sz="1600" b="1" dirty="0">
                <a:solidFill>
                  <a:srgbClr val="FFFFFF"/>
                </a:solidFill>
                <a:latin typeface="Arial" panose="020B0604020202020204" pitchFamily="34" charset="0"/>
                <a:cs typeface="Arial" panose="020B0604020202020204" pitchFamily="34" charset="0"/>
              </a:rPr>
            </a:br>
            <a:r>
              <a:rPr lang="en-ZA" sz="1600" b="1" dirty="0">
                <a:solidFill>
                  <a:srgbClr val="FFFFFF"/>
                </a:solidFill>
                <a:latin typeface="Arial" panose="020B0604020202020204" pitchFamily="34" charset="0"/>
                <a:cs typeface="Arial" panose="020B0604020202020204" pitchFamily="34" charset="0"/>
              </a:rPr>
              <a:t>11.9%</a:t>
            </a:r>
          </a:p>
        </p:txBody>
      </p:sp>
      <p:sp>
        <p:nvSpPr>
          <p:cNvPr id="5" name="Rectangle 4">
            <a:extLst>
              <a:ext uri="{FF2B5EF4-FFF2-40B4-BE49-F238E27FC236}">
                <a16:creationId xmlns:a16="http://schemas.microsoft.com/office/drawing/2014/main" id="{5315514F-D429-61E7-0924-FAA2490F7D2C}"/>
              </a:ext>
            </a:extLst>
          </p:cNvPr>
          <p:cNvSpPr/>
          <p:nvPr/>
        </p:nvSpPr>
        <p:spPr>
          <a:xfrm>
            <a:off x="7641132" y="3742627"/>
            <a:ext cx="2239618" cy="860172"/>
          </a:xfrm>
          <a:prstGeom prst="rect">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600" u="none" strike="noStrike" kern="1200" cap="none" spc="0" normalizeH="0" baseline="0" noProof="0" dirty="0">
                <a:ln>
                  <a:noFill/>
                </a:ln>
                <a:solidFill>
                  <a:srgbClr val="FFFFFF"/>
                </a:solidFill>
                <a:effectLst/>
                <a:uLnTx/>
                <a:uFillTx/>
                <a:latin typeface="Arial" panose="020B0604020202020204" pitchFamily="34" charset="0"/>
                <a:cs typeface="Arial" pitchFamily="34" charset="0"/>
              </a:rPr>
              <a:t> </a:t>
            </a:r>
            <a:r>
              <a:rPr lang="en-ZA" sz="1600" b="1" dirty="0">
                <a:solidFill>
                  <a:srgbClr val="FFFFFF"/>
                </a:solidFill>
                <a:latin typeface="Arial" panose="020B0604020202020204" pitchFamily="34" charset="0"/>
                <a:cs typeface="Arial" pitchFamily="34" charset="0"/>
              </a:rPr>
              <a:t>Equity</a:t>
            </a:r>
            <a:r>
              <a:rPr kumimoji="0" lang="en-ZA" sz="1600" b="1" u="none" strike="noStrike" kern="1200" cap="none" spc="0" normalizeH="0" baseline="0" noProof="0" dirty="0">
                <a:ln>
                  <a:noFill/>
                </a:ln>
                <a:solidFill>
                  <a:srgbClr val="FFFFFF"/>
                </a:solidFill>
                <a:effectLst/>
                <a:uLnTx/>
                <a:uFillTx/>
                <a:latin typeface="Arial" panose="020B0604020202020204" pitchFamily="34" charset="0"/>
                <a:cs typeface="Arial" pitchFamily="34" charset="0"/>
              </a:rPr>
              <a:t> Funds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ZA" sz="1600" b="1" u="none" strike="noStrike" kern="1200" cap="none" spc="0" normalizeH="0" baseline="0" noProof="0" dirty="0">
                <a:ln>
                  <a:noFill/>
                </a:ln>
                <a:solidFill>
                  <a:srgbClr val="FFFFFF"/>
                </a:solidFill>
                <a:effectLst/>
                <a:uLnTx/>
                <a:uFillTx/>
                <a:latin typeface="Arial" panose="020B0604020202020204" pitchFamily="34" charset="0"/>
                <a:cs typeface="Arial" pitchFamily="34" charset="0"/>
              </a:rPr>
              <a:t>8.3%</a:t>
            </a:r>
          </a:p>
        </p:txBody>
      </p:sp>
      <p:sp>
        <p:nvSpPr>
          <p:cNvPr id="6" name="Slide Number Placeholder 5">
            <a:extLst>
              <a:ext uri="{FF2B5EF4-FFF2-40B4-BE49-F238E27FC236}">
                <a16:creationId xmlns:a16="http://schemas.microsoft.com/office/drawing/2014/main" id="{7F52C806-B2EA-0B4D-2899-A7DB4F6E835A}"/>
              </a:ext>
            </a:extLst>
          </p:cNvPr>
          <p:cNvSpPr>
            <a:spLocks noGrp="1"/>
          </p:cNvSpPr>
          <p:nvPr>
            <p:ph type="sldNum" sz="quarter" idx="12"/>
          </p:nvPr>
        </p:nvSpPr>
        <p:spPr/>
        <p:txBody>
          <a:bodyPr/>
          <a:lstStyle/>
          <a:p>
            <a:fld id="{AC333D90-41EF-B248-AAB8-4A48E1DC1C4F}" type="slidenum">
              <a:rPr lang="en-US" smtClean="0"/>
              <a:pPr/>
              <a:t>21</a:t>
            </a:fld>
            <a:endParaRPr lang="en-US" dirty="0"/>
          </a:p>
        </p:txBody>
      </p:sp>
    </p:spTree>
    <p:extLst>
      <p:ext uri="{BB962C8B-B14F-4D97-AF65-F5344CB8AC3E}">
        <p14:creationId xmlns:p14="http://schemas.microsoft.com/office/powerpoint/2010/main" val="295293089"/>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2695494-930E-1A06-165C-2BCE12C98866}"/>
              </a:ext>
            </a:extLst>
          </p:cNvPr>
          <p:cNvGraphicFramePr>
            <a:graphicFrameLocks/>
          </p:cNvGraphicFramePr>
          <p:nvPr>
            <p:extLst>
              <p:ext uri="{D42A27DB-BD31-4B8C-83A1-F6EECF244321}">
                <p14:modId xmlns:p14="http://schemas.microsoft.com/office/powerpoint/2010/main" val="1199227181"/>
              </p:ext>
            </p:extLst>
          </p:nvPr>
        </p:nvGraphicFramePr>
        <p:xfrm>
          <a:off x="690292" y="1551709"/>
          <a:ext cx="11390872" cy="5099367"/>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BF9ED351-4DC5-97B8-9B56-93E4EED5D51A}"/>
              </a:ext>
            </a:extLst>
          </p:cNvPr>
          <p:cNvSpPr/>
          <p:nvPr/>
        </p:nvSpPr>
        <p:spPr>
          <a:xfrm>
            <a:off x="4040998" y="6226052"/>
            <a:ext cx="3482043"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rgbClr val="4D4439"/>
                </a:solidFill>
                <a:latin typeface="+mj-lt"/>
                <a:ea typeface="+mn-ea"/>
                <a:cs typeface="+mn-cs"/>
              </a:defRPr>
            </a:pPr>
            <a:r>
              <a:rPr kumimoji="0" lang="en-US" sz="1400" b="1" u="none" strike="noStrike" kern="1200" cap="none" spc="0" normalizeH="0" baseline="0" noProof="0" dirty="0">
                <a:ln>
                  <a:noFill/>
                </a:ln>
                <a:solidFill>
                  <a:schemeClr val="tx2"/>
                </a:solidFill>
                <a:effectLst/>
                <a:uLnTx/>
                <a:uFillTx/>
                <a:latin typeface="Arial" panose="020B0604020202020204" pitchFamily="34" charset="0"/>
              </a:rPr>
              <a:t>The High Growth Fund Since Inception</a:t>
            </a:r>
          </a:p>
        </p:txBody>
      </p:sp>
      <p:pic>
        <p:nvPicPr>
          <p:cNvPr id="5" name="Picture 4">
            <a:extLst>
              <a:ext uri="{FF2B5EF4-FFF2-40B4-BE49-F238E27FC236}">
                <a16:creationId xmlns:a16="http://schemas.microsoft.com/office/drawing/2014/main" id="{EB61281F-0F0F-2C01-857B-59C4124583B6}"/>
              </a:ext>
            </a:extLst>
          </p:cNvPr>
          <p:cNvPicPr>
            <a:picLocks noChangeAspect="1" noChangeArrowheads="1"/>
          </p:cNvPicPr>
          <p:nvPr/>
        </p:nvPicPr>
        <p:blipFill>
          <a:blip r:embed="rId3"/>
          <a:srcRect/>
          <a:stretch/>
        </p:blipFill>
        <p:spPr bwMode="auto">
          <a:xfrm>
            <a:off x="378744" y="3557963"/>
            <a:ext cx="1735771" cy="16513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DBE7A08C-F94D-F163-1EE0-3A09292C170D}"/>
              </a:ext>
            </a:extLst>
          </p:cNvPr>
          <p:cNvCxnSpPr>
            <a:cxnSpLocks/>
          </p:cNvCxnSpPr>
          <p:nvPr/>
        </p:nvCxnSpPr>
        <p:spPr>
          <a:xfrm flipV="1">
            <a:off x="4815408" y="5274581"/>
            <a:ext cx="0" cy="599868"/>
          </a:xfrm>
          <a:prstGeom prst="straightConnector1">
            <a:avLst/>
          </a:prstGeom>
          <a:ln>
            <a:prstDash val="dash"/>
            <a:tailEnd type="triangle"/>
          </a:ln>
        </p:spPr>
        <p:style>
          <a:lnRef idx="3">
            <a:schemeClr val="accent6"/>
          </a:lnRef>
          <a:fillRef idx="0">
            <a:schemeClr val="accent6"/>
          </a:fillRef>
          <a:effectRef idx="2">
            <a:schemeClr val="accent6"/>
          </a:effectRef>
          <a:fontRef idx="minor">
            <a:schemeClr val="tx1"/>
          </a:fontRef>
        </p:style>
      </p:cxnSp>
      <p:cxnSp>
        <p:nvCxnSpPr>
          <p:cNvPr id="7" name="Straight Arrow Connector 6">
            <a:extLst>
              <a:ext uri="{FF2B5EF4-FFF2-40B4-BE49-F238E27FC236}">
                <a16:creationId xmlns:a16="http://schemas.microsoft.com/office/drawing/2014/main" id="{9AF2305B-A0A4-944B-9BCB-F0B30BC90AAD}"/>
              </a:ext>
            </a:extLst>
          </p:cNvPr>
          <p:cNvCxnSpPr>
            <a:cxnSpLocks/>
          </p:cNvCxnSpPr>
          <p:nvPr/>
        </p:nvCxnSpPr>
        <p:spPr>
          <a:xfrm flipV="1">
            <a:off x="1094103" y="5097448"/>
            <a:ext cx="0" cy="747172"/>
          </a:xfrm>
          <a:prstGeom prst="straightConnector1">
            <a:avLst/>
          </a:prstGeom>
          <a:ln>
            <a:prstDash val="dash"/>
            <a:tailEnd type="triangle"/>
          </a:ln>
        </p:spPr>
        <p:style>
          <a:lnRef idx="3">
            <a:schemeClr val="accent6"/>
          </a:lnRef>
          <a:fillRef idx="0">
            <a:schemeClr val="accent6"/>
          </a:fillRef>
          <a:effectRef idx="2">
            <a:schemeClr val="accent6"/>
          </a:effectRef>
          <a:fontRef idx="minor">
            <a:schemeClr val="tx1"/>
          </a:fontRef>
        </p:style>
      </p:cxnSp>
      <p:cxnSp>
        <p:nvCxnSpPr>
          <p:cNvPr id="8" name="Straight Arrow Connector 7">
            <a:extLst>
              <a:ext uri="{FF2B5EF4-FFF2-40B4-BE49-F238E27FC236}">
                <a16:creationId xmlns:a16="http://schemas.microsoft.com/office/drawing/2014/main" id="{9A18D8F9-DDA6-EAA4-A73D-D8520F20BFAD}"/>
              </a:ext>
            </a:extLst>
          </p:cNvPr>
          <p:cNvCxnSpPr>
            <a:cxnSpLocks/>
          </p:cNvCxnSpPr>
          <p:nvPr/>
        </p:nvCxnSpPr>
        <p:spPr>
          <a:xfrm flipV="1">
            <a:off x="5559760" y="3792703"/>
            <a:ext cx="0" cy="2073363"/>
          </a:xfrm>
          <a:prstGeom prst="straightConnector1">
            <a:avLst/>
          </a:prstGeom>
          <a:ln>
            <a:prstDash val="dash"/>
            <a:tailEnd type="triangle"/>
          </a:ln>
        </p:spPr>
        <p:style>
          <a:lnRef idx="3">
            <a:schemeClr val="accent6"/>
          </a:lnRef>
          <a:fillRef idx="0">
            <a:schemeClr val="accent6"/>
          </a:fillRef>
          <a:effectRef idx="2">
            <a:schemeClr val="accent6"/>
          </a:effectRef>
          <a:fontRef idx="minor">
            <a:schemeClr val="tx1"/>
          </a:fontRef>
        </p:style>
      </p:cxnSp>
      <p:pic>
        <p:nvPicPr>
          <p:cNvPr id="9" name="Picture 2">
            <a:extLst>
              <a:ext uri="{FF2B5EF4-FFF2-40B4-BE49-F238E27FC236}">
                <a16:creationId xmlns:a16="http://schemas.microsoft.com/office/drawing/2014/main" id="{C05F8DEB-DC3F-A465-4FA2-9C6B82E3B259}"/>
              </a:ext>
            </a:extLst>
          </p:cNvPr>
          <p:cNvPicPr>
            <a:picLocks noChangeAspect="1" noChangeArrowheads="1"/>
          </p:cNvPicPr>
          <p:nvPr/>
        </p:nvPicPr>
        <p:blipFill>
          <a:blip r:embed="rId4"/>
          <a:srcRect l="355" r="355"/>
          <a:stretch/>
        </p:blipFill>
        <p:spPr bwMode="auto">
          <a:xfrm>
            <a:off x="4376778" y="2702005"/>
            <a:ext cx="2057935" cy="11254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8" descr="Image result for lehman's brothers">
            <a:extLst>
              <a:ext uri="{FF2B5EF4-FFF2-40B4-BE49-F238E27FC236}">
                <a16:creationId xmlns:a16="http://schemas.microsoft.com/office/drawing/2014/main" id="{FB14F7E2-A8A8-8C69-023B-C93899F554C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097828" y="4264198"/>
            <a:ext cx="1382543" cy="92779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D4B1E793-AB3A-5728-CADB-29EA906295B7}"/>
              </a:ext>
            </a:extLst>
          </p:cNvPr>
          <p:cNvCxnSpPr>
            <a:cxnSpLocks/>
          </p:cNvCxnSpPr>
          <p:nvPr/>
        </p:nvCxnSpPr>
        <p:spPr>
          <a:xfrm flipH="1" flipV="1">
            <a:off x="9432119" y="1879597"/>
            <a:ext cx="55837" cy="3983495"/>
          </a:xfrm>
          <a:prstGeom prst="straightConnector1">
            <a:avLst/>
          </a:prstGeom>
          <a:ln>
            <a:prstDash val="dash"/>
            <a:tailEnd type="triangle"/>
          </a:ln>
        </p:spPr>
        <p:style>
          <a:lnRef idx="3">
            <a:schemeClr val="accent6"/>
          </a:lnRef>
          <a:fillRef idx="0">
            <a:schemeClr val="accent6"/>
          </a:fillRef>
          <a:effectRef idx="2">
            <a:schemeClr val="accent6"/>
          </a:effectRef>
          <a:fontRef idx="minor">
            <a:schemeClr val="tx1"/>
          </a:fontRef>
        </p:style>
      </p:cxnSp>
      <p:cxnSp>
        <p:nvCxnSpPr>
          <p:cNvPr id="12" name="Straight Arrow Connector 11">
            <a:extLst>
              <a:ext uri="{FF2B5EF4-FFF2-40B4-BE49-F238E27FC236}">
                <a16:creationId xmlns:a16="http://schemas.microsoft.com/office/drawing/2014/main" id="{C3FDB98D-6A4D-D691-6A69-C231A3FFFA2F}"/>
              </a:ext>
            </a:extLst>
          </p:cNvPr>
          <p:cNvCxnSpPr>
            <a:cxnSpLocks/>
          </p:cNvCxnSpPr>
          <p:nvPr/>
        </p:nvCxnSpPr>
        <p:spPr>
          <a:xfrm flipV="1">
            <a:off x="8517560" y="3557963"/>
            <a:ext cx="0" cy="2316486"/>
          </a:xfrm>
          <a:prstGeom prst="straightConnector1">
            <a:avLst/>
          </a:prstGeom>
          <a:ln>
            <a:prstDash val="dash"/>
            <a:tailEnd type="triangle"/>
          </a:ln>
        </p:spPr>
        <p:style>
          <a:lnRef idx="3">
            <a:schemeClr val="accent6"/>
          </a:lnRef>
          <a:fillRef idx="0">
            <a:schemeClr val="accent6"/>
          </a:fillRef>
          <a:effectRef idx="2">
            <a:schemeClr val="accent6"/>
          </a:effectRef>
          <a:fontRef idx="minor">
            <a:schemeClr val="tx1"/>
          </a:fontRef>
        </p:style>
      </p:cxnSp>
      <p:pic>
        <p:nvPicPr>
          <p:cNvPr id="13" name="Picture 6" descr="Image result for nenegate">
            <a:extLst>
              <a:ext uri="{FF2B5EF4-FFF2-40B4-BE49-F238E27FC236}">
                <a16:creationId xmlns:a16="http://schemas.microsoft.com/office/drawing/2014/main" id="{0DC23C06-2FF8-D048-00E0-84D3E98E826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7575988" y="2468496"/>
            <a:ext cx="1774175" cy="10455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601ACD0-FD36-6579-8FFF-3CD5C1B5B178}"/>
              </a:ext>
            </a:extLst>
          </p:cNvPr>
          <p:cNvPicPr>
            <a:picLocks noChangeAspect="1"/>
          </p:cNvPicPr>
          <p:nvPr/>
        </p:nvPicPr>
        <p:blipFill>
          <a:blip r:embed="rId7"/>
          <a:srcRect/>
          <a:stretch/>
        </p:blipFill>
        <p:spPr>
          <a:xfrm>
            <a:off x="8517560" y="1269138"/>
            <a:ext cx="1876446" cy="1325563"/>
          </a:xfrm>
          <a:prstGeom prst="rect">
            <a:avLst/>
          </a:prstGeom>
          <a:effectLst>
            <a:outerShdw blurRad="50800" dist="38100" dir="2700000" algn="tl" rotWithShape="0">
              <a:prstClr val="black">
                <a:alpha val="40000"/>
              </a:prstClr>
            </a:outerShdw>
          </a:effectLst>
        </p:spPr>
      </p:pic>
      <p:cxnSp>
        <p:nvCxnSpPr>
          <p:cNvPr id="15" name="Straight Arrow Connector 14">
            <a:extLst>
              <a:ext uri="{FF2B5EF4-FFF2-40B4-BE49-F238E27FC236}">
                <a16:creationId xmlns:a16="http://schemas.microsoft.com/office/drawing/2014/main" id="{D6BD7C82-E2CC-6B63-97C8-DFA1DB55350C}"/>
              </a:ext>
            </a:extLst>
          </p:cNvPr>
          <p:cNvCxnSpPr>
            <a:cxnSpLocks/>
          </p:cNvCxnSpPr>
          <p:nvPr/>
        </p:nvCxnSpPr>
        <p:spPr>
          <a:xfrm flipH="1" flipV="1">
            <a:off x="10483273" y="3429000"/>
            <a:ext cx="8165" cy="2445449"/>
          </a:xfrm>
          <a:prstGeom prst="straightConnector1">
            <a:avLst/>
          </a:prstGeom>
          <a:ln>
            <a:prstDash val="dash"/>
            <a:tailEnd type="triangle"/>
          </a:ln>
        </p:spPr>
        <p:style>
          <a:lnRef idx="3">
            <a:schemeClr val="accent6"/>
          </a:lnRef>
          <a:fillRef idx="0">
            <a:schemeClr val="accent6"/>
          </a:fillRef>
          <a:effectRef idx="2">
            <a:schemeClr val="accent6"/>
          </a:effectRef>
          <a:fontRef idx="minor">
            <a:schemeClr val="tx1"/>
          </a:fontRef>
        </p:style>
      </p:cxnSp>
      <p:pic>
        <p:nvPicPr>
          <p:cNvPr id="16" name="Picture 2" descr="Statement on the fifth meeting of the International Health Regulations  (2005) Emergency Committee regarding the coronavirus disease (COVID-19)  pandemic">
            <a:extLst>
              <a:ext uri="{FF2B5EF4-FFF2-40B4-BE49-F238E27FC236}">
                <a16:creationId xmlns:a16="http://schemas.microsoft.com/office/drawing/2014/main" id="{24B4B5FD-7F98-BD6F-B0BD-AA93552CF9E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p:blipFill>
        <p:spPr bwMode="auto">
          <a:xfrm>
            <a:off x="9879958" y="3792703"/>
            <a:ext cx="1271055" cy="11119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9A8D1F9E-4254-4F0C-F38B-17CCDC97DBD2}"/>
              </a:ext>
            </a:extLst>
          </p:cNvPr>
          <p:cNvCxnSpPr>
            <a:cxnSpLocks/>
          </p:cNvCxnSpPr>
          <p:nvPr/>
        </p:nvCxnSpPr>
        <p:spPr>
          <a:xfrm flipV="1">
            <a:off x="11471268" y="1879597"/>
            <a:ext cx="0" cy="3975347"/>
          </a:xfrm>
          <a:prstGeom prst="straightConnector1">
            <a:avLst/>
          </a:prstGeom>
          <a:ln>
            <a:prstDash val="dash"/>
            <a:tailEnd type="triangle"/>
          </a:ln>
        </p:spPr>
        <p:style>
          <a:lnRef idx="3">
            <a:schemeClr val="accent6"/>
          </a:lnRef>
          <a:fillRef idx="0">
            <a:schemeClr val="accent6"/>
          </a:fillRef>
          <a:effectRef idx="2">
            <a:schemeClr val="accent6"/>
          </a:effectRef>
          <a:fontRef idx="minor">
            <a:schemeClr val="tx1"/>
          </a:fontRef>
        </p:style>
      </p:cxnSp>
      <p:pic>
        <p:nvPicPr>
          <p:cNvPr id="18" name="Picture 2" descr="How Could the Russia-Ukraine Conflict Affect Your Investments? | Kiplinger">
            <a:extLst>
              <a:ext uri="{FF2B5EF4-FFF2-40B4-BE49-F238E27FC236}">
                <a16:creationId xmlns:a16="http://schemas.microsoft.com/office/drawing/2014/main" id="{B1DAAC9F-DD05-C70D-FF65-78ED735476F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944" r="15802"/>
          <a:stretch/>
        </p:blipFill>
        <p:spPr bwMode="auto">
          <a:xfrm>
            <a:off x="10636924" y="869083"/>
            <a:ext cx="1309807" cy="10105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Title 12">
            <a:extLst>
              <a:ext uri="{FF2B5EF4-FFF2-40B4-BE49-F238E27FC236}">
                <a16:creationId xmlns:a16="http://schemas.microsoft.com/office/drawing/2014/main" id="{6BB20BDF-5146-32FC-68DE-562AF134CEAB}"/>
              </a:ext>
            </a:extLst>
          </p:cNvPr>
          <p:cNvSpPr txBox="1">
            <a:spLocks/>
          </p:cNvSpPr>
          <p:nvPr/>
        </p:nvSpPr>
        <p:spPr>
          <a:xfrm>
            <a:off x="748257" y="403169"/>
            <a:ext cx="10067523" cy="1325563"/>
          </a:xfrm>
          <a:prstGeom prst="rect">
            <a:avLst/>
          </a:prstGeom>
        </p:spPr>
        <p:txBody>
          <a:bodyPr/>
          <a:lstStyle>
            <a:lvl1pPr algn="l" defTabSz="914400" rtl="0" eaLnBrk="1" latinLnBrk="0" hangingPunct="1">
              <a:lnSpc>
                <a:spcPts val="4000"/>
              </a:lnSpc>
              <a:spcBef>
                <a:spcPct val="0"/>
              </a:spcBef>
              <a:buNone/>
              <a:defRPr sz="4000" b="1" i="0" kern="1200">
                <a:solidFill>
                  <a:schemeClr val="tx2"/>
                </a:solidFill>
                <a:latin typeface="Larken" pitchFamily="2" charset="77"/>
                <a:ea typeface="+mj-ea"/>
                <a:cs typeface="+mj-cs"/>
              </a:defRPr>
            </a:lvl1pPr>
          </a:lstStyle>
          <a:p>
            <a:r>
              <a:rPr lang="en-US" b="0" dirty="0">
                <a:latin typeface="Georgia" panose="02040502050405020303" pitchFamily="18" charset="0"/>
              </a:rPr>
              <a:t>In</a:t>
            </a:r>
            <a:br>
              <a:rPr lang="en-US" b="0" dirty="0">
                <a:latin typeface="Georgia" panose="02040502050405020303" pitchFamily="18" charset="0"/>
              </a:rPr>
            </a:br>
            <a:r>
              <a:rPr lang="en-US" dirty="0">
                <a:latin typeface="Georgia" panose="02040502050405020303" pitchFamily="18" charset="0"/>
              </a:rPr>
              <a:t>conclusion</a:t>
            </a:r>
            <a:endParaRPr lang="en-ZA" dirty="0">
              <a:latin typeface="Georgia" panose="02040502050405020303" pitchFamily="18" charset="0"/>
            </a:endParaRPr>
          </a:p>
        </p:txBody>
      </p:sp>
      <p:sp>
        <p:nvSpPr>
          <p:cNvPr id="22" name="Text Placeholder 3">
            <a:extLst>
              <a:ext uri="{FF2B5EF4-FFF2-40B4-BE49-F238E27FC236}">
                <a16:creationId xmlns:a16="http://schemas.microsoft.com/office/drawing/2014/main" id="{6F5BC1EC-52D0-0F26-CE19-122438806822}"/>
              </a:ext>
            </a:extLst>
          </p:cNvPr>
          <p:cNvSpPr txBox="1">
            <a:spLocks/>
          </p:cNvSpPr>
          <p:nvPr/>
        </p:nvSpPr>
        <p:spPr>
          <a:xfrm>
            <a:off x="2916371" y="1723710"/>
            <a:ext cx="5731293" cy="967340"/>
          </a:xfrm>
          <a:prstGeom prst="rect">
            <a:avLst/>
          </a:prstGeom>
        </p:spPr>
        <p:txBody>
          <a:bodyPr/>
          <a:lstStyle>
            <a:lvl1pPr marL="0" indent="0" algn="l" defTabSz="914399" rtl="0" eaLnBrk="1" latinLnBrk="0" hangingPunct="1">
              <a:lnSpc>
                <a:spcPct val="100000"/>
              </a:lnSpc>
              <a:spcBef>
                <a:spcPts val="1801"/>
              </a:spcBef>
              <a:spcAft>
                <a:spcPts val="601"/>
              </a:spcAft>
              <a:buFont typeface="Montserrat" panose="02000505000000020004" pitchFamily="2" charset="0"/>
              <a:buNone/>
              <a:defRPr sz="1400" b="0" i="0" kern="1200">
                <a:ln>
                  <a:noFill/>
                </a:ln>
                <a:solidFill>
                  <a:srgbClr val="FFFFFF"/>
                </a:solidFill>
                <a:latin typeface="Montserrat" pitchFamily="2" charset="77"/>
                <a:ea typeface="+mn-ea"/>
                <a:cs typeface="+mn-cs"/>
              </a:defRPr>
            </a:lvl1pPr>
            <a:lvl2pPr marL="361951" indent="-180974" algn="l" defTabSz="914399" rtl="0" eaLnBrk="1" latinLnBrk="0" hangingPunct="1">
              <a:lnSpc>
                <a:spcPct val="120000"/>
              </a:lnSpc>
              <a:spcBef>
                <a:spcPts val="0"/>
              </a:spcBef>
              <a:spcAft>
                <a:spcPts val="601"/>
              </a:spcAft>
              <a:buFont typeface="Montserrat" panose="02000505000000020004" pitchFamily="2" charset="0"/>
              <a:buChar char="–"/>
              <a:defRPr sz="1300" kern="1200">
                <a:solidFill>
                  <a:schemeClr val="tx1"/>
                </a:solidFill>
                <a:latin typeface="+mn-lt"/>
                <a:ea typeface="+mn-ea"/>
                <a:cs typeface="+mn-cs"/>
              </a:defRPr>
            </a:lvl2pPr>
            <a:lvl3pPr marL="542926" indent="-180974" algn="l" defTabSz="914399" rtl="0" eaLnBrk="1" latinLnBrk="0" hangingPunct="1">
              <a:lnSpc>
                <a:spcPct val="120000"/>
              </a:lnSpc>
              <a:spcBef>
                <a:spcPts val="0"/>
              </a:spcBef>
              <a:spcAft>
                <a:spcPts val="601"/>
              </a:spcAft>
              <a:buFont typeface="Montserrat" panose="02000505000000020004" pitchFamily="2" charset="0"/>
              <a:buChar char="–"/>
              <a:defRPr sz="1200" kern="1200">
                <a:solidFill>
                  <a:schemeClr val="tx1"/>
                </a:solidFill>
                <a:latin typeface="+mn-lt"/>
                <a:ea typeface="+mn-ea"/>
                <a:cs typeface="+mn-cs"/>
              </a:defRPr>
            </a:lvl3pPr>
            <a:lvl4pPr marL="714375" indent="-171450" algn="l" defTabSz="914399" rtl="0" eaLnBrk="1" latinLnBrk="0" hangingPunct="1">
              <a:lnSpc>
                <a:spcPct val="120000"/>
              </a:lnSpc>
              <a:spcBef>
                <a:spcPts val="0"/>
              </a:spcBef>
              <a:spcAft>
                <a:spcPts val="601"/>
              </a:spcAft>
              <a:buFont typeface="Montserrat" panose="02000505000000020004" pitchFamily="2" charset="0"/>
              <a:buChar char="–"/>
              <a:defRPr sz="1100" kern="1200">
                <a:solidFill>
                  <a:schemeClr val="tx1"/>
                </a:solidFill>
                <a:latin typeface="+mn-lt"/>
                <a:ea typeface="+mn-ea"/>
                <a:cs typeface="+mn-cs"/>
              </a:defRPr>
            </a:lvl4pPr>
            <a:lvl5pPr marL="895350" indent="-180974" algn="l" defTabSz="914399" rtl="0" eaLnBrk="1" latinLnBrk="0" hangingPunct="1">
              <a:lnSpc>
                <a:spcPct val="120000"/>
              </a:lnSpc>
              <a:spcBef>
                <a:spcPts val="0"/>
              </a:spcBef>
              <a:spcAft>
                <a:spcPts val="601"/>
              </a:spcAft>
              <a:buFont typeface="Montserrat" panose="02000505000000020004" pitchFamily="2" charset="0"/>
              <a:buChar char="–"/>
              <a:tabLst/>
              <a:defRPr sz="1051" kern="1200">
                <a:solidFill>
                  <a:schemeClr val="tx1"/>
                </a:solidFill>
                <a:latin typeface="+mn-lt"/>
                <a:ea typeface="+mn-ea"/>
                <a:cs typeface="+mn-cs"/>
              </a:defRPr>
            </a:lvl5pPr>
            <a:lvl6pPr marL="2514599"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01"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ts val="0"/>
              </a:spcBef>
              <a:spcAft>
                <a:spcPts val="0"/>
              </a:spcAft>
              <a:buClrTx/>
              <a:buSzTx/>
              <a:buNone/>
              <a:tabLst/>
              <a:defRPr/>
            </a:pPr>
            <a:r>
              <a:rPr kumimoji="0" lang="en-US" sz="1600" u="none" strike="noStrike" kern="1200" cap="none" spc="0" normalizeH="0" baseline="0" noProof="0" dirty="0">
                <a:ln>
                  <a:noFill/>
                </a:ln>
                <a:solidFill>
                  <a:schemeClr val="tx2"/>
                </a:solidFill>
                <a:effectLst/>
                <a:uLnTx/>
                <a:uFillTx/>
                <a:latin typeface="Arial" panose="020B0604020202020204" pitchFamily="34" charset="0"/>
              </a:rPr>
              <a:t>We have been through difficult cycles before, and </a:t>
            </a:r>
            <a:br>
              <a:rPr kumimoji="0" lang="en-US" sz="1600" u="none" strike="noStrike" kern="1200" cap="none" spc="0" normalizeH="0" baseline="0" noProof="0" dirty="0">
                <a:ln>
                  <a:noFill/>
                </a:ln>
                <a:solidFill>
                  <a:schemeClr val="tx2"/>
                </a:solidFill>
                <a:effectLst/>
                <a:uLnTx/>
                <a:uFillTx/>
                <a:latin typeface="Arial" panose="020B0604020202020204" pitchFamily="34" charset="0"/>
              </a:rPr>
            </a:br>
            <a:r>
              <a:rPr kumimoji="0" lang="en-US" sz="1600" u="none" strike="noStrike" kern="1200" cap="none" spc="0" normalizeH="0" baseline="0" noProof="0" dirty="0">
                <a:ln>
                  <a:noFill/>
                </a:ln>
                <a:solidFill>
                  <a:schemeClr val="tx2"/>
                </a:solidFill>
                <a:effectLst/>
                <a:uLnTx/>
                <a:uFillTx/>
                <a:latin typeface="Arial" panose="020B0604020202020204" pitchFamily="34" charset="0"/>
              </a:rPr>
              <a:t>we don’t need  great markets to generate returns.</a:t>
            </a:r>
          </a:p>
          <a:p>
            <a:pPr marL="457200" marR="0" lvl="1" indent="0" algn="l" defTabSz="914400" rtl="0" eaLnBrk="1" fontAlgn="auto" latinLnBrk="0" hangingPunct="1">
              <a:lnSpc>
                <a:spcPct val="100000"/>
              </a:lnSpc>
              <a:spcBef>
                <a:spcPts val="0"/>
              </a:spcBef>
              <a:spcAft>
                <a:spcPts val="0"/>
              </a:spcAft>
              <a:buClrTx/>
              <a:buSzTx/>
              <a:buNone/>
              <a:tabLst/>
              <a:defRPr/>
            </a:pPr>
            <a:endParaRPr kumimoji="0" lang="en-US" sz="1600" u="none" strike="noStrike" kern="1200" cap="none" spc="0" normalizeH="0" baseline="0" noProof="0" dirty="0">
              <a:ln>
                <a:noFill/>
              </a:ln>
              <a:solidFill>
                <a:schemeClr val="tx2"/>
              </a:solidFill>
              <a:effectLst/>
              <a:uLnTx/>
              <a:uFillTx/>
              <a:latin typeface="Arial" panose="020B0604020202020204" pitchFamily="34" charset="0"/>
            </a:endParaRPr>
          </a:p>
        </p:txBody>
      </p:sp>
      <p:sp>
        <p:nvSpPr>
          <p:cNvPr id="3" name="Slide Number Placeholder 2">
            <a:extLst>
              <a:ext uri="{FF2B5EF4-FFF2-40B4-BE49-F238E27FC236}">
                <a16:creationId xmlns:a16="http://schemas.microsoft.com/office/drawing/2014/main" id="{9E51DFA1-8666-51C9-D5EA-D95AFC862DEC}"/>
              </a:ext>
            </a:extLst>
          </p:cNvPr>
          <p:cNvSpPr>
            <a:spLocks noGrp="1"/>
          </p:cNvSpPr>
          <p:nvPr>
            <p:ph type="sldNum" sz="quarter" idx="12"/>
          </p:nvPr>
        </p:nvSpPr>
        <p:spPr/>
        <p:txBody>
          <a:bodyPr/>
          <a:lstStyle/>
          <a:p>
            <a:fld id="{AC333D90-41EF-B248-AAB8-4A48E1DC1C4F}" type="slidenum">
              <a:rPr lang="en-US" smtClean="0"/>
              <a:pPr/>
              <a:t>22</a:t>
            </a:fld>
            <a:endParaRPr lang="en-US" dirty="0"/>
          </a:p>
        </p:txBody>
      </p:sp>
    </p:spTree>
    <p:extLst>
      <p:ext uri="{BB962C8B-B14F-4D97-AF65-F5344CB8AC3E}">
        <p14:creationId xmlns:p14="http://schemas.microsoft.com/office/powerpoint/2010/main" val="3053087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A690A5-3FD6-7CF0-6987-4E1305F9BDBC}"/>
              </a:ext>
            </a:extLst>
          </p:cNvPr>
          <p:cNvGrpSpPr/>
          <p:nvPr/>
        </p:nvGrpSpPr>
        <p:grpSpPr>
          <a:xfrm>
            <a:off x="4207171" y="2213114"/>
            <a:ext cx="6846249" cy="2106987"/>
            <a:chOff x="910894" y="3097982"/>
            <a:chExt cx="6128090" cy="1885968"/>
          </a:xfrm>
        </p:grpSpPr>
        <p:sp>
          <p:nvSpPr>
            <p:cNvPr id="5" name="Rectangle 4">
              <a:extLst>
                <a:ext uri="{FF2B5EF4-FFF2-40B4-BE49-F238E27FC236}">
                  <a16:creationId xmlns:a16="http://schemas.microsoft.com/office/drawing/2014/main" id="{1694B6E6-D9C2-B68E-16D0-2589196F0808}"/>
                </a:ext>
              </a:extLst>
            </p:cNvPr>
            <p:cNvSpPr/>
            <p:nvPr/>
          </p:nvSpPr>
          <p:spPr>
            <a:xfrm>
              <a:off x="910894" y="3097982"/>
              <a:ext cx="1885968" cy="1885968"/>
            </a:xfrm>
            <a:prstGeom prst="rect">
              <a:avLst/>
            </a:prstGeom>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Arial" panose="020B0604020202020204" pitchFamily="34" charset="0"/>
              </a:endParaRPr>
            </a:p>
          </p:txBody>
        </p:sp>
        <p:sp>
          <p:nvSpPr>
            <p:cNvPr id="6" name="Rectangle 5">
              <a:extLst>
                <a:ext uri="{FF2B5EF4-FFF2-40B4-BE49-F238E27FC236}">
                  <a16:creationId xmlns:a16="http://schemas.microsoft.com/office/drawing/2014/main" id="{40618694-C120-17EA-9B7F-F9FDDDC94CAE}"/>
                </a:ext>
              </a:extLst>
            </p:cNvPr>
            <p:cNvSpPr/>
            <p:nvPr/>
          </p:nvSpPr>
          <p:spPr>
            <a:xfrm>
              <a:off x="3031955" y="3097982"/>
              <a:ext cx="1885968" cy="1885968"/>
            </a:xfrm>
            <a:prstGeom prst="rect">
              <a:avLst/>
            </a:prstGeom>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Arial" panose="020B0604020202020204" pitchFamily="34" charset="0"/>
              </a:endParaRPr>
            </a:p>
          </p:txBody>
        </p:sp>
        <p:sp>
          <p:nvSpPr>
            <p:cNvPr id="7" name="Rectangle 6">
              <a:extLst>
                <a:ext uri="{FF2B5EF4-FFF2-40B4-BE49-F238E27FC236}">
                  <a16:creationId xmlns:a16="http://schemas.microsoft.com/office/drawing/2014/main" id="{5DCAB350-CDEA-B88C-9401-E5EBC3CC0395}"/>
                </a:ext>
              </a:extLst>
            </p:cNvPr>
            <p:cNvSpPr/>
            <p:nvPr/>
          </p:nvSpPr>
          <p:spPr>
            <a:xfrm>
              <a:off x="5153016" y="3097982"/>
              <a:ext cx="1885968" cy="1885968"/>
            </a:xfrm>
            <a:prstGeom prst="rect">
              <a:avLst/>
            </a:prstGeom>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Arial" panose="020B0604020202020204" pitchFamily="34" charset="0"/>
              </a:endParaRPr>
            </a:p>
          </p:txBody>
        </p:sp>
      </p:grpSp>
      <p:pic>
        <p:nvPicPr>
          <p:cNvPr id="8" name="Picture 7">
            <a:extLst>
              <a:ext uri="{FF2B5EF4-FFF2-40B4-BE49-F238E27FC236}">
                <a16:creationId xmlns:a16="http://schemas.microsoft.com/office/drawing/2014/main" id="{7B8F15C2-73AF-C8F8-BA3D-BD5D93647FC8}"/>
              </a:ext>
            </a:extLst>
          </p:cNvPr>
          <p:cNvPicPr>
            <a:picLocks noChangeAspect="1"/>
          </p:cNvPicPr>
          <p:nvPr/>
        </p:nvPicPr>
        <p:blipFill rotWithShape="1">
          <a:blip r:embed="rId2"/>
          <a:srcRect l="43256" t="68" r="24438" b="-68"/>
          <a:stretch/>
        </p:blipFill>
        <p:spPr>
          <a:xfrm>
            <a:off x="233300" y="271833"/>
            <a:ext cx="3064082" cy="6322931"/>
          </a:xfrm>
          <a:prstGeom prst="rect">
            <a:avLst/>
          </a:prstGeom>
        </p:spPr>
      </p:pic>
      <p:sp>
        <p:nvSpPr>
          <p:cNvPr id="9" name="TextBox 8">
            <a:extLst>
              <a:ext uri="{FF2B5EF4-FFF2-40B4-BE49-F238E27FC236}">
                <a16:creationId xmlns:a16="http://schemas.microsoft.com/office/drawing/2014/main" id="{C75AF7BC-CF9D-0919-55BB-764BBC4AA69B}"/>
              </a:ext>
            </a:extLst>
          </p:cNvPr>
          <p:cNvSpPr txBox="1"/>
          <p:nvPr/>
        </p:nvSpPr>
        <p:spPr>
          <a:xfrm>
            <a:off x="4290382" y="2958518"/>
            <a:ext cx="1940563" cy="830997"/>
          </a:xfrm>
          <a:prstGeom prst="rect">
            <a:avLst/>
          </a:prstGeom>
          <a:noFill/>
        </p:spPr>
        <p:txBody>
          <a:bodyPr wrap="square" rtlCol="0">
            <a:spAutoFit/>
          </a:bodyPr>
          <a:lstStyle/>
          <a:p>
            <a:pPr algn="ctr"/>
            <a:r>
              <a:rPr lang="en-US" sz="1600" dirty="0">
                <a:solidFill>
                  <a:schemeClr val="tx2"/>
                </a:solidFill>
                <a:latin typeface="Arial" panose="020B0604020202020204" pitchFamily="34" charset="0"/>
              </a:rPr>
              <a:t>Exceptional </a:t>
            </a:r>
          </a:p>
          <a:p>
            <a:pPr algn="ctr"/>
            <a:r>
              <a:rPr lang="en-US" sz="1600" dirty="0">
                <a:solidFill>
                  <a:schemeClr val="tx2"/>
                </a:solidFill>
                <a:latin typeface="Arial" panose="020B0604020202020204" pitchFamily="34" charset="0"/>
              </a:rPr>
              <a:t>track record </a:t>
            </a:r>
          </a:p>
          <a:p>
            <a:pPr algn="ctr"/>
            <a:endParaRPr lang="en-US" sz="1600" dirty="0">
              <a:solidFill>
                <a:schemeClr val="tx2"/>
              </a:solidFill>
              <a:latin typeface="Arial" panose="020B0604020202020204" pitchFamily="34" charset="0"/>
            </a:endParaRPr>
          </a:p>
        </p:txBody>
      </p:sp>
      <p:sp>
        <p:nvSpPr>
          <p:cNvPr id="10" name="TextBox 9">
            <a:extLst>
              <a:ext uri="{FF2B5EF4-FFF2-40B4-BE49-F238E27FC236}">
                <a16:creationId xmlns:a16="http://schemas.microsoft.com/office/drawing/2014/main" id="{64311190-CA02-581D-607D-6D80D51AEBC5}"/>
              </a:ext>
            </a:extLst>
          </p:cNvPr>
          <p:cNvSpPr txBox="1"/>
          <p:nvPr/>
        </p:nvSpPr>
        <p:spPr>
          <a:xfrm>
            <a:off x="6723606" y="2712296"/>
            <a:ext cx="1813378" cy="1323439"/>
          </a:xfrm>
          <a:prstGeom prst="rect">
            <a:avLst/>
          </a:prstGeom>
          <a:noFill/>
        </p:spPr>
        <p:txBody>
          <a:bodyPr wrap="square" rtlCol="0">
            <a:spAutoFit/>
          </a:bodyPr>
          <a:lstStyle/>
          <a:p>
            <a:pPr algn="ctr"/>
            <a:r>
              <a:rPr lang="en-US" sz="1600" dirty="0">
                <a:solidFill>
                  <a:schemeClr val="tx2"/>
                </a:solidFill>
                <a:latin typeface="Arial" panose="020B0604020202020204" pitchFamily="34" charset="0"/>
              </a:rPr>
              <a:t>True diversification with downside protection </a:t>
            </a:r>
          </a:p>
          <a:p>
            <a:pPr algn="ctr"/>
            <a:endParaRPr lang="en-US" sz="1600" dirty="0">
              <a:solidFill>
                <a:schemeClr val="tx2"/>
              </a:solidFill>
              <a:latin typeface="Arial" panose="020B0604020202020204" pitchFamily="34" charset="0"/>
            </a:endParaRPr>
          </a:p>
        </p:txBody>
      </p:sp>
      <p:sp>
        <p:nvSpPr>
          <p:cNvPr id="11" name="TextBox 10">
            <a:extLst>
              <a:ext uri="{FF2B5EF4-FFF2-40B4-BE49-F238E27FC236}">
                <a16:creationId xmlns:a16="http://schemas.microsoft.com/office/drawing/2014/main" id="{4B28E379-2264-5D57-5496-55C45F8E0B35}"/>
              </a:ext>
            </a:extLst>
          </p:cNvPr>
          <p:cNvSpPr txBox="1"/>
          <p:nvPr/>
        </p:nvSpPr>
        <p:spPr>
          <a:xfrm>
            <a:off x="9173783" y="3045400"/>
            <a:ext cx="1652286" cy="338554"/>
          </a:xfrm>
          <a:prstGeom prst="rect">
            <a:avLst/>
          </a:prstGeom>
          <a:noFill/>
        </p:spPr>
        <p:txBody>
          <a:bodyPr wrap="square" rtlCol="0">
            <a:spAutoFit/>
          </a:bodyPr>
          <a:lstStyle/>
          <a:p>
            <a:pPr marL="180340" marR="0" lvl="0" indent="-18034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dirty="0">
                <a:ln>
                  <a:noFill/>
                </a:ln>
                <a:effectLst/>
                <a:uLnTx/>
                <a:uFillTx/>
                <a:latin typeface="Arial" panose="020B0604020202020204" pitchFamily="34" charset="0"/>
                <a:ea typeface="+mn-lt"/>
                <a:cs typeface="+mn-lt"/>
              </a:rPr>
              <a:t>Low correlation</a:t>
            </a:r>
          </a:p>
        </p:txBody>
      </p:sp>
      <p:sp>
        <p:nvSpPr>
          <p:cNvPr id="14" name="Title 12">
            <a:extLst>
              <a:ext uri="{FF2B5EF4-FFF2-40B4-BE49-F238E27FC236}">
                <a16:creationId xmlns:a16="http://schemas.microsoft.com/office/drawing/2014/main" id="{755EBFD4-60A0-3B52-6DBC-23E37B92CCCD}"/>
              </a:ext>
            </a:extLst>
          </p:cNvPr>
          <p:cNvSpPr txBox="1">
            <a:spLocks/>
          </p:cNvSpPr>
          <p:nvPr/>
        </p:nvSpPr>
        <p:spPr>
          <a:xfrm>
            <a:off x="4207171" y="620834"/>
            <a:ext cx="10067523" cy="1325563"/>
          </a:xfrm>
          <a:prstGeom prst="rect">
            <a:avLst/>
          </a:prstGeom>
        </p:spPr>
        <p:txBody>
          <a:bodyPr/>
          <a:lstStyle>
            <a:lvl1pPr algn="l" defTabSz="914400" rtl="0" eaLnBrk="1" latinLnBrk="0" hangingPunct="1">
              <a:lnSpc>
                <a:spcPts val="4000"/>
              </a:lnSpc>
              <a:spcBef>
                <a:spcPct val="0"/>
              </a:spcBef>
              <a:buNone/>
              <a:defRPr sz="4000" b="1" i="0" kern="1200">
                <a:solidFill>
                  <a:schemeClr val="tx2"/>
                </a:solidFill>
                <a:latin typeface="Larken" pitchFamily="2" charset="77"/>
                <a:ea typeface="+mj-ea"/>
                <a:cs typeface="+mj-cs"/>
              </a:defRPr>
            </a:lvl1pPr>
          </a:lstStyle>
          <a:p>
            <a:r>
              <a:rPr lang="en-US" b="0" dirty="0">
                <a:latin typeface="Georgia" panose="02040502050405020303" pitchFamily="18" charset="0"/>
              </a:rPr>
              <a:t>Key</a:t>
            </a:r>
            <a:r>
              <a:rPr lang="en-US" dirty="0">
                <a:latin typeface="Georgia" panose="02040502050405020303" pitchFamily="18" charset="0"/>
              </a:rPr>
              <a:t> </a:t>
            </a:r>
            <a:br>
              <a:rPr lang="en-US" dirty="0">
                <a:latin typeface="Georgia" panose="02040502050405020303" pitchFamily="18" charset="0"/>
              </a:rPr>
            </a:br>
            <a:r>
              <a:rPr lang="en-US" dirty="0">
                <a:latin typeface="Georgia" panose="02040502050405020303" pitchFamily="18" charset="0"/>
              </a:rPr>
              <a:t>takeaways</a:t>
            </a:r>
            <a:br>
              <a:rPr lang="en-US" dirty="0">
                <a:latin typeface="Georgia" panose="02040502050405020303" pitchFamily="18" charset="0"/>
              </a:rPr>
            </a:br>
            <a:endParaRPr lang="en-ZA" dirty="0">
              <a:latin typeface="Georgia" panose="02040502050405020303" pitchFamily="18" charset="0"/>
            </a:endParaRPr>
          </a:p>
        </p:txBody>
      </p:sp>
      <p:pic>
        <p:nvPicPr>
          <p:cNvPr id="15" name="Picture 14">
            <a:extLst>
              <a:ext uri="{FF2B5EF4-FFF2-40B4-BE49-F238E27FC236}">
                <a16:creationId xmlns:a16="http://schemas.microsoft.com/office/drawing/2014/main" id="{FF854404-30DD-568B-4639-F0CE7DDDEDAD}"/>
              </a:ext>
            </a:extLst>
          </p:cNvPr>
          <p:cNvPicPr>
            <a:picLocks noChangeAspect="1"/>
          </p:cNvPicPr>
          <p:nvPr/>
        </p:nvPicPr>
        <p:blipFill>
          <a:blip r:embed="rId3"/>
          <a:stretch>
            <a:fillRect/>
          </a:stretch>
        </p:blipFill>
        <p:spPr>
          <a:xfrm>
            <a:off x="4771562" y="4696706"/>
            <a:ext cx="5201860" cy="1337098"/>
          </a:xfrm>
          <a:prstGeom prst="rect">
            <a:avLst/>
          </a:prstGeom>
        </p:spPr>
      </p:pic>
      <p:sp>
        <p:nvSpPr>
          <p:cNvPr id="2" name="Slide Number Placeholder 1">
            <a:extLst>
              <a:ext uri="{FF2B5EF4-FFF2-40B4-BE49-F238E27FC236}">
                <a16:creationId xmlns:a16="http://schemas.microsoft.com/office/drawing/2014/main" id="{6BBA4B20-9C2F-6D87-3EAE-F537C1A915F2}"/>
              </a:ext>
            </a:extLst>
          </p:cNvPr>
          <p:cNvSpPr>
            <a:spLocks noGrp="1"/>
          </p:cNvSpPr>
          <p:nvPr>
            <p:ph type="sldNum" sz="quarter" idx="12"/>
          </p:nvPr>
        </p:nvSpPr>
        <p:spPr/>
        <p:txBody>
          <a:bodyPr/>
          <a:lstStyle/>
          <a:p>
            <a:fld id="{AC333D90-41EF-B248-AAB8-4A48E1DC1C4F}" type="slidenum">
              <a:rPr lang="en-US" smtClean="0"/>
              <a:pPr/>
              <a:t>23</a:t>
            </a:fld>
            <a:endParaRPr lang="en-US" dirty="0"/>
          </a:p>
        </p:txBody>
      </p:sp>
    </p:spTree>
    <p:extLst>
      <p:ext uri="{BB962C8B-B14F-4D97-AF65-F5344CB8AC3E}">
        <p14:creationId xmlns:p14="http://schemas.microsoft.com/office/powerpoint/2010/main" val="4156986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EF5A64-331A-6C67-16A1-5378C5151196}"/>
              </a:ext>
            </a:extLst>
          </p:cNvPr>
          <p:cNvSpPr>
            <a:spLocks noGrp="1"/>
          </p:cNvSpPr>
          <p:nvPr>
            <p:ph type="title"/>
          </p:nvPr>
        </p:nvSpPr>
        <p:spPr>
          <a:xfrm>
            <a:off x="1549286" y="2508515"/>
            <a:ext cx="10515600" cy="1325563"/>
          </a:xfrm>
        </p:spPr>
        <p:txBody>
          <a:bodyPr/>
          <a:lstStyle/>
          <a:p>
            <a:r>
              <a:rPr lang="en-US" dirty="0"/>
              <a:t>Important</a:t>
            </a:r>
            <a:br>
              <a:rPr lang="en-US" dirty="0"/>
            </a:br>
            <a:r>
              <a:rPr lang="en-US" b="1" dirty="0"/>
              <a:t>Information</a:t>
            </a:r>
            <a:r>
              <a:rPr lang="en-US" dirty="0"/>
              <a:t> </a:t>
            </a:r>
            <a:endParaRPr lang="en-US" b="1" dirty="0"/>
          </a:p>
        </p:txBody>
      </p:sp>
      <p:sp>
        <p:nvSpPr>
          <p:cNvPr id="6" name="Subtitle 5">
            <a:extLst>
              <a:ext uri="{FF2B5EF4-FFF2-40B4-BE49-F238E27FC236}">
                <a16:creationId xmlns:a16="http://schemas.microsoft.com/office/drawing/2014/main" id="{8B4CF956-20EC-A770-1781-110BC75EFA64}"/>
              </a:ext>
            </a:extLst>
          </p:cNvPr>
          <p:cNvSpPr>
            <a:spLocks noGrp="1"/>
          </p:cNvSpPr>
          <p:nvPr>
            <p:ph type="subTitle" idx="1"/>
          </p:nvPr>
        </p:nvSpPr>
        <p:spPr/>
        <p:txBody>
          <a:bodyPr/>
          <a:lstStyle/>
          <a:p>
            <a:endParaRPr lang="en-US" dirty="0"/>
          </a:p>
        </p:txBody>
      </p:sp>
      <p:sp>
        <p:nvSpPr>
          <p:cNvPr id="2" name="Slide Number Placeholder 1">
            <a:extLst>
              <a:ext uri="{FF2B5EF4-FFF2-40B4-BE49-F238E27FC236}">
                <a16:creationId xmlns:a16="http://schemas.microsoft.com/office/drawing/2014/main" id="{A3FC0BE0-0D82-6769-4113-94677A2651C1}"/>
              </a:ext>
            </a:extLst>
          </p:cNvPr>
          <p:cNvSpPr>
            <a:spLocks noGrp="1"/>
          </p:cNvSpPr>
          <p:nvPr>
            <p:ph type="sldNum" sz="quarter" idx="12"/>
          </p:nvPr>
        </p:nvSpPr>
        <p:spPr/>
        <p:txBody>
          <a:bodyPr/>
          <a:lstStyle/>
          <a:p>
            <a:fld id="{AC333D90-41EF-B248-AAB8-4A48E1DC1C4F}" type="slidenum">
              <a:rPr lang="en-US" smtClean="0"/>
              <a:pPr/>
              <a:t>24</a:t>
            </a:fld>
            <a:endParaRPr lang="en-US" dirty="0"/>
          </a:p>
        </p:txBody>
      </p:sp>
    </p:spTree>
    <p:extLst>
      <p:ext uri="{BB962C8B-B14F-4D97-AF65-F5344CB8AC3E}">
        <p14:creationId xmlns:p14="http://schemas.microsoft.com/office/powerpoint/2010/main" val="2045501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612D-81A8-39C6-B294-9411E803AFDF}"/>
              </a:ext>
            </a:extLst>
          </p:cNvPr>
          <p:cNvSpPr txBox="1">
            <a:spLocks/>
          </p:cNvSpPr>
          <p:nvPr/>
        </p:nvSpPr>
        <p:spPr>
          <a:xfrm>
            <a:off x="748259" y="631948"/>
            <a:ext cx="7859713" cy="1325563"/>
          </a:xfrm>
          <a:prstGeom prst="rect">
            <a:avLst/>
          </a:prstGeom>
        </p:spPr>
        <p:txBody>
          <a:bodyPr/>
          <a:lstStyle>
            <a:lvl1pPr algn="l" defTabSz="914400" rtl="0" eaLnBrk="1" latinLnBrk="0" hangingPunct="1">
              <a:lnSpc>
                <a:spcPts val="4000"/>
              </a:lnSpc>
              <a:spcBef>
                <a:spcPct val="0"/>
              </a:spcBef>
              <a:buNone/>
              <a:defRPr sz="4000" b="1" i="0" kern="1200">
                <a:solidFill>
                  <a:schemeClr val="tx2"/>
                </a:solidFill>
                <a:latin typeface="Larken" pitchFamily="2" charset="77"/>
                <a:ea typeface="+mj-ea"/>
                <a:cs typeface="+mj-cs"/>
              </a:defRPr>
            </a:lvl1pPr>
          </a:lstStyle>
          <a:p>
            <a:r>
              <a:rPr lang="en-US" b="0" dirty="0">
                <a:latin typeface="Georgia" panose="02040502050405020303" pitchFamily="18" charset="0"/>
              </a:rPr>
              <a:t>Important</a:t>
            </a:r>
            <a:br>
              <a:rPr lang="en-US" b="0" dirty="0">
                <a:latin typeface="Georgia" panose="02040502050405020303" pitchFamily="18" charset="0"/>
              </a:rPr>
            </a:br>
            <a:r>
              <a:rPr lang="en-US" dirty="0">
                <a:latin typeface="Georgia" panose="02040502050405020303" pitchFamily="18" charset="0"/>
              </a:rPr>
              <a:t>information</a:t>
            </a:r>
          </a:p>
        </p:txBody>
      </p:sp>
      <p:sp>
        <p:nvSpPr>
          <p:cNvPr id="3" name="Content Placeholder 2">
            <a:extLst>
              <a:ext uri="{FF2B5EF4-FFF2-40B4-BE49-F238E27FC236}">
                <a16:creationId xmlns:a16="http://schemas.microsoft.com/office/drawing/2014/main" id="{FADDD843-A574-D719-CADB-42AD3F369494}"/>
              </a:ext>
            </a:extLst>
          </p:cNvPr>
          <p:cNvSpPr txBox="1">
            <a:spLocks/>
          </p:cNvSpPr>
          <p:nvPr/>
        </p:nvSpPr>
        <p:spPr>
          <a:xfrm>
            <a:off x="757991" y="1985939"/>
            <a:ext cx="10880336" cy="4176000"/>
          </a:xfrm>
          <a:prstGeom prst="rect">
            <a:avLst/>
          </a:prstGeom>
        </p:spPr>
        <p:txBody>
          <a:bodyPr/>
          <a:lstStyle>
            <a:lvl1pPr marL="180974" indent="-180974" algn="l" defTabSz="914399" rtl="0" eaLnBrk="1" latinLnBrk="0" hangingPunct="1">
              <a:lnSpc>
                <a:spcPct val="120000"/>
              </a:lnSpc>
              <a:spcBef>
                <a:spcPts val="1801"/>
              </a:spcBef>
              <a:spcAft>
                <a:spcPts val="601"/>
              </a:spcAft>
              <a:buFont typeface="Montserrat" panose="02000505000000020004" pitchFamily="2" charset="0"/>
              <a:buChar char="–"/>
              <a:defRPr sz="1401" b="0" kern="1200">
                <a:solidFill>
                  <a:schemeClr val="tx1"/>
                </a:solidFill>
                <a:latin typeface="+mn-lt"/>
                <a:ea typeface="+mn-ea"/>
                <a:cs typeface="+mn-cs"/>
              </a:defRPr>
            </a:lvl1pPr>
            <a:lvl2pPr marL="361951" indent="-180974" algn="l" defTabSz="914399" rtl="0" eaLnBrk="1" latinLnBrk="0" hangingPunct="1">
              <a:lnSpc>
                <a:spcPct val="120000"/>
              </a:lnSpc>
              <a:spcBef>
                <a:spcPts val="0"/>
              </a:spcBef>
              <a:spcAft>
                <a:spcPts val="601"/>
              </a:spcAft>
              <a:buFont typeface="Montserrat" panose="02000505000000020004" pitchFamily="2" charset="0"/>
              <a:buChar char="–"/>
              <a:defRPr sz="1300" kern="1200">
                <a:solidFill>
                  <a:schemeClr val="tx1"/>
                </a:solidFill>
                <a:latin typeface="+mn-lt"/>
                <a:ea typeface="+mn-ea"/>
                <a:cs typeface="+mn-cs"/>
              </a:defRPr>
            </a:lvl2pPr>
            <a:lvl3pPr marL="542926" indent="-180974" algn="l" defTabSz="914399" rtl="0" eaLnBrk="1" latinLnBrk="0" hangingPunct="1">
              <a:lnSpc>
                <a:spcPct val="120000"/>
              </a:lnSpc>
              <a:spcBef>
                <a:spcPts val="0"/>
              </a:spcBef>
              <a:spcAft>
                <a:spcPts val="601"/>
              </a:spcAft>
              <a:buFont typeface="Montserrat" panose="02000505000000020004" pitchFamily="2" charset="0"/>
              <a:buChar char="–"/>
              <a:defRPr sz="1200" kern="1200">
                <a:solidFill>
                  <a:schemeClr val="tx1"/>
                </a:solidFill>
                <a:latin typeface="+mn-lt"/>
                <a:ea typeface="+mn-ea"/>
                <a:cs typeface="+mn-cs"/>
              </a:defRPr>
            </a:lvl3pPr>
            <a:lvl4pPr marL="714375" indent="-171450" algn="l" defTabSz="914399" rtl="0" eaLnBrk="1" latinLnBrk="0" hangingPunct="1">
              <a:lnSpc>
                <a:spcPct val="120000"/>
              </a:lnSpc>
              <a:spcBef>
                <a:spcPts val="0"/>
              </a:spcBef>
              <a:spcAft>
                <a:spcPts val="601"/>
              </a:spcAft>
              <a:buFont typeface="Montserrat" panose="02000505000000020004" pitchFamily="2" charset="0"/>
              <a:buChar char="–"/>
              <a:defRPr sz="1100" kern="1200">
                <a:solidFill>
                  <a:schemeClr val="tx1"/>
                </a:solidFill>
                <a:latin typeface="+mn-lt"/>
                <a:ea typeface="+mn-ea"/>
                <a:cs typeface="+mn-cs"/>
              </a:defRPr>
            </a:lvl4pPr>
            <a:lvl5pPr marL="895350" indent="-180974" algn="l" defTabSz="914399" rtl="0" eaLnBrk="1" latinLnBrk="0" hangingPunct="1">
              <a:lnSpc>
                <a:spcPct val="120000"/>
              </a:lnSpc>
              <a:spcBef>
                <a:spcPts val="0"/>
              </a:spcBef>
              <a:spcAft>
                <a:spcPts val="601"/>
              </a:spcAft>
              <a:buFont typeface="Montserrat" panose="02000505000000020004" pitchFamily="2" charset="0"/>
              <a:buChar char="–"/>
              <a:tabLst/>
              <a:defRPr sz="1051" kern="1200">
                <a:solidFill>
                  <a:schemeClr val="tx1"/>
                </a:solidFill>
                <a:latin typeface="+mn-lt"/>
                <a:ea typeface="+mn-ea"/>
                <a:cs typeface="+mn-cs"/>
              </a:defRPr>
            </a:lvl5pPr>
            <a:lvl6pPr marL="2514599"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01"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spcAft>
                <a:spcPts val="0"/>
              </a:spcAft>
              <a:buFont typeface="Montserrat" panose="02000505000000020004" pitchFamily="2" charset="0"/>
              <a:buNone/>
            </a:pPr>
            <a:r>
              <a:rPr lang="en-ZA" sz="900" dirty="0">
                <a:solidFill>
                  <a:schemeClr val="tx2"/>
                </a:solidFill>
                <a:latin typeface="Arial" panose="020B0604020202020204" pitchFamily="34" charset="0"/>
              </a:rPr>
              <a:t>General</a:t>
            </a:r>
          </a:p>
          <a:p>
            <a:pPr marL="180974" lvl="1" indent="0">
              <a:buFont typeface="Montserrat" panose="02000505000000020004" pitchFamily="2" charset="0"/>
              <a:buNone/>
            </a:pPr>
            <a:r>
              <a:rPr lang="en-US" sz="900" dirty="0">
                <a:solidFill>
                  <a:schemeClr val="tx2"/>
                </a:solidFill>
                <a:latin typeface="Arial" panose="020B0604020202020204" pitchFamily="34" charset="0"/>
              </a:rPr>
              <a:t>This presentation has been compiled for information purposes only and does not take into account the needs or circumstances of any person</a:t>
            </a:r>
            <a:br>
              <a:rPr lang="en-US" sz="900" dirty="0">
                <a:solidFill>
                  <a:schemeClr val="tx2"/>
                </a:solidFill>
                <a:latin typeface="Arial" panose="020B0604020202020204" pitchFamily="34" charset="0"/>
              </a:rPr>
            </a:br>
            <a:r>
              <a:rPr lang="en-US" sz="900" dirty="0">
                <a:solidFill>
                  <a:schemeClr val="tx2"/>
                </a:solidFill>
                <a:latin typeface="Arial" panose="020B0604020202020204" pitchFamily="34" charset="0"/>
              </a:rPr>
              <a:t>or constitute advice of any kind. It is not an offer to sell or an invitation to invest.</a:t>
            </a:r>
          </a:p>
          <a:p>
            <a:pPr marL="180974" lvl="1" indent="0">
              <a:buFont typeface="Montserrat" panose="02000505000000020004" pitchFamily="2" charset="0"/>
              <a:buNone/>
            </a:pPr>
            <a:r>
              <a:rPr lang="en-US" sz="900" dirty="0">
                <a:solidFill>
                  <a:schemeClr val="tx2"/>
                </a:solidFill>
                <a:latin typeface="Arial" panose="020B0604020202020204" pitchFamily="34" charset="0"/>
              </a:rPr>
              <a:t>The information in this presentation is provided in good faith and has been derived from sources believed to be reliable and accurate.  No representation or warranty is made in relation to the accuracy or completeness of this information.  No responsibility or liability is accepted by Peregrine Holdings Limited, its subsidiaries and its associated companies (“Peregrine”) and/or the directors, employees or agents of Peregrine for any loss arising from the use of this presentation or its contents.</a:t>
            </a:r>
          </a:p>
          <a:p>
            <a:pPr marL="180974" lvl="1" indent="0">
              <a:spcAft>
                <a:spcPts val="0"/>
              </a:spcAft>
              <a:buFont typeface="Montserrat" panose="02000505000000020004" pitchFamily="2" charset="0"/>
              <a:buNone/>
            </a:pPr>
            <a:r>
              <a:rPr lang="en-US" sz="900" dirty="0">
                <a:solidFill>
                  <a:schemeClr val="tx2"/>
                </a:solidFill>
                <a:latin typeface="Arial" panose="020B0604020202020204" pitchFamily="34" charset="0"/>
              </a:rPr>
              <a:t>This presentation may contain information that is confidential and proprietary to Peregrine and neither the presentation nor any information in it may be reproduced or distributed. Laws that restrict distribution of information about the financial products, funds and/or portfolios that are the subject of this presentation may apply in certain jurisdictions. It is the responsibility of the recipient of this presentation to inform themselves of and to comply with any legal provisions, requirements and/or restrictions that may apply in any relevant jurisdiction. Past performance may not be a reliable guide to future performance. Where any forecasts or commentary about the expected future performance of asset classes, or the market in general, are made in this document, please note that neither Peregrine Capital nor H4 guarantee that such forecasts or commentary will occur.</a:t>
            </a:r>
          </a:p>
          <a:p>
            <a:pPr marL="0" lvl="1" indent="0">
              <a:spcBef>
                <a:spcPts val="1200"/>
              </a:spcBef>
              <a:spcAft>
                <a:spcPts val="0"/>
              </a:spcAft>
              <a:buFont typeface="Montserrat" panose="02000505000000020004" pitchFamily="2" charset="0"/>
              <a:buNone/>
            </a:pPr>
            <a:r>
              <a:rPr lang="en-ZA" sz="900" dirty="0">
                <a:solidFill>
                  <a:schemeClr val="tx2"/>
                </a:solidFill>
                <a:latin typeface="Arial" panose="020B0604020202020204" pitchFamily="34" charset="0"/>
              </a:rPr>
              <a:t>FAIS </a:t>
            </a:r>
          </a:p>
          <a:p>
            <a:pPr marL="180974" lvl="1" indent="0">
              <a:spcAft>
                <a:spcPts val="0"/>
              </a:spcAft>
              <a:buFont typeface="Montserrat" panose="02000505000000020004" pitchFamily="2" charset="0"/>
              <a:buNone/>
            </a:pPr>
            <a:r>
              <a:rPr lang="en-US" sz="900" dirty="0">
                <a:solidFill>
                  <a:schemeClr val="tx2"/>
                </a:solidFill>
                <a:latin typeface="Arial" panose="020B0604020202020204" pitchFamily="34" charset="0"/>
              </a:rPr>
              <a:t>Peregrine Capital (Pty) Ltd (registration number: 1998/004238/07) (“Peregrine Capital” or the “Portfolio Manager”), address: 1 Park Lane, Wierda Valley, Sandton, 2196, is licensed as a financial services provider in terms of the Financial Advisory and Intermediary Services Act, No. 37 of 2002. </a:t>
            </a:r>
          </a:p>
          <a:p>
            <a:pPr marL="0" indent="0">
              <a:spcBef>
                <a:spcPts val="1200"/>
              </a:spcBef>
              <a:spcAft>
                <a:spcPts val="0"/>
              </a:spcAft>
              <a:buFont typeface="Montserrat" panose="02000505000000020004" pitchFamily="2" charset="0"/>
              <a:buNone/>
            </a:pPr>
            <a:r>
              <a:rPr lang="en-ZA" sz="900" dirty="0">
                <a:solidFill>
                  <a:schemeClr val="tx2"/>
                </a:solidFill>
                <a:latin typeface="Arial" panose="020B0604020202020204" pitchFamily="34" charset="0"/>
              </a:rPr>
              <a:t>Collective Investments</a:t>
            </a:r>
          </a:p>
          <a:p>
            <a:pPr marL="180974" lvl="1" indent="0">
              <a:spcAft>
                <a:spcPts val="0"/>
              </a:spcAft>
              <a:buFont typeface="Montserrat" panose="02000505000000020004" pitchFamily="2" charset="0"/>
              <a:buNone/>
            </a:pPr>
            <a:r>
              <a:rPr lang="en-US" sz="900" dirty="0">
                <a:solidFill>
                  <a:schemeClr val="tx2"/>
                </a:solidFill>
                <a:latin typeface="Arial" panose="020B0604020202020204" pitchFamily="34" charset="0"/>
              </a:rPr>
              <a:t>With effect from 1 April 2015, hedge funds in South Africa became regulated as collective investment schemes through a declaration in Government Notice No. 141 of 25 February 2015, read with the Collective Investment Schemes Control Act, No. 45 of 2002 (“CISCA”) and Board Notice 52 of 2015 (“the legislation”). </a:t>
            </a:r>
          </a:p>
          <a:p>
            <a:pPr marL="0" indent="0">
              <a:spcBef>
                <a:spcPts val="1200"/>
              </a:spcBef>
              <a:spcAft>
                <a:spcPts val="0"/>
              </a:spcAft>
              <a:buFont typeface="Montserrat" panose="02000505000000020004" pitchFamily="2" charset="0"/>
              <a:buNone/>
            </a:pPr>
            <a:r>
              <a:rPr lang="en-ZA" sz="900" dirty="0">
                <a:solidFill>
                  <a:schemeClr val="tx2"/>
                </a:solidFill>
                <a:latin typeface="Arial" panose="020B0604020202020204" pitchFamily="34" charset="0"/>
              </a:rPr>
              <a:t>The Manager</a:t>
            </a:r>
          </a:p>
          <a:p>
            <a:pPr marL="180974" lvl="1" indent="0">
              <a:buFont typeface="Montserrat" panose="02000505000000020004" pitchFamily="2" charset="0"/>
              <a:buNone/>
            </a:pPr>
            <a:r>
              <a:rPr lang="en-US" sz="900" dirty="0">
                <a:solidFill>
                  <a:schemeClr val="tx2"/>
                </a:solidFill>
                <a:latin typeface="Arial" panose="020B0604020202020204" pitchFamily="34" charset="0"/>
              </a:rPr>
              <a:t>H4 Collective Investments (RF) (Pty) Ltd (registration number: 2002/009140/07) (“H4” or the “Manager”), address: The Citadel, 15 Cavendish Street, Claremont, 7708, is registered as a collective investment scheme manager under CISCA and is the manager of the H4 Qualified Investor Hedge Fund Scheme. </a:t>
            </a:r>
          </a:p>
        </p:txBody>
      </p:sp>
      <p:sp>
        <p:nvSpPr>
          <p:cNvPr id="4" name="Slide Number Placeholder 3">
            <a:extLst>
              <a:ext uri="{FF2B5EF4-FFF2-40B4-BE49-F238E27FC236}">
                <a16:creationId xmlns:a16="http://schemas.microsoft.com/office/drawing/2014/main" id="{50667D83-CA18-8B25-BE73-C8D7A9EE35D8}"/>
              </a:ext>
            </a:extLst>
          </p:cNvPr>
          <p:cNvSpPr>
            <a:spLocks noGrp="1"/>
          </p:cNvSpPr>
          <p:nvPr>
            <p:ph type="sldNum" sz="quarter" idx="12"/>
          </p:nvPr>
        </p:nvSpPr>
        <p:spPr/>
        <p:txBody>
          <a:bodyPr/>
          <a:lstStyle/>
          <a:p>
            <a:fld id="{AC333D90-41EF-B248-AAB8-4A48E1DC1C4F}" type="slidenum">
              <a:rPr lang="en-US" smtClean="0"/>
              <a:pPr/>
              <a:t>25</a:t>
            </a:fld>
            <a:endParaRPr lang="en-US" dirty="0"/>
          </a:p>
        </p:txBody>
      </p:sp>
    </p:spTree>
    <p:extLst>
      <p:ext uri="{BB962C8B-B14F-4D97-AF65-F5344CB8AC3E}">
        <p14:creationId xmlns:p14="http://schemas.microsoft.com/office/powerpoint/2010/main" val="3241587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612D-81A8-39C6-B294-9411E803AFDF}"/>
              </a:ext>
            </a:extLst>
          </p:cNvPr>
          <p:cNvSpPr txBox="1">
            <a:spLocks/>
          </p:cNvSpPr>
          <p:nvPr/>
        </p:nvSpPr>
        <p:spPr>
          <a:xfrm>
            <a:off x="748259" y="631948"/>
            <a:ext cx="7859713" cy="1325563"/>
          </a:xfrm>
          <a:prstGeom prst="rect">
            <a:avLst/>
          </a:prstGeom>
        </p:spPr>
        <p:txBody>
          <a:bodyPr/>
          <a:lstStyle>
            <a:lvl1pPr algn="l" defTabSz="914400" rtl="0" eaLnBrk="1" latinLnBrk="0" hangingPunct="1">
              <a:lnSpc>
                <a:spcPts val="4000"/>
              </a:lnSpc>
              <a:spcBef>
                <a:spcPct val="0"/>
              </a:spcBef>
              <a:buNone/>
              <a:defRPr sz="4000" b="1" i="0" kern="1200">
                <a:solidFill>
                  <a:schemeClr val="tx2"/>
                </a:solidFill>
                <a:latin typeface="Larken" pitchFamily="2" charset="77"/>
                <a:ea typeface="+mj-ea"/>
                <a:cs typeface="+mj-cs"/>
              </a:defRPr>
            </a:lvl1pPr>
          </a:lstStyle>
          <a:p>
            <a:r>
              <a:rPr lang="en-US" b="0" dirty="0">
                <a:latin typeface="Georgia" panose="02040502050405020303" pitchFamily="18" charset="0"/>
              </a:rPr>
              <a:t>Important</a:t>
            </a:r>
            <a:br>
              <a:rPr lang="en-US" b="0" dirty="0">
                <a:latin typeface="Georgia" panose="02040502050405020303" pitchFamily="18" charset="0"/>
              </a:rPr>
            </a:br>
            <a:r>
              <a:rPr lang="en-US" dirty="0">
                <a:latin typeface="Georgia" panose="02040502050405020303" pitchFamily="18" charset="0"/>
              </a:rPr>
              <a:t>information</a:t>
            </a:r>
          </a:p>
        </p:txBody>
      </p:sp>
      <p:sp>
        <p:nvSpPr>
          <p:cNvPr id="3" name="Content Placeholder 2">
            <a:extLst>
              <a:ext uri="{FF2B5EF4-FFF2-40B4-BE49-F238E27FC236}">
                <a16:creationId xmlns:a16="http://schemas.microsoft.com/office/drawing/2014/main" id="{FADDD843-A574-D719-CADB-42AD3F369494}"/>
              </a:ext>
            </a:extLst>
          </p:cNvPr>
          <p:cNvSpPr txBox="1">
            <a:spLocks/>
          </p:cNvSpPr>
          <p:nvPr/>
        </p:nvSpPr>
        <p:spPr>
          <a:xfrm>
            <a:off x="757991" y="1826913"/>
            <a:ext cx="10880336" cy="4176000"/>
          </a:xfrm>
          <a:prstGeom prst="rect">
            <a:avLst/>
          </a:prstGeom>
        </p:spPr>
        <p:txBody>
          <a:bodyPr/>
          <a:lstStyle>
            <a:lvl1pPr marL="180974" indent="-180974" algn="l" defTabSz="914399" rtl="0" eaLnBrk="1" latinLnBrk="0" hangingPunct="1">
              <a:lnSpc>
                <a:spcPct val="120000"/>
              </a:lnSpc>
              <a:spcBef>
                <a:spcPts val="1801"/>
              </a:spcBef>
              <a:spcAft>
                <a:spcPts val="601"/>
              </a:spcAft>
              <a:buFont typeface="Montserrat" panose="02000505000000020004" pitchFamily="2" charset="0"/>
              <a:buChar char="–"/>
              <a:defRPr sz="1401" b="0" kern="1200">
                <a:solidFill>
                  <a:schemeClr val="tx1"/>
                </a:solidFill>
                <a:latin typeface="+mn-lt"/>
                <a:ea typeface="+mn-ea"/>
                <a:cs typeface="+mn-cs"/>
              </a:defRPr>
            </a:lvl1pPr>
            <a:lvl2pPr marL="361951" indent="-180974" algn="l" defTabSz="914399" rtl="0" eaLnBrk="1" latinLnBrk="0" hangingPunct="1">
              <a:lnSpc>
                <a:spcPct val="120000"/>
              </a:lnSpc>
              <a:spcBef>
                <a:spcPts val="0"/>
              </a:spcBef>
              <a:spcAft>
                <a:spcPts val="601"/>
              </a:spcAft>
              <a:buFont typeface="Montserrat" panose="02000505000000020004" pitchFamily="2" charset="0"/>
              <a:buChar char="–"/>
              <a:defRPr sz="1300" kern="1200">
                <a:solidFill>
                  <a:schemeClr val="tx1"/>
                </a:solidFill>
                <a:latin typeface="+mn-lt"/>
                <a:ea typeface="+mn-ea"/>
                <a:cs typeface="+mn-cs"/>
              </a:defRPr>
            </a:lvl2pPr>
            <a:lvl3pPr marL="542926" indent="-180974" algn="l" defTabSz="914399" rtl="0" eaLnBrk="1" latinLnBrk="0" hangingPunct="1">
              <a:lnSpc>
                <a:spcPct val="120000"/>
              </a:lnSpc>
              <a:spcBef>
                <a:spcPts val="0"/>
              </a:spcBef>
              <a:spcAft>
                <a:spcPts val="601"/>
              </a:spcAft>
              <a:buFont typeface="Montserrat" panose="02000505000000020004" pitchFamily="2" charset="0"/>
              <a:buChar char="–"/>
              <a:defRPr sz="1200" kern="1200">
                <a:solidFill>
                  <a:schemeClr val="tx1"/>
                </a:solidFill>
                <a:latin typeface="+mn-lt"/>
                <a:ea typeface="+mn-ea"/>
                <a:cs typeface="+mn-cs"/>
              </a:defRPr>
            </a:lvl3pPr>
            <a:lvl4pPr marL="714375" indent="-171450" algn="l" defTabSz="914399" rtl="0" eaLnBrk="1" latinLnBrk="0" hangingPunct="1">
              <a:lnSpc>
                <a:spcPct val="120000"/>
              </a:lnSpc>
              <a:spcBef>
                <a:spcPts val="0"/>
              </a:spcBef>
              <a:spcAft>
                <a:spcPts val="601"/>
              </a:spcAft>
              <a:buFont typeface="Montserrat" panose="02000505000000020004" pitchFamily="2" charset="0"/>
              <a:buChar char="–"/>
              <a:defRPr sz="1100" kern="1200">
                <a:solidFill>
                  <a:schemeClr val="tx1"/>
                </a:solidFill>
                <a:latin typeface="+mn-lt"/>
                <a:ea typeface="+mn-ea"/>
                <a:cs typeface="+mn-cs"/>
              </a:defRPr>
            </a:lvl4pPr>
            <a:lvl5pPr marL="895350" indent="-180974" algn="l" defTabSz="914399" rtl="0" eaLnBrk="1" latinLnBrk="0" hangingPunct="1">
              <a:lnSpc>
                <a:spcPct val="120000"/>
              </a:lnSpc>
              <a:spcBef>
                <a:spcPts val="0"/>
              </a:spcBef>
              <a:spcAft>
                <a:spcPts val="601"/>
              </a:spcAft>
              <a:buFont typeface="Montserrat" panose="02000505000000020004" pitchFamily="2" charset="0"/>
              <a:buChar char="–"/>
              <a:tabLst/>
              <a:defRPr sz="1051" kern="1200">
                <a:solidFill>
                  <a:schemeClr val="tx1"/>
                </a:solidFill>
                <a:latin typeface="+mn-lt"/>
                <a:ea typeface="+mn-ea"/>
                <a:cs typeface="+mn-cs"/>
              </a:defRPr>
            </a:lvl5pPr>
            <a:lvl6pPr marL="2514599"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01"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defTabSz="914399" rtl="0" eaLnBrk="1" fontAlgn="auto" latinLnBrk="0" hangingPunct="1">
              <a:lnSpc>
                <a:spcPct val="120000"/>
              </a:lnSpc>
              <a:spcBef>
                <a:spcPts val="1801"/>
              </a:spcBef>
              <a:spcAft>
                <a:spcPts val="0"/>
              </a:spcAft>
              <a:buClrTx/>
              <a:buSzTx/>
              <a:buFont typeface="Montserrat" panose="02000505000000020004" pitchFamily="2" charset="0"/>
              <a:buNone/>
              <a:tabLst/>
              <a:defRPr/>
            </a:pPr>
            <a:r>
              <a:rPr kumimoji="0" lang="en-ZA" sz="900" u="none" strike="noStrike" kern="1200" cap="none" spc="0" normalizeH="0" baseline="0" noProof="0" dirty="0">
                <a:ln>
                  <a:noFill/>
                </a:ln>
                <a:solidFill>
                  <a:schemeClr val="tx2"/>
                </a:solidFill>
                <a:effectLst/>
                <a:uLnTx/>
                <a:uFillTx/>
                <a:latin typeface="Arial" panose="020B0604020202020204" pitchFamily="34" charset="0"/>
              </a:rPr>
              <a:t>Disclosures in respect to third-party-named portfolios</a:t>
            </a:r>
          </a:p>
          <a:p>
            <a:pPr marL="180974" marR="0" lvl="1" indent="0" defTabSz="914399" rtl="0" eaLnBrk="1" fontAlgn="auto" latinLnBrk="0" hangingPunct="1">
              <a:lnSpc>
                <a:spcPct val="120000"/>
              </a:lnSpc>
              <a:spcBef>
                <a:spcPts val="0"/>
              </a:spcBef>
              <a:spcAft>
                <a:spcPts val="601"/>
              </a:spcAft>
              <a:buClrTx/>
              <a:buSzTx/>
              <a:buFont typeface="Montserrat" panose="02000505000000020004" pitchFamily="2" charset="0"/>
              <a:buNone/>
              <a:tabLst/>
              <a:defRPr/>
            </a:pPr>
            <a:r>
              <a:rPr kumimoji="0" lang="en-ZA" sz="900" u="none" strike="noStrike" kern="1200" cap="none" spc="0" normalizeH="0" baseline="0" noProof="0" dirty="0">
                <a:ln>
                  <a:noFill/>
                </a:ln>
                <a:solidFill>
                  <a:schemeClr val="tx2"/>
                </a:solidFill>
                <a:effectLst/>
                <a:uLnTx/>
                <a:uFillTx/>
                <a:latin typeface="Arial" panose="020B0604020202020204" pitchFamily="34" charset="0"/>
              </a:rPr>
              <a:t>A hosted or third-party-named portfolio bears the name of both the Manager and the Portfolio Manager. The Manager retains full legal responsibility for the hosted/third-party-named portfolio. H4 has appointed Peregrine Capital as the Portfolio Manager of the regulated portfolios listed below. </a:t>
            </a:r>
          </a:p>
          <a:p>
            <a:pPr marL="180974" marR="0" lvl="1" indent="0" defTabSz="914399" rtl="0" eaLnBrk="1" fontAlgn="auto" latinLnBrk="0" hangingPunct="1">
              <a:lnSpc>
                <a:spcPct val="120000"/>
              </a:lnSpc>
              <a:spcBef>
                <a:spcPts val="0"/>
              </a:spcBef>
              <a:spcAft>
                <a:spcPts val="601"/>
              </a:spcAft>
              <a:buClrTx/>
              <a:buSzTx/>
              <a:buFont typeface="Montserrat" panose="02000505000000020004" pitchFamily="2" charset="0"/>
              <a:buNone/>
              <a:tabLst/>
              <a:defRPr/>
            </a:pPr>
            <a:r>
              <a:rPr kumimoji="0" lang="en-ZA" sz="900" u="none" strike="noStrike" kern="1200" cap="none" spc="0" normalizeH="0" baseline="0" noProof="0" dirty="0">
                <a:ln>
                  <a:noFill/>
                </a:ln>
                <a:solidFill>
                  <a:schemeClr val="tx2"/>
                </a:solidFill>
                <a:effectLst/>
                <a:uLnTx/>
                <a:uFillTx/>
                <a:latin typeface="Arial" panose="020B0604020202020204" pitchFamily="34" charset="0"/>
              </a:rPr>
              <a:t>At the date of this presentation, Peregrine Capital has transitioned the following portfolios to regulated portfolios in terms of the legislation:</a:t>
            </a:r>
          </a:p>
          <a:p>
            <a:pPr marL="542926" marR="0" lvl="2" indent="-180974" defTabSz="914399" rtl="0" eaLnBrk="1" fontAlgn="auto" latinLnBrk="0" hangingPunct="1">
              <a:lnSpc>
                <a:spcPct val="120000"/>
              </a:lnSpc>
              <a:spcBef>
                <a:spcPts val="0"/>
              </a:spcBef>
              <a:spcAft>
                <a:spcPts val="300"/>
              </a:spcAft>
              <a:buClrTx/>
              <a:buSzTx/>
              <a:buFont typeface="Montserrat" panose="02000505000000020004" pitchFamily="2" charset="0"/>
              <a:buChar char="–"/>
              <a:tabLst/>
              <a:defRPr/>
            </a:pPr>
            <a:r>
              <a:rPr kumimoji="0" lang="en-ZA" sz="900" u="none" strike="noStrike" kern="1200" cap="none" spc="0" normalizeH="0" baseline="0" noProof="0" dirty="0">
                <a:ln>
                  <a:noFill/>
                </a:ln>
                <a:solidFill>
                  <a:schemeClr val="tx2"/>
                </a:solidFill>
                <a:effectLst/>
                <a:uLnTx/>
                <a:uFillTx/>
                <a:latin typeface="Arial" panose="020B0604020202020204" pitchFamily="34" charset="0"/>
              </a:rPr>
              <a:t>Peregrine High Growth </a:t>
            </a:r>
            <a:r>
              <a:rPr kumimoji="0" lang="en-ZA" sz="900" u="none" strike="noStrike" kern="1200" cap="none" spc="0" normalizeH="0" baseline="0" noProof="0" dirty="0" err="1">
                <a:ln>
                  <a:noFill/>
                </a:ln>
                <a:solidFill>
                  <a:schemeClr val="tx2"/>
                </a:solidFill>
                <a:effectLst/>
                <a:uLnTx/>
                <a:uFillTx/>
                <a:latin typeface="Arial" panose="020B0604020202020204" pitchFamily="34" charset="0"/>
              </a:rPr>
              <a:t>en</a:t>
            </a:r>
            <a:r>
              <a:rPr kumimoji="0" lang="en-ZA" sz="900" u="none" strike="noStrike" kern="1200" cap="none" spc="0" normalizeH="0" baseline="0" noProof="0" dirty="0">
                <a:ln>
                  <a:noFill/>
                </a:ln>
                <a:solidFill>
                  <a:schemeClr val="tx2"/>
                </a:solidFill>
                <a:effectLst/>
                <a:uLnTx/>
                <a:uFillTx/>
                <a:latin typeface="Arial" panose="020B0604020202020204" pitchFamily="34" charset="0"/>
              </a:rPr>
              <a:t> </a:t>
            </a:r>
            <a:r>
              <a:rPr kumimoji="0" lang="en-ZA" sz="900" u="none" strike="noStrike" kern="1200" cap="none" spc="0" normalizeH="0" baseline="0" noProof="0" dirty="0" err="1">
                <a:ln>
                  <a:noFill/>
                </a:ln>
                <a:solidFill>
                  <a:schemeClr val="tx2"/>
                </a:solidFill>
                <a:effectLst/>
                <a:uLnTx/>
                <a:uFillTx/>
                <a:latin typeface="Arial" panose="020B0604020202020204" pitchFamily="34" charset="0"/>
              </a:rPr>
              <a:t>Commandite</a:t>
            </a:r>
            <a:r>
              <a:rPr kumimoji="0" lang="en-ZA" sz="900" u="none" strike="noStrike" kern="1200" cap="none" spc="0" normalizeH="0" baseline="0" noProof="0" dirty="0">
                <a:ln>
                  <a:noFill/>
                </a:ln>
                <a:solidFill>
                  <a:schemeClr val="tx2"/>
                </a:solidFill>
                <a:effectLst/>
                <a:uLnTx/>
                <a:uFillTx/>
                <a:latin typeface="Arial" panose="020B0604020202020204" pitchFamily="34" charset="0"/>
              </a:rPr>
              <a:t> Partnership transitioned to the Peregrine Capital High Growth H4 QI Hedge Fund (the “High Growth Fund”) on 1 December 2016; and</a:t>
            </a:r>
          </a:p>
          <a:p>
            <a:pPr marL="542926" marR="0" lvl="2" indent="-180974" defTabSz="914399" rtl="0" eaLnBrk="1" fontAlgn="auto" latinLnBrk="0" hangingPunct="1">
              <a:lnSpc>
                <a:spcPct val="120000"/>
              </a:lnSpc>
              <a:spcBef>
                <a:spcPts val="0"/>
              </a:spcBef>
              <a:spcAft>
                <a:spcPts val="300"/>
              </a:spcAft>
              <a:buClrTx/>
              <a:buSzTx/>
              <a:buFont typeface="Montserrat" panose="02000505000000020004" pitchFamily="2" charset="0"/>
              <a:buChar char="–"/>
              <a:tabLst/>
              <a:defRPr/>
            </a:pPr>
            <a:r>
              <a:rPr kumimoji="0" lang="en-ZA" sz="900" u="none" strike="noStrike" kern="1200" cap="none" spc="0" normalizeH="0" baseline="0" noProof="0" dirty="0">
                <a:ln>
                  <a:noFill/>
                </a:ln>
                <a:solidFill>
                  <a:schemeClr val="tx2"/>
                </a:solidFill>
                <a:effectLst/>
                <a:uLnTx/>
                <a:uFillTx/>
                <a:latin typeface="Arial" panose="020B0604020202020204" pitchFamily="34" charset="0"/>
              </a:rPr>
              <a:t>Peregrine Pure Hedge </a:t>
            </a:r>
            <a:r>
              <a:rPr kumimoji="0" lang="en-ZA" sz="900" u="none" strike="noStrike" kern="1200" cap="none" spc="0" normalizeH="0" baseline="0" noProof="0" dirty="0" err="1">
                <a:ln>
                  <a:noFill/>
                </a:ln>
                <a:solidFill>
                  <a:schemeClr val="tx2"/>
                </a:solidFill>
                <a:effectLst/>
                <a:uLnTx/>
                <a:uFillTx/>
                <a:latin typeface="Arial" panose="020B0604020202020204" pitchFamily="34" charset="0"/>
              </a:rPr>
              <a:t>en</a:t>
            </a:r>
            <a:r>
              <a:rPr kumimoji="0" lang="en-ZA" sz="900" u="none" strike="noStrike" kern="1200" cap="none" spc="0" normalizeH="0" baseline="0" noProof="0" dirty="0">
                <a:ln>
                  <a:noFill/>
                </a:ln>
                <a:solidFill>
                  <a:schemeClr val="tx2"/>
                </a:solidFill>
                <a:effectLst/>
                <a:uLnTx/>
                <a:uFillTx/>
                <a:latin typeface="Arial" panose="020B0604020202020204" pitchFamily="34" charset="0"/>
              </a:rPr>
              <a:t> </a:t>
            </a:r>
            <a:r>
              <a:rPr kumimoji="0" lang="en-ZA" sz="900" u="none" strike="noStrike" kern="1200" cap="none" spc="0" normalizeH="0" baseline="0" noProof="0" dirty="0" err="1">
                <a:ln>
                  <a:noFill/>
                </a:ln>
                <a:solidFill>
                  <a:schemeClr val="tx2"/>
                </a:solidFill>
                <a:effectLst/>
                <a:uLnTx/>
                <a:uFillTx/>
                <a:latin typeface="Arial" panose="020B0604020202020204" pitchFamily="34" charset="0"/>
              </a:rPr>
              <a:t>Commandite</a:t>
            </a:r>
            <a:r>
              <a:rPr kumimoji="0" lang="en-ZA" sz="900" u="none" strike="noStrike" kern="1200" cap="none" spc="0" normalizeH="0" baseline="0" noProof="0" dirty="0">
                <a:ln>
                  <a:noFill/>
                </a:ln>
                <a:solidFill>
                  <a:schemeClr val="tx2"/>
                </a:solidFill>
                <a:effectLst/>
                <a:uLnTx/>
                <a:uFillTx/>
                <a:latin typeface="Arial" panose="020B0604020202020204" pitchFamily="34" charset="0"/>
              </a:rPr>
              <a:t> Partnership transitioned to the Peregrine Capital Pure Hedge H4 QI Hedge Fund (the “Pure Hedge Fund”) on 1 December 2016.</a:t>
            </a:r>
          </a:p>
          <a:p>
            <a:pPr marL="542926" marR="0" lvl="2" indent="-180974" defTabSz="914399" rtl="0" eaLnBrk="1" fontAlgn="auto" latinLnBrk="0" hangingPunct="1">
              <a:lnSpc>
                <a:spcPct val="100000"/>
              </a:lnSpc>
              <a:spcBef>
                <a:spcPts val="0"/>
              </a:spcBef>
              <a:spcAft>
                <a:spcPts val="0"/>
              </a:spcAft>
              <a:buClrTx/>
              <a:buSzTx/>
              <a:buFont typeface="Montserrat" panose="02000505000000020004" pitchFamily="2" charset="0"/>
              <a:buChar char="–"/>
              <a:tabLst/>
              <a:defRPr/>
            </a:pPr>
            <a:r>
              <a:rPr kumimoji="0" lang="en-ZA" sz="900" u="none" strike="noStrike" kern="1200" cap="none" spc="0" normalizeH="0" baseline="0" noProof="0" dirty="0">
                <a:ln>
                  <a:noFill/>
                </a:ln>
                <a:solidFill>
                  <a:schemeClr val="tx2"/>
                </a:solidFill>
                <a:effectLst/>
                <a:uLnTx/>
                <a:uFillTx/>
                <a:latin typeface="Arial" panose="020B0604020202020204" pitchFamily="34" charset="0"/>
              </a:rPr>
              <a:t>Accordingly, portfolio holdings and historical performance information includes data prior to the transition of the regulated portfolios in terms of the legislation.</a:t>
            </a:r>
          </a:p>
          <a:p>
            <a:pPr marL="0" marR="0" lvl="0" indent="0" defTabSz="914399" rtl="0" eaLnBrk="1" fontAlgn="auto" latinLnBrk="0" hangingPunct="1">
              <a:lnSpc>
                <a:spcPct val="100000"/>
              </a:lnSpc>
              <a:spcBef>
                <a:spcPts val="1801"/>
              </a:spcBef>
              <a:spcAft>
                <a:spcPts val="0"/>
              </a:spcAft>
              <a:buClrTx/>
              <a:buSzTx/>
              <a:buFont typeface="Montserrat" panose="02000505000000020004" pitchFamily="2" charset="0"/>
              <a:buNone/>
              <a:tabLst/>
              <a:defRPr/>
            </a:pPr>
            <a:r>
              <a:rPr kumimoji="0" lang="en-ZA" sz="900" u="none" strike="noStrike" kern="1200" cap="none" spc="0" normalizeH="0" baseline="0" noProof="0" dirty="0">
                <a:ln>
                  <a:noFill/>
                </a:ln>
                <a:solidFill>
                  <a:schemeClr val="tx2"/>
                </a:solidFill>
                <a:effectLst/>
                <a:uLnTx/>
                <a:uFillTx/>
                <a:latin typeface="Arial" panose="020B0604020202020204" pitchFamily="34" charset="0"/>
              </a:rPr>
              <a:t>General</a:t>
            </a:r>
          </a:p>
          <a:p>
            <a:pPr marL="180974" marR="0" lvl="1" indent="0" defTabSz="914399" rtl="0" eaLnBrk="1" fontAlgn="auto" latinLnBrk="0" hangingPunct="1">
              <a:lnSpc>
                <a:spcPct val="120000"/>
              </a:lnSpc>
              <a:spcBef>
                <a:spcPts val="0"/>
              </a:spcBef>
              <a:spcAft>
                <a:spcPts val="601"/>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Collective Investment Schemes in Hedge Funds (CIS) should be considered as medium to long-term investments. The value may go down as well as up and past performance is not necessarily a guide to future performance. CIS are traded at the ruling price and can engage in scrip lending and borrowing. A schedule of fees, charges and maximum commissions is available on request from the Manager. Neither the Manager nor Peregrine Capital provides any guarantee either with respect to the capital or the return. </a:t>
            </a:r>
          </a:p>
          <a:p>
            <a:pPr marL="180974" marR="0" lvl="1" indent="0" defTabSz="914399" rtl="0" eaLnBrk="1" fontAlgn="auto" latinLnBrk="0" hangingPunct="1">
              <a:lnSpc>
                <a:spcPct val="120000"/>
              </a:lnSpc>
              <a:spcBef>
                <a:spcPts val="0"/>
              </a:spcBef>
              <a:spcAft>
                <a:spcPts val="601"/>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The Manager has the right to close a portfolio to investments from new investors, and/or to close a portfolio to new investments, and/or to accept new investments only from certain persons or groups of persons, and/or to limit or suspend the creation and issue of new participatory interests, in each case on such terms as it may determine, if such restrictions will, in the Manager’s view, benefit a portfolio or the effective management thereof or for any other reason whatsoever.</a:t>
            </a:r>
          </a:p>
          <a:p>
            <a:pPr marL="180974" marR="0" lvl="1" indent="0" defTabSz="914399" rtl="0" eaLnBrk="1" fontAlgn="auto" latinLnBrk="0" hangingPunct="1">
              <a:lnSpc>
                <a:spcPct val="100000"/>
              </a:lnSpc>
              <a:spcBef>
                <a:spcPts val="0"/>
              </a:spcBef>
              <a:spcAft>
                <a:spcPts val="601"/>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Where any forecasts or commentary about the expected future performance of asset classes, or the market in general, are made in this presentation, please note that neither the manager or the portfolio manager guarantee that such forecasts or commentary will occur.</a:t>
            </a:r>
          </a:p>
          <a:p>
            <a:pPr marL="0" marR="0" lvl="0" indent="0" defTabSz="914399" rtl="0" eaLnBrk="1" fontAlgn="auto" latinLnBrk="0" hangingPunct="1">
              <a:lnSpc>
                <a:spcPct val="100000"/>
              </a:lnSpc>
              <a:spcBef>
                <a:spcPts val="1801"/>
              </a:spcBef>
              <a:spcAft>
                <a:spcPts val="0"/>
              </a:spcAft>
              <a:buClrTx/>
              <a:buSzTx/>
              <a:buFont typeface="Montserrat" panose="02000505000000020004" pitchFamily="2" charset="0"/>
              <a:buNone/>
              <a:tabLst/>
              <a:defRPr/>
            </a:pPr>
            <a:r>
              <a:rPr kumimoji="0" lang="en-ZA" sz="900" u="none" strike="noStrike" kern="1200" cap="none" spc="0" normalizeH="0" baseline="0" noProof="0" dirty="0">
                <a:ln>
                  <a:noFill/>
                </a:ln>
                <a:solidFill>
                  <a:schemeClr val="tx2"/>
                </a:solidFill>
                <a:effectLst/>
                <a:uLnTx/>
                <a:uFillTx/>
                <a:latin typeface="Arial" panose="020B0604020202020204" pitchFamily="34" charset="0"/>
              </a:rPr>
              <a:t>Performance disclosures</a:t>
            </a:r>
          </a:p>
          <a:p>
            <a:pPr marL="180974" marR="0" lvl="1" indent="0" defTabSz="914399" rtl="0" eaLnBrk="1" fontAlgn="auto" latinLnBrk="0" hangingPunct="1">
              <a:lnSpc>
                <a:spcPct val="120000"/>
              </a:lnSpc>
              <a:spcBef>
                <a:spcPts val="0"/>
              </a:spcBef>
              <a:spcAft>
                <a:spcPts val="601"/>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Past performance may not be a reliable guide to future performance. The performances calculated and shown are those of the applicable portfolios. The investment performance for each period shown reflects the net return for investors who have been fully invested for that period. Individual investor investment performance may differ as a result of initial fees, if applicable, the actual investment date, the date of reinvestment of distributions and/or distribution dates and dividend withholding tax. Where periods of longer than one year are used in calculating past performance, certain figures may be </a:t>
            </a:r>
            <a:r>
              <a:rPr kumimoji="0" lang="en-US" sz="900" u="none" strike="noStrike" kern="1200" cap="none" spc="0" normalizeH="0" baseline="0" noProof="0" dirty="0" err="1">
                <a:ln>
                  <a:noFill/>
                </a:ln>
                <a:solidFill>
                  <a:schemeClr val="tx2"/>
                </a:solidFill>
                <a:effectLst/>
                <a:uLnTx/>
                <a:uFillTx/>
                <a:latin typeface="Arial" panose="020B0604020202020204" pitchFamily="34" charset="0"/>
              </a:rPr>
              <a:t>annualised</a:t>
            </a:r>
            <a:r>
              <a:rPr kumimoji="0" lang="en-US" sz="900" u="none" strike="noStrike" kern="1200" cap="none" spc="0" normalizeH="0" baseline="0" noProof="0" dirty="0">
                <a:ln>
                  <a:noFill/>
                </a:ln>
                <a:solidFill>
                  <a:schemeClr val="tx2"/>
                </a:solidFill>
                <a:effectLst/>
                <a:uLnTx/>
                <a:uFillTx/>
                <a:latin typeface="Arial" panose="020B0604020202020204" pitchFamily="34" charset="0"/>
              </a:rPr>
              <a:t>. </a:t>
            </a:r>
            <a:r>
              <a:rPr kumimoji="0" lang="en-US" sz="900" u="none" strike="noStrike" kern="1200" cap="none" spc="0" normalizeH="0" baseline="0" noProof="0" dirty="0" err="1">
                <a:ln>
                  <a:noFill/>
                </a:ln>
                <a:solidFill>
                  <a:schemeClr val="tx2"/>
                </a:solidFill>
                <a:effectLst/>
                <a:uLnTx/>
                <a:uFillTx/>
                <a:latin typeface="Arial" panose="020B0604020202020204" pitchFamily="34" charset="0"/>
              </a:rPr>
              <a:t>Annualisation</a:t>
            </a:r>
            <a:r>
              <a:rPr kumimoji="0" lang="en-US" sz="900" u="none" strike="noStrike" kern="1200" cap="none" spc="0" normalizeH="0" baseline="0" noProof="0" dirty="0">
                <a:ln>
                  <a:noFill/>
                </a:ln>
                <a:solidFill>
                  <a:schemeClr val="tx2"/>
                </a:solidFill>
                <a:effectLst/>
                <a:uLnTx/>
                <a:uFillTx/>
                <a:latin typeface="Arial" panose="020B0604020202020204" pitchFamily="34" charset="0"/>
              </a:rPr>
              <a:t> is the conversion of a rate of any length of time into a rate that is reflected on an annual basis.</a:t>
            </a:r>
          </a:p>
          <a:p>
            <a:pPr marL="180974" marR="0" lvl="1" indent="0" defTabSz="914399" rtl="0" eaLnBrk="1" fontAlgn="auto" latinLnBrk="0" hangingPunct="1">
              <a:lnSpc>
                <a:spcPct val="120000"/>
              </a:lnSpc>
              <a:spcBef>
                <a:spcPts val="0"/>
              </a:spcBef>
              <a:spcAft>
                <a:spcPts val="601"/>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Performance has been calculated using net NAV to NAV numbers with income reinvested. The investment performance is calculated by taking all ongoing fees into account in the calculation of the net return/investment performance figures.  Figures quoted are from H4, Peregrine Capital, Profile Media Funds Data, IRESS and Bloomberg. </a:t>
            </a:r>
            <a:endParaRPr kumimoji="0" lang="en-ZA" sz="900" u="none" strike="noStrike" kern="1200" cap="none" spc="0" normalizeH="0" baseline="0" noProof="0" dirty="0">
              <a:ln>
                <a:noFill/>
              </a:ln>
              <a:solidFill>
                <a:schemeClr val="tx2"/>
              </a:solidFill>
              <a:effectLst/>
              <a:uLnTx/>
              <a:uFillTx/>
              <a:latin typeface="Arial" panose="020B0604020202020204" pitchFamily="34" charset="0"/>
            </a:endParaRPr>
          </a:p>
        </p:txBody>
      </p:sp>
      <p:sp>
        <p:nvSpPr>
          <p:cNvPr id="4" name="Slide Number Placeholder 3">
            <a:extLst>
              <a:ext uri="{FF2B5EF4-FFF2-40B4-BE49-F238E27FC236}">
                <a16:creationId xmlns:a16="http://schemas.microsoft.com/office/drawing/2014/main" id="{9A68DD1B-D43E-320F-43A2-98112F6A3BD7}"/>
              </a:ext>
            </a:extLst>
          </p:cNvPr>
          <p:cNvSpPr>
            <a:spLocks noGrp="1"/>
          </p:cNvSpPr>
          <p:nvPr>
            <p:ph type="sldNum" sz="quarter" idx="12"/>
          </p:nvPr>
        </p:nvSpPr>
        <p:spPr/>
        <p:txBody>
          <a:bodyPr/>
          <a:lstStyle/>
          <a:p>
            <a:fld id="{AC333D90-41EF-B248-AAB8-4A48E1DC1C4F}" type="slidenum">
              <a:rPr lang="en-US" smtClean="0"/>
              <a:pPr/>
              <a:t>26</a:t>
            </a:fld>
            <a:endParaRPr lang="en-US" dirty="0"/>
          </a:p>
        </p:txBody>
      </p:sp>
    </p:spTree>
    <p:extLst>
      <p:ext uri="{BB962C8B-B14F-4D97-AF65-F5344CB8AC3E}">
        <p14:creationId xmlns:p14="http://schemas.microsoft.com/office/powerpoint/2010/main" val="897359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612D-81A8-39C6-B294-9411E803AFDF}"/>
              </a:ext>
            </a:extLst>
          </p:cNvPr>
          <p:cNvSpPr txBox="1">
            <a:spLocks/>
          </p:cNvSpPr>
          <p:nvPr/>
        </p:nvSpPr>
        <p:spPr>
          <a:xfrm>
            <a:off x="748259" y="631948"/>
            <a:ext cx="7859713" cy="1325563"/>
          </a:xfrm>
          <a:prstGeom prst="rect">
            <a:avLst/>
          </a:prstGeom>
        </p:spPr>
        <p:txBody>
          <a:bodyPr/>
          <a:lstStyle>
            <a:lvl1pPr algn="l" defTabSz="914400" rtl="0" eaLnBrk="1" latinLnBrk="0" hangingPunct="1">
              <a:lnSpc>
                <a:spcPts val="4000"/>
              </a:lnSpc>
              <a:spcBef>
                <a:spcPct val="0"/>
              </a:spcBef>
              <a:buNone/>
              <a:defRPr sz="4000" b="1" i="0" kern="1200">
                <a:solidFill>
                  <a:schemeClr val="tx2"/>
                </a:solidFill>
                <a:latin typeface="Larken" pitchFamily="2" charset="77"/>
                <a:ea typeface="+mj-ea"/>
                <a:cs typeface="+mj-cs"/>
              </a:defRPr>
            </a:lvl1pPr>
          </a:lstStyle>
          <a:p>
            <a:r>
              <a:rPr lang="en-US" b="0" dirty="0">
                <a:latin typeface="Georgia" panose="02040502050405020303" pitchFamily="18" charset="0"/>
              </a:rPr>
              <a:t>Important</a:t>
            </a:r>
            <a:br>
              <a:rPr lang="en-US" b="0" dirty="0">
                <a:latin typeface="Georgia" panose="02040502050405020303" pitchFamily="18" charset="0"/>
              </a:rPr>
            </a:br>
            <a:r>
              <a:rPr lang="en-US" dirty="0">
                <a:latin typeface="Georgia" panose="02040502050405020303" pitchFamily="18" charset="0"/>
              </a:rPr>
              <a:t>information</a:t>
            </a:r>
          </a:p>
        </p:txBody>
      </p:sp>
      <p:sp>
        <p:nvSpPr>
          <p:cNvPr id="3" name="Content Placeholder 2">
            <a:extLst>
              <a:ext uri="{FF2B5EF4-FFF2-40B4-BE49-F238E27FC236}">
                <a16:creationId xmlns:a16="http://schemas.microsoft.com/office/drawing/2014/main" id="{FADDD843-A574-D719-CADB-42AD3F369494}"/>
              </a:ext>
            </a:extLst>
          </p:cNvPr>
          <p:cNvSpPr txBox="1">
            <a:spLocks/>
          </p:cNvSpPr>
          <p:nvPr/>
        </p:nvSpPr>
        <p:spPr>
          <a:xfrm>
            <a:off x="757991" y="1826913"/>
            <a:ext cx="10880336" cy="4176000"/>
          </a:xfrm>
          <a:prstGeom prst="rect">
            <a:avLst/>
          </a:prstGeom>
        </p:spPr>
        <p:txBody>
          <a:bodyPr/>
          <a:lstStyle>
            <a:lvl1pPr marL="180974" indent="-180974" algn="l" defTabSz="914399" rtl="0" eaLnBrk="1" latinLnBrk="0" hangingPunct="1">
              <a:lnSpc>
                <a:spcPct val="120000"/>
              </a:lnSpc>
              <a:spcBef>
                <a:spcPts val="1801"/>
              </a:spcBef>
              <a:spcAft>
                <a:spcPts val="601"/>
              </a:spcAft>
              <a:buFont typeface="Montserrat" panose="02000505000000020004" pitchFamily="2" charset="0"/>
              <a:buChar char="–"/>
              <a:defRPr sz="1401" b="0" kern="1200">
                <a:solidFill>
                  <a:schemeClr val="tx1"/>
                </a:solidFill>
                <a:latin typeface="+mn-lt"/>
                <a:ea typeface="+mn-ea"/>
                <a:cs typeface="+mn-cs"/>
              </a:defRPr>
            </a:lvl1pPr>
            <a:lvl2pPr marL="361951" indent="-180974" algn="l" defTabSz="914399" rtl="0" eaLnBrk="1" latinLnBrk="0" hangingPunct="1">
              <a:lnSpc>
                <a:spcPct val="120000"/>
              </a:lnSpc>
              <a:spcBef>
                <a:spcPts val="0"/>
              </a:spcBef>
              <a:spcAft>
                <a:spcPts val="601"/>
              </a:spcAft>
              <a:buFont typeface="Montserrat" panose="02000505000000020004" pitchFamily="2" charset="0"/>
              <a:buChar char="–"/>
              <a:defRPr sz="1300" kern="1200">
                <a:solidFill>
                  <a:schemeClr val="tx1"/>
                </a:solidFill>
                <a:latin typeface="+mn-lt"/>
                <a:ea typeface="+mn-ea"/>
                <a:cs typeface="+mn-cs"/>
              </a:defRPr>
            </a:lvl2pPr>
            <a:lvl3pPr marL="542926" indent="-180974" algn="l" defTabSz="914399" rtl="0" eaLnBrk="1" latinLnBrk="0" hangingPunct="1">
              <a:lnSpc>
                <a:spcPct val="120000"/>
              </a:lnSpc>
              <a:spcBef>
                <a:spcPts val="0"/>
              </a:spcBef>
              <a:spcAft>
                <a:spcPts val="601"/>
              </a:spcAft>
              <a:buFont typeface="Montserrat" panose="02000505000000020004" pitchFamily="2" charset="0"/>
              <a:buChar char="–"/>
              <a:defRPr sz="1200" kern="1200">
                <a:solidFill>
                  <a:schemeClr val="tx1"/>
                </a:solidFill>
                <a:latin typeface="+mn-lt"/>
                <a:ea typeface="+mn-ea"/>
                <a:cs typeface="+mn-cs"/>
              </a:defRPr>
            </a:lvl3pPr>
            <a:lvl4pPr marL="714375" indent="-171450" algn="l" defTabSz="914399" rtl="0" eaLnBrk="1" latinLnBrk="0" hangingPunct="1">
              <a:lnSpc>
                <a:spcPct val="120000"/>
              </a:lnSpc>
              <a:spcBef>
                <a:spcPts val="0"/>
              </a:spcBef>
              <a:spcAft>
                <a:spcPts val="601"/>
              </a:spcAft>
              <a:buFont typeface="Montserrat" panose="02000505000000020004" pitchFamily="2" charset="0"/>
              <a:buChar char="–"/>
              <a:defRPr sz="1100" kern="1200">
                <a:solidFill>
                  <a:schemeClr val="tx1"/>
                </a:solidFill>
                <a:latin typeface="+mn-lt"/>
                <a:ea typeface="+mn-ea"/>
                <a:cs typeface="+mn-cs"/>
              </a:defRPr>
            </a:lvl4pPr>
            <a:lvl5pPr marL="895350" indent="-180974" algn="l" defTabSz="914399" rtl="0" eaLnBrk="1" latinLnBrk="0" hangingPunct="1">
              <a:lnSpc>
                <a:spcPct val="120000"/>
              </a:lnSpc>
              <a:spcBef>
                <a:spcPts val="0"/>
              </a:spcBef>
              <a:spcAft>
                <a:spcPts val="601"/>
              </a:spcAft>
              <a:buFont typeface="Montserrat" panose="02000505000000020004" pitchFamily="2" charset="0"/>
              <a:buChar char="–"/>
              <a:tabLst/>
              <a:defRPr sz="1051" kern="1200">
                <a:solidFill>
                  <a:schemeClr val="tx1"/>
                </a:solidFill>
                <a:latin typeface="+mn-lt"/>
                <a:ea typeface="+mn-ea"/>
                <a:cs typeface="+mn-cs"/>
              </a:defRPr>
            </a:lvl5pPr>
            <a:lvl6pPr marL="2514599"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01"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just" defTabSz="914399" rtl="0" eaLnBrk="1" fontAlgn="auto" latinLnBrk="0" hangingPunct="1">
              <a:lnSpc>
                <a:spcPct val="120000"/>
              </a:lnSpc>
              <a:spcBef>
                <a:spcPts val="1801"/>
              </a:spcBef>
              <a:spcAft>
                <a:spcPts val="0"/>
              </a:spcAft>
              <a:buClrTx/>
              <a:buSzTx/>
              <a:buFont typeface="Montserrat" panose="02000505000000020004" pitchFamily="2" charset="0"/>
              <a:buNone/>
              <a:tabLst/>
              <a:defRPr/>
            </a:pPr>
            <a:r>
              <a:rPr kumimoji="0" lang="en-ZA" sz="900" u="none" strike="noStrike" kern="1200" cap="none" spc="0" normalizeH="0" baseline="0" noProof="0" dirty="0">
                <a:ln>
                  <a:noFill/>
                </a:ln>
                <a:solidFill>
                  <a:schemeClr val="tx2"/>
                </a:solidFill>
                <a:effectLst/>
                <a:uLnTx/>
                <a:uFillTx/>
                <a:latin typeface="Arial" panose="020B0604020202020204" pitchFamily="34" charset="0"/>
              </a:rPr>
              <a:t>Risk Warning </a:t>
            </a:r>
          </a:p>
          <a:p>
            <a:pPr marL="180974" marR="0" lvl="1" indent="0" algn="just" defTabSz="914399" rtl="0" eaLnBrk="1" fontAlgn="auto" latinLnBrk="0" hangingPunct="1">
              <a:lnSpc>
                <a:spcPct val="120000"/>
              </a:lnSpc>
              <a:spcBef>
                <a:spcPts val="0"/>
              </a:spcBef>
              <a:spcAft>
                <a:spcPts val="601"/>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The risks associated with investing in the fund include, but are not limited to, the following: general market risks (such as general movements in interest rates; external factors [war, natural disasters and such like]; changes to the law and regulatory frameworks; governmental policy changes; global, regional or national economic developments and risks related to a specific security (such as the possibility of a company’s credit rating being downgraded).</a:t>
            </a:r>
          </a:p>
          <a:p>
            <a:pPr marL="180974" marR="0" lvl="1" indent="0" algn="just" defTabSz="914399" rtl="0" eaLnBrk="1" fontAlgn="auto" latinLnBrk="0" hangingPunct="1">
              <a:lnSpc>
                <a:spcPct val="120000"/>
              </a:lnSpc>
              <a:spcBef>
                <a:spcPts val="0"/>
              </a:spcBef>
              <a:spcAft>
                <a:spcPts val="601"/>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The portfolio managers may use leverage. Leverage is the use of various financial instruments or borrowed capital, such as margin, to increase the potential return of an investment. Leverage includes the use of derivatives. Derivatives derive their value from the value of an underlying asset. The use of leverage within the fund involves risk because depending on how the leverage is structured, the fund’s losses or gains may be unlimited. Other risks include counterparty risk and liquidity risk. The fund may take significant exposures in individual positions which may create concentration risk.</a:t>
            </a:r>
          </a:p>
          <a:p>
            <a:pPr marL="180974" marR="0" lvl="1" indent="0" algn="just" defTabSz="914399" rtl="0" eaLnBrk="1" fontAlgn="auto" latinLnBrk="0" hangingPunct="1">
              <a:lnSpc>
                <a:spcPct val="120000"/>
              </a:lnSpc>
              <a:spcBef>
                <a:spcPts val="0"/>
              </a:spcBef>
              <a:spcAft>
                <a:spcPts val="601"/>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Counterparty risk is the risk that the other party to a transaction may not be able to perform its obligations. Liquidity risk means that during volatile periods, the tradability of certain instruments may be impeded. Where foreign securities are included in the fund there may be potential constraints on liquidity and the repatriation of currency, macroeconomic risks, political risks, foreign exchange risks, tax risks, settlement risks and potential limitations on the availability of market information.</a:t>
            </a:r>
          </a:p>
          <a:p>
            <a:pPr marL="0" marR="0" lvl="0" indent="0" algn="just" defTabSz="914399" rtl="0" eaLnBrk="1" fontAlgn="auto" latinLnBrk="0" hangingPunct="1">
              <a:lnSpc>
                <a:spcPct val="120000"/>
              </a:lnSpc>
              <a:spcBef>
                <a:spcPts val="1801"/>
              </a:spcBef>
              <a:spcAft>
                <a:spcPts val="0"/>
              </a:spcAft>
              <a:buClrTx/>
              <a:buSzTx/>
              <a:buFont typeface="Montserrat" panose="02000505000000020004" pitchFamily="2" charset="0"/>
              <a:buNone/>
              <a:tabLst/>
              <a:defRPr/>
            </a:pPr>
            <a:r>
              <a:rPr kumimoji="0" lang="en-ZA" sz="900" u="none" strike="noStrike" kern="1200" cap="none" spc="0" normalizeH="0" baseline="0" noProof="0" dirty="0">
                <a:ln>
                  <a:noFill/>
                </a:ln>
                <a:solidFill>
                  <a:schemeClr val="tx2"/>
                </a:solidFill>
                <a:effectLst/>
                <a:uLnTx/>
                <a:uFillTx/>
                <a:latin typeface="Arial" panose="020B0604020202020204" pitchFamily="34" charset="0"/>
              </a:rPr>
              <a:t>Calculation of the NAV and price</a:t>
            </a:r>
          </a:p>
          <a:p>
            <a:pPr marL="180974" marR="0" lvl="1" indent="0" algn="just" defTabSz="914399" rtl="0" eaLnBrk="1" fontAlgn="auto" latinLnBrk="0" hangingPunct="1">
              <a:lnSpc>
                <a:spcPct val="120000"/>
              </a:lnSpc>
              <a:spcBef>
                <a:spcPts val="0"/>
              </a:spcBef>
              <a:spcAft>
                <a:spcPts val="0"/>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The value of participatory interests is calculated on a net asset value (NAV) basis. The NAV is the total value of all assets including any income accruals and less any permissible deductions (which may include audit fees, brokerage, service fees, securities transfer tax and bank charges) for a particular class. The price of participatory interests is calculated by dividing the NAV by the number of participatory interests in issue for that class. </a:t>
            </a:r>
            <a:endParaRPr kumimoji="0" lang="en-ZA" sz="900" u="none" strike="noStrike" kern="1200" cap="none" spc="0" normalizeH="0" baseline="0" noProof="0" dirty="0">
              <a:ln>
                <a:noFill/>
              </a:ln>
              <a:solidFill>
                <a:schemeClr val="tx2"/>
              </a:solidFill>
              <a:effectLst/>
              <a:uLnTx/>
              <a:uFillTx/>
              <a:latin typeface="Arial" panose="020B0604020202020204" pitchFamily="34" charset="0"/>
            </a:endParaRPr>
          </a:p>
          <a:p>
            <a:pPr marL="0" marR="0" lvl="0" indent="0" algn="just" defTabSz="914399" rtl="0" eaLnBrk="1" fontAlgn="auto" latinLnBrk="0" hangingPunct="1">
              <a:lnSpc>
                <a:spcPct val="120000"/>
              </a:lnSpc>
              <a:spcBef>
                <a:spcPts val="1801"/>
              </a:spcBef>
              <a:spcAft>
                <a:spcPts val="0"/>
              </a:spcAft>
              <a:buClrTx/>
              <a:buSzTx/>
              <a:buFont typeface="Montserrat" panose="02000505000000020004" pitchFamily="2" charset="0"/>
              <a:buNone/>
              <a:tabLst/>
              <a:defRPr/>
            </a:pPr>
            <a:r>
              <a:rPr kumimoji="0" lang="en-ZA" sz="900" u="none" strike="noStrike" kern="1200" cap="none" spc="0" normalizeH="0" baseline="0" noProof="0" dirty="0">
                <a:ln>
                  <a:noFill/>
                </a:ln>
                <a:solidFill>
                  <a:schemeClr val="tx2"/>
                </a:solidFill>
                <a:effectLst/>
                <a:uLnTx/>
                <a:uFillTx/>
                <a:latin typeface="Arial" panose="020B0604020202020204" pitchFamily="34" charset="0"/>
              </a:rPr>
              <a:t>Performance Fees</a:t>
            </a:r>
          </a:p>
          <a:p>
            <a:pPr marL="180974" marR="0" lvl="1" indent="0" algn="just" defTabSz="914399" rtl="0" eaLnBrk="1" fontAlgn="auto" latinLnBrk="0" hangingPunct="1">
              <a:lnSpc>
                <a:spcPct val="120000"/>
              </a:lnSpc>
              <a:spcBef>
                <a:spcPts val="0"/>
              </a:spcBef>
              <a:spcAft>
                <a:spcPts val="0"/>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A management and performance fee is charged to the fund. Performance fees are payable on positive performance using a participation rate of 20%, and in excess of a hurdle in the Pure Hedge Fund. A high water mark (“HWM”) is applied, which ensures that performance fees will only be charged on new performance. There is no cap on the Rand amount of performance fees. </a:t>
            </a:r>
          </a:p>
        </p:txBody>
      </p:sp>
      <p:sp>
        <p:nvSpPr>
          <p:cNvPr id="4" name="Slide Number Placeholder 3">
            <a:extLst>
              <a:ext uri="{FF2B5EF4-FFF2-40B4-BE49-F238E27FC236}">
                <a16:creationId xmlns:a16="http://schemas.microsoft.com/office/drawing/2014/main" id="{BBE902ED-6304-CD13-34CD-4D503F88FF2F}"/>
              </a:ext>
            </a:extLst>
          </p:cNvPr>
          <p:cNvSpPr>
            <a:spLocks noGrp="1"/>
          </p:cNvSpPr>
          <p:nvPr>
            <p:ph type="sldNum" sz="quarter" idx="12"/>
          </p:nvPr>
        </p:nvSpPr>
        <p:spPr/>
        <p:txBody>
          <a:bodyPr/>
          <a:lstStyle/>
          <a:p>
            <a:fld id="{AC333D90-41EF-B248-AAB8-4A48E1DC1C4F}" type="slidenum">
              <a:rPr lang="en-US" smtClean="0"/>
              <a:pPr/>
              <a:t>27</a:t>
            </a:fld>
            <a:endParaRPr lang="en-US" dirty="0"/>
          </a:p>
        </p:txBody>
      </p:sp>
    </p:spTree>
    <p:extLst>
      <p:ext uri="{BB962C8B-B14F-4D97-AF65-F5344CB8AC3E}">
        <p14:creationId xmlns:p14="http://schemas.microsoft.com/office/powerpoint/2010/main" val="3790962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612D-81A8-39C6-B294-9411E803AFDF}"/>
              </a:ext>
            </a:extLst>
          </p:cNvPr>
          <p:cNvSpPr txBox="1">
            <a:spLocks/>
          </p:cNvSpPr>
          <p:nvPr/>
        </p:nvSpPr>
        <p:spPr>
          <a:xfrm>
            <a:off x="748259" y="631948"/>
            <a:ext cx="7859713" cy="1325563"/>
          </a:xfrm>
          <a:prstGeom prst="rect">
            <a:avLst/>
          </a:prstGeom>
        </p:spPr>
        <p:txBody>
          <a:bodyPr/>
          <a:lstStyle>
            <a:lvl1pPr algn="l" defTabSz="914400" rtl="0" eaLnBrk="1" latinLnBrk="0" hangingPunct="1">
              <a:lnSpc>
                <a:spcPts val="4000"/>
              </a:lnSpc>
              <a:spcBef>
                <a:spcPct val="0"/>
              </a:spcBef>
              <a:buNone/>
              <a:defRPr sz="4000" b="1" i="0" kern="1200">
                <a:solidFill>
                  <a:schemeClr val="tx2"/>
                </a:solidFill>
                <a:latin typeface="Larken" pitchFamily="2" charset="77"/>
                <a:ea typeface="+mj-ea"/>
                <a:cs typeface="+mj-cs"/>
              </a:defRPr>
            </a:lvl1pPr>
          </a:lstStyle>
          <a:p>
            <a:r>
              <a:rPr lang="en-US" b="0" dirty="0">
                <a:latin typeface="Georgia" panose="02040502050405020303" pitchFamily="18" charset="0"/>
              </a:rPr>
              <a:t>Important</a:t>
            </a:r>
            <a:br>
              <a:rPr lang="en-US" b="0" dirty="0">
                <a:latin typeface="Georgia" panose="02040502050405020303" pitchFamily="18" charset="0"/>
              </a:rPr>
            </a:br>
            <a:r>
              <a:rPr lang="en-US" dirty="0">
                <a:latin typeface="Georgia" panose="02040502050405020303" pitchFamily="18" charset="0"/>
              </a:rPr>
              <a:t>information</a:t>
            </a:r>
          </a:p>
        </p:txBody>
      </p:sp>
      <p:sp>
        <p:nvSpPr>
          <p:cNvPr id="3" name="Content Placeholder 2">
            <a:extLst>
              <a:ext uri="{FF2B5EF4-FFF2-40B4-BE49-F238E27FC236}">
                <a16:creationId xmlns:a16="http://schemas.microsoft.com/office/drawing/2014/main" id="{FADDD843-A574-D719-CADB-42AD3F369494}"/>
              </a:ext>
            </a:extLst>
          </p:cNvPr>
          <p:cNvSpPr txBox="1">
            <a:spLocks/>
          </p:cNvSpPr>
          <p:nvPr/>
        </p:nvSpPr>
        <p:spPr>
          <a:xfrm>
            <a:off x="757991" y="1826913"/>
            <a:ext cx="10880336" cy="4176000"/>
          </a:xfrm>
          <a:prstGeom prst="rect">
            <a:avLst/>
          </a:prstGeom>
        </p:spPr>
        <p:txBody>
          <a:bodyPr/>
          <a:lstStyle>
            <a:lvl1pPr marL="180974" indent="-180974" algn="l" defTabSz="914399" rtl="0" eaLnBrk="1" latinLnBrk="0" hangingPunct="1">
              <a:lnSpc>
                <a:spcPct val="120000"/>
              </a:lnSpc>
              <a:spcBef>
                <a:spcPts val="1801"/>
              </a:spcBef>
              <a:spcAft>
                <a:spcPts val="601"/>
              </a:spcAft>
              <a:buFont typeface="Montserrat" panose="02000505000000020004" pitchFamily="2" charset="0"/>
              <a:buChar char="–"/>
              <a:defRPr sz="1401" b="0" kern="1200">
                <a:solidFill>
                  <a:schemeClr val="tx1"/>
                </a:solidFill>
                <a:latin typeface="+mn-lt"/>
                <a:ea typeface="+mn-ea"/>
                <a:cs typeface="+mn-cs"/>
              </a:defRPr>
            </a:lvl1pPr>
            <a:lvl2pPr marL="361951" indent="-180974" algn="l" defTabSz="914399" rtl="0" eaLnBrk="1" latinLnBrk="0" hangingPunct="1">
              <a:lnSpc>
                <a:spcPct val="120000"/>
              </a:lnSpc>
              <a:spcBef>
                <a:spcPts val="0"/>
              </a:spcBef>
              <a:spcAft>
                <a:spcPts val="601"/>
              </a:spcAft>
              <a:buFont typeface="Montserrat" panose="02000505000000020004" pitchFamily="2" charset="0"/>
              <a:buChar char="–"/>
              <a:defRPr sz="1300" kern="1200">
                <a:solidFill>
                  <a:schemeClr val="tx1"/>
                </a:solidFill>
                <a:latin typeface="+mn-lt"/>
                <a:ea typeface="+mn-ea"/>
                <a:cs typeface="+mn-cs"/>
              </a:defRPr>
            </a:lvl2pPr>
            <a:lvl3pPr marL="542926" indent="-180974" algn="l" defTabSz="914399" rtl="0" eaLnBrk="1" latinLnBrk="0" hangingPunct="1">
              <a:lnSpc>
                <a:spcPct val="120000"/>
              </a:lnSpc>
              <a:spcBef>
                <a:spcPts val="0"/>
              </a:spcBef>
              <a:spcAft>
                <a:spcPts val="601"/>
              </a:spcAft>
              <a:buFont typeface="Montserrat" panose="02000505000000020004" pitchFamily="2" charset="0"/>
              <a:buChar char="–"/>
              <a:defRPr sz="1200" kern="1200">
                <a:solidFill>
                  <a:schemeClr val="tx1"/>
                </a:solidFill>
                <a:latin typeface="+mn-lt"/>
                <a:ea typeface="+mn-ea"/>
                <a:cs typeface="+mn-cs"/>
              </a:defRPr>
            </a:lvl3pPr>
            <a:lvl4pPr marL="714375" indent="-171450" algn="l" defTabSz="914399" rtl="0" eaLnBrk="1" latinLnBrk="0" hangingPunct="1">
              <a:lnSpc>
                <a:spcPct val="120000"/>
              </a:lnSpc>
              <a:spcBef>
                <a:spcPts val="0"/>
              </a:spcBef>
              <a:spcAft>
                <a:spcPts val="601"/>
              </a:spcAft>
              <a:buFont typeface="Montserrat" panose="02000505000000020004" pitchFamily="2" charset="0"/>
              <a:buChar char="–"/>
              <a:defRPr sz="1100" kern="1200">
                <a:solidFill>
                  <a:schemeClr val="tx1"/>
                </a:solidFill>
                <a:latin typeface="+mn-lt"/>
                <a:ea typeface="+mn-ea"/>
                <a:cs typeface="+mn-cs"/>
              </a:defRPr>
            </a:lvl4pPr>
            <a:lvl5pPr marL="895350" indent="-180974" algn="l" defTabSz="914399" rtl="0" eaLnBrk="1" latinLnBrk="0" hangingPunct="1">
              <a:lnSpc>
                <a:spcPct val="120000"/>
              </a:lnSpc>
              <a:spcBef>
                <a:spcPts val="0"/>
              </a:spcBef>
              <a:spcAft>
                <a:spcPts val="601"/>
              </a:spcAft>
              <a:buFont typeface="Montserrat" panose="02000505000000020004" pitchFamily="2" charset="0"/>
              <a:buChar char="–"/>
              <a:tabLst/>
              <a:defRPr sz="1051" kern="1200">
                <a:solidFill>
                  <a:schemeClr val="tx1"/>
                </a:solidFill>
                <a:latin typeface="+mn-lt"/>
                <a:ea typeface="+mn-ea"/>
                <a:cs typeface="+mn-cs"/>
              </a:defRPr>
            </a:lvl5pPr>
            <a:lvl6pPr marL="2514599"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01"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just" defTabSz="914399" rtl="0" eaLnBrk="1" fontAlgn="auto" latinLnBrk="0" hangingPunct="1">
              <a:lnSpc>
                <a:spcPct val="120000"/>
              </a:lnSpc>
              <a:spcBef>
                <a:spcPts val="1801"/>
              </a:spcBef>
              <a:spcAft>
                <a:spcPts val="0"/>
              </a:spcAft>
              <a:buClrTx/>
              <a:buSzTx/>
              <a:buFont typeface="Montserrat" panose="02000505000000020004" pitchFamily="2" charset="0"/>
              <a:buNone/>
              <a:tabLst/>
              <a:defRPr/>
            </a:pPr>
            <a:r>
              <a:rPr kumimoji="0" lang="en-ZA" sz="900" u="none" strike="noStrike" kern="1200" cap="none" spc="0" normalizeH="0" baseline="0" noProof="0" dirty="0">
                <a:ln>
                  <a:noFill/>
                </a:ln>
                <a:solidFill>
                  <a:schemeClr val="tx2"/>
                </a:solidFill>
                <a:effectLst/>
                <a:uLnTx/>
                <a:uFillTx/>
                <a:latin typeface="Arial" panose="020B0604020202020204" pitchFamily="34" charset="0"/>
              </a:rPr>
              <a:t>High Growth Fund</a:t>
            </a:r>
          </a:p>
          <a:p>
            <a:pPr marL="180974" marR="0" lvl="1" indent="0" algn="just" defTabSz="914399" rtl="0" eaLnBrk="1" fontAlgn="auto" latinLnBrk="0" hangingPunct="1">
              <a:lnSpc>
                <a:spcPct val="120000"/>
              </a:lnSpc>
              <a:spcBef>
                <a:spcPts val="0"/>
              </a:spcBef>
              <a:spcAft>
                <a:spcPts val="0"/>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The calculation of net returns and the risk measures comprises data from the Peregrine High Growth </a:t>
            </a:r>
            <a:r>
              <a:rPr kumimoji="0" lang="en-US" sz="900" u="none" strike="noStrike" kern="1200" cap="none" spc="0" normalizeH="0" baseline="0" noProof="0" dirty="0" err="1">
                <a:ln>
                  <a:noFill/>
                </a:ln>
                <a:solidFill>
                  <a:schemeClr val="tx2"/>
                </a:solidFill>
                <a:effectLst/>
                <a:uLnTx/>
                <a:uFillTx/>
                <a:latin typeface="Arial" panose="020B0604020202020204" pitchFamily="34" charset="0"/>
              </a:rPr>
              <a:t>en</a:t>
            </a:r>
            <a:r>
              <a:rPr kumimoji="0" lang="en-US" sz="900" u="none" strike="noStrike" kern="1200" cap="none" spc="0" normalizeH="0" baseline="0" noProof="0" dirty="0">
                <a:ln>
                  <a:noFill/>
                </a:ln>
                <a:solidFill>
                  <a:schemeClr val="tx2"/>
                </a:solidFill>
                <a:effectLst/>
                <a:uLnTx/>
                <a:uFillTx/>
                <a:latin typeface="Arial" panose="020B0604020202020204" pitchFamily="34" charset="0"/>
              </a:rPr>
              <a:t> </a:t>
            </a:r>
            <a:r>
              <a:rPr kumimoji="0" lang="en-US" sz="900" u="none" strike="noStrike" kern="1200" cap="none" spc="0" normalizeH="0" baseline="0" noProof="0" dirty="0" err="1">
                <a:ln>
                  <a:noFill/>
                </a:ln>
                <a:solidFill>
                  <a:schemeClr val="tx2"/>
                </a:solidFill>
                <a:effectLst/>
                <a:uLnTx/>
                <a:uFillTx/>
                <a:latin typeface="Arial" panose="020B0604020202020204" pitchFamily="34" charset="0"/>
              </a:rPr>
              <a:t>Commandiite</a:t>
            </a:r>
            <a:r>
              <a:rPr kumimoji="0" lang="en-US" sz="900" u="none" strike="noStrike" kern="1200" cap="none" spc="0" normalizeH="0" baseline="0" noProof="0" dirty="0">
                <a:ln>
                  <a:noFill/>
                </a:ln>
                <a:solidFill>
                  <a:schemeClr val="tx2"/>
                </a:solidFill>
                <a:effectLst/>
                <a:uLnTx/>
                <a:uFillTx/>
                <a:latin typeface="Arial" panose="020B0604020202020204" pitchFamily="34" charset="0"/>
              </a:rPr>
              <a:t> Partnership from 1 February 2000 until 30 November 2016, thereafter the data relates to the Peregrine Capital High Growth H4 QI Hedge Fund (“the High Growth Fund”).</a:t>
            </a:r>
          </a:p>
          <a:p>
            <a:pPr marL="180974" marR="0" lvl="1" indent="0" algn="just" defTabSz="914399" rtl="0" eaLnBrk="1" fontAlgn="auto" latinLnBrk="0" hangingPunct="1">
              <a:lnSpc>
                <a:spcPct val="120000"/>
              </a:lnSpc>
              <a:spcBef>
                <a:spcPts val="0"/>
              </a:spcBef>
              <a:spcAft>
                <a:spcPts val="0"/>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The High Growth Fund does not have a benchmark and does not contribute towards the return of the ASISA SA Multi Asset - High Equity Category. </a:t>
            </a:r>
          </a:p>
          <a:p>
            <a:pPr marL="180974" marR="0" lvl="1" indent="0" algn="just" defTabSz="914399" rtl="0" eaLnBrk="1" fontAlgn="auto" latinLnBrk="0" hangingPunct="1">
              <a:lnSpc>
                <a:spcPct val="120000"/>
              </a:lnSpc>
              <a:spcBef>
                <a:spcPts val="0"/>
              </a:spcBef>
              <a:spcAft>
                <a:spcPts val="0"/>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The data for the ASISA SA Multi Asset - High Equity Category and the FTSE/JSE Capped SWIX All Share Index is provided for comparative purposes.</a:t>
            </a:r>
          </a:p>
          <a:p>
            <a:pPr marL="0" marR="0" lvl="0" indent="0" algn="just" defTabSz="914399" rtl="0" eaLnBrk="1" fontAlgn="auto" latinLnBrk="0" hangingPunct="1">
              <a:lnSpc>
                <a:spcPct val="120000"/>
              </a:lnSpc>
              <a:spcBef>
                <a:spcPts val="1801"/>
              </a:spcBef>
              <a:spcAft>
                <a:spcPts val="0"/>
              </a:spcAft>
              <a:buClrTx/>
              <a:buSzTx/>
              <a:buFont typeface="Montserrat" panose="02000505000000020004" pitchFamily="2" charset="0"/>
              <a:buNone/>
              <a:tabLst/>
              <a:defRPr/>
            </a:pPr>
            <a:r>
              <a:rPr kumimoji="0" lang="en-ZA" sz="900" u="none" strike="noStrike" kern="1200" cap="none" spc="0" normalizeH="0" baseline="0" noProof="0" dirty="0">
                <a:ln>
                  <a:noFill/>
                </a:ln>
                <a:solidFill>
                  <a:schemeClr val="tx2"/>
                </a:solidFill>
                <a:effectLst/>
                <a:uLnTx/>
                <a:uFillTx/>
                <a:latin typeface="Arial" panose="020B0604020202020204" pitchFamily="34" charset="0"/>
              </a:rPr>
              <a:t>Pure Hedge Fund</a:t>
            </a:r>
          </a:p>
          <a:p>
            <a:pPr marL="180974" marR="0" lvl="1" indent="0" algn="just" defTabSz="914399" rtl="0" eaLnBrk="1" fontAlgn="auto" latinLnBrk="0" hangingPunct="1">
              <a:lnSpc>
                <a:spcPct val="120000"/>
              </a:lnSpc>
              <a:spcBef>
                <a:spcPts val="0"/>
              </a:spcBef>
              <a:spcAft>
                <a:spcPts val="0"/>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The calculation of net returns and the risk measures comprises data from the inception of the Peregrine Capital Pure Hedge </a:t>
            </a:r>
            <a:r>
              <a:rPr kumimoji="0" lang="en-US" sz="900" u="none" strike="noStrike" kern="1200" cap="none" spc="0" normalizeH="0" baseline="0" noProof="0" dirty="0" err="1">
                <a:ln>
                  <a:noFill/>
                </a:ln>
                <a:solidFill>
                  <a:schemeClr val="tx2"/>
                </a:solidFill>
                <a:effectLst/>
                <a:uLnTx/>
                <a:uFillTx/>
                <a:latin typeface="Arial" panose="020B0604020202020204" pitchFamily="34" charset="0"/>
              </a:rPr>
              <a:t>en</a:t>
            </a:r>
            <a:r>
              <a:rPr kumimoji="0" lang="en-US" sz="900" u="none" strike="noStrike" kern="1200" cap="none" spc="0" normalizeH="0" baseline="0" noProof="0" dirty="0">
                <a:ln>
                  <a:noFill/>
                </a:ln>
                <a:solidFill>
                  <a:schemeClr val="tx2"/>
                </a:solidFill>
                <a:effectLst/>
                <a:uLnTx/>
                <a:uFillTx/>
                <a:latin typeface="Arial" panose="020B0604020202020204" pitchFamily="34" charset="0"/>
              </a:rPr>
              <a:t> </a:t>
            </a:r>
            <a:r>
              <a:rPr kumimoji="0" lang="en-US" sz="900" u="none" strike="noStrike" kern="1200" cap="none" spc="0" normalizeH="0" baseline="0" noProof="0" dirty="0" err="1">
                <a:ln>
                  <a:noFill/>
                </a:ln>
                <a:solidFill>
                  <a:schemeClr val="tx2"/>
                </a:solidFill>
                <a:effectLst/>
                <a:uLnTx/>
                <a:uFillTx/>
                <a:latin typeface="Arial" panose="020B0604020202020204" pitchFamily="34" charset="0"/>
              </a:rPr>
              <a:t>Commandite</a:t>
            </a:r>
            <a:r>
              <a:rPr kumimoji="0" lang="en-US" sz="900" u="none" strike="noStrike" kern="1200" cap="none" spc="0" normalizeH="0" baseline="0" noProof="0" dirty="0">
                <a:ln>
                  <a:noFill/>
                </a:ln>
                <a:solidFill>
                  <a:schemeClr val="tx2"/>
                </a:solidFill>
                <a:effectLst/>
                <a:uLnTx/>
                <a:uFillTx/>
                <a:latin typeface="Arial" panose="020B0604020202020204" pitchFamily="34" charset="0"/>
              </a:rPr>
              <a:t> Partnership on 1 July 1998 until 30 November 2016, thereafter the data relates to the Peregrine Capital Pure Hedge H4 QI Hedge Fund (“Pure Hedge Fund”).</a:t>
            </a:r>
          </a:p>
          <a:p>
            <a:pPr marL="180974" marR="0" lvl="1" indent="0" algn="just" defTabSz="914399" rtl="0" eaLnBrk="1" fontAlgn="auto" latinLnBrk="0" hangingPunct="1">
              <a:lnSpc>
                <a:spcPct val="120000"/>
              </a:lnSpc>
              <a:spcBef>
                <a:spcPts val="0"/>
              </a:spcBef>
              <a:spcAft>
                <a:spcPts val="0"/>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The Pure Hedge Fund does not have a benchmark and does not contribute towards the return of the ASISA SA Multi Asset - Low Equity Category. </a:t>
            </a:r>
          </a:p>
          <a:p>
            <a:pPr marL="180974" marR="0" lvl="1" indent="0" algn="just" defTabSz="914399" rtl="0" eaLnBrk="1" fontAlgn="auto" latinLnBrk="0" hangingPunct="1">
              <a:lnSpc>
                <a:spcPct val="120000"/>
              </a:lnSpc>
              <a:spcBef>
                <a:spcPts val="0"/>
              </a:spcBef>
              <a:spcAft>
                <a:spcPts val="0"/>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The data for the ASISA SA Multi Asset - Low Equity Category and CPI is provided for comparative purposes.</a:t>
            </a:r>
          </a:p>
        </p:txBody>
      </p:sp>
      <p:sp>
        <p:nvSpPr>
          <p:cNvPr id="4" name="Slide Number Placeholder 3">
            <a:extLst>
              <a:ext uri="{FF2B5EF4-FFF2-40B4-BE49-F238E27FC236}">
                <a16:creationId xmlns:a16="http://schemas.microsoft.com/office/drawing/2014/main" id="{AB024817-D063-289C-301E-A789F3FE98B0}"/>
              </a:ext>
            </a:extLst>
          </p:cNvPr>
          <p:cNvSpPr>
            <a:spLocks noGrp="1"/>
          </p:cNvSpPr>
          <p:nvPr>
            <p:ph type="sldNum" sz="quarter" idx="12"/>
          </p:nvPr>
        </p:nvSpPr>
        <p:spPr/>
        <p:txBody>
          <a:bodyPr/>
          <a:lstStyle/>
          <a:p>
            <a:fld id="{AC333D90-41EF-B248-AAB8-4A48E1DC1C4F}" type="slidenum">
              <a:rPr lang="en-US" smtClean="0"/>
              <a:pPr/>
              <a:t>28</a:t>
            </a:fld>
            <a:endParaRPr lang="en-US" dirty="0"/>
          </a:p>
        </p:txBody>
      </p:sp>
    </p:spTree>
    <p:extLst>
      <p:ext uri="{BB962C8B-B14F-4D97-AF65-F5344CB8AC3E}">
        <p14:creationId xmlns:p14="http://schemas.microsoft.com/office/powerpoint/2010/main" val="2818510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612D-81A8-39C6-B294-9411E803AFDF}"/>
              </a:ext>
            </a:extLst>
          </p:cNvPr>
          <p:cNvSpPr txBox="1">
            <a:spLocks/>
          </p:cNvSpPr>
          <p:nvPr/>
        </p:nvSpPr>
        <p:spPr>
          <a:xfrm>
            <a:off x="748259" y="631948"/>
            <a:ext cx="7859713" cy="1325563"/>
          </a:xfrm>
          <a:prstGeom prst="rect">
            <a:avLst/>
          </a:prstGeom>
        </p:spPr>
        <p:txBody>
          <a:bodyPr/>
          <a:lstStyle>
            <a:lvl1pPr algn="l" defTabSz="914400" rtl="0" eaLnBrk="1" latinLnBrk="0" hangingPunct="1">
              <a:lnSpc>
                <a:spcPts val="4000"/>
              </a:lnSpc>
              <a:spcBef>
                <a:spcPct val="0"/>
              </a:spcBef>
              <a:buNone/>
              <a:defRPr sz="4000" b="1" i="0" kern="1200">
                <a:solidFill>
                  <a:schemeClr val="tx2"/>
                </a:solidFill>
                <a:latin typeface="Larken" pitchFamily="2" charset="77"/>
                <a:ea typeface="+mj-ea"/>
                <a:cs typeface="+mj-cs"/>
              </a:defRPr>
            </a:lvl1pPr>
          </a:lstStyle>
          <a:p>
            <a:r>
              <a:rPr lang="en-US" b="0" dirty="0">
                <a:latin typeface="Georgia" panose="02040502050405020303" pitchFamily="18" charset="0"/>
              </a:rPr>
              <a:t>Important</a:t>
            </a:r>
            <a:br>
              <a:rPr lang="en-US" b="0" dirty="0">
                <a:latin typeface="Georgia" panose="02040502050405020303" pitchFamily="18" charset="0"/>
              </a:rPr>
            </a:br>
            <a:r>
              <a:rPr lang="en-US" dirty="0">
                <a:latin typeface="Georgia" panose="02040502050405020303" pitchFamily="18" charset="0"/>
              </a:rPr>
              <a:t>information</a:t>
            </a:r>
          </a:p>
        </p:txBody>
      </p:sp>
      <p:sp>
        <p:nvSpPr>
          <p:cNvPr id="3" name="Content Placeholder 2">
            <a:extLst>
              <a:ext uri="{FF2B5EF4-FFF2-40B4-BE49-F238E27FC236}">
                <a16:creationId xmlns:a16="http://schemas.microsoft.com/office/drawing/2014/main" id="{FADDD843-A574-D719-CADB-42AD3F369494}"/>
              </a:ext>
            </a:extLst>
          </p:cNvPr>
          <p:cNvSpPr txBox="1">
            <a:spLocks/>
          </p:cNvSpPr>
          <p:nvPr/>
        </p:nvSpPr>
        <p:spPr>
          <a:xfrm>
            <a:off x="757991" y="1826913"/>
            <a:ext cx="10880336" cy="4176000"/>
          </a:xfrm>
          <a:prstGeom prst="rect">
            <a:avLst/>
          </a:prstGeom>
        </p:spPr>
        <p:txBody>
          <a:bodyPr/>
          <a:lstStyle>
            <a:lvl1pPr marL="180974" indent="-180974" algn="l" defTabSz="914399" rtl="0" eaLnBrk="1" latinLnBrk="0" hangingPunct="1">
              <a:lnSpc>
                <a:spcPct val="120000"/>
              </a:lnSpc>
              <a:spcBef>
                <a:spcPts val="1801"/>
              </a:spcBef>
              <a:spcAft>
                <a:spcPts val="601"/>
              </a:spcAft>
              <a:buFont typeface="Montserrat" panose="02000505000000020004" pitchFamily="2" charset="0"/>
              <a:buChar char="–"/>
              <a:defRPr sz="1401" b="0" kern="1200">
                <a:solidFill>
                  <a:schemeClr val="tx1"/>
                </a:solidFill>
                <a:latin typeface="+mn-lt"/>
                <a:ea typeface="+mn-ea"/>
                <a:cs typeface="+mn-cs"/>
              </a:defRPr>
            </a:lvl1pPr>
            <a:lvl2pPr marL="361951" indent="-180974" algn="l" defTabSz="914399" rtl="0" eaLnBrk="1" latinLnBrk="0" hangingPunct="1">
              <a:lnSpc>
                <a:spcPct val="120000"/>
              </a:lnSpc>
              <a:spcBef>
                <a:spcPts val="0"/>
              </a:spcBef>
              <a:spcAft>
                <a:spcPts val="601"/>
              </a:spcAft>
              <a:buFont typeface="Montserrat" panose="02000505000000020004" pitchFamily="2" charset="0"/>
              <a:buChar char="–"/>
              <a:defRPr sz="1300" kern="1200">
                <a:solidFill>
                  <a:schemeClr val="tx1"/>
                </a:solidFill>
                <a:latin typeface="+mn-lt"/>
                <a:ea typeface="+mn-ea"/>
                <a:cs typeface="+mn-cs"/>
              </a:defRPr>
            </a:lvl2pPr>
            <a:lvl3pPr marL="542926" indent="-180974" algn="l" defTabSz="914399" rtl="0" eaLnBrk="1" latinLnBrk="0" hangingPunct="1">
              <a:lnSpc>
                <a:spcPct val="120000"/>
              </a:lnSpc>
              <a:spcBef>
                <a:spcPts val="0"/>
              </a:spcBef>
              <a:spcAft>
                <a:spcPts val="601"/>
              </a:spcAft>
              <a:buFont typeface="Montserrat" panose="02000505000000020004" pitchFamily="2" charset="0"/>
              <a:buChar char="–"/>
              <a:defRPr sz="1200" kern="1200">
                <a:solidFill>
                  <a:schemeClr val="tx1"/>
                </a:solidFill>
                <a:latin typeface="+mn-lt"/>
                <a:ea typeface="+mn-ea"/>
                <a:cs typeface="+mn-cs"/>
              </a:defRPr>
            </a:lvl3pPr>
            <a:lvl4pPr marL="714375" indent="-171450" algn="l" defTabSz="914399" rtl="0" eaLnBrk="1" latinLnBrk="0" hangingPunct="1">
              <a:lnSpc>
                <a:spcPct val="120000"/>
              </a:lnSpc>
              <a:spcBef>
                <a:spcPts val="0"/>
              </a:spcBef>
              <a:spcAft>
                <a:spcPts val="601"/>
              </a:spcAft>
              <a:buFont typeface="Montserrat" panose="02000505000000020004" pitchFamily="2" charset="0"/>
              <a:buChar char="–"/>
              <a:defRPr sz="1100" kern="1200">
                <a:solidFill>
                  <a:schemeClr val="tx1"/>
                </a:solidFill>
                <a:latin typeface="+mn-lt"/>
                <a:ea typeface="+mn-ea"/>
                <a:cs typeface="+mn-cs"/>
              </a:defRPr>
            </a:lvl4pPr>
            <a:lvl5pPr marL="895350" indent="-180974" algn="l" defTabSz="914399" rtl="0" eaLnBrk="1" latinLnBrk="0" hangingPunct="1">
              <a:lnSpc>
                <a:spcPct val="120000"/>
              </a:lnSpc>
              <a:spcBef>
                <a:spcPts val="0"/>
              </a:spcBef>
              <a:spcAft>
                <a:spcPts val="601"/>
              </a:spcAft>
              <a:buFont typeface="Montserrat" panose="02000505000000020004" pitchFamily="2" charset="0"/>
              <a:buChar char="–"/>
              <a:tabLst/>
              <a:defRPr sz="1051" kern="1200">
                <a:solidFill>
                  <a:schemeClr val="tx1"/>
                </a:solidFill>
                <a:latin typeface="+mn-lt"/>
                <a:ea typeface="+mn-ea"/>
                <a:cs typeface="+mn-cs"/>
              </a:defRPr>
            </a:lvl5pPr>
            <a:lvl6pPr marL="2514599"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01"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1" indent="0" algn="just" defTabSz="914399" rtl="0" eaLnBrk="1" fontAlgn="auto" latinLnBrk="0" hangingPunct="1">
              <a:lnSpc>
                <a:spcPct val="120000"/>
              </a:lnSpc>
              <a:spcBef>
                <a:spcPts val="1801"/>
              </a:spcBef>
              <a:spcAft>
                <a:spcPts val="0"/>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FTSE/JSE Indices </a:t>
            </a:r>
          </a:p>
          <a:p>
            <a:pPr marL="180974" marR="0" lvl="1" indent="0" algn="just" defTabSz="914399" rtl="0" eaLnBrk="1" fontAlgn="auto" latinLnBrk="0" hangingPunct="1">
              <a:lnSpc>
                <a:spcPct val="120000"/>
              </a:lnSpc>
              <a:spcBef>
                <a:spcPts val="0"/>
              </a:spcBef>
              <a:spcAft>
                <a:spcPts val="601"/>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Where a FTSE/JSE index (“the FTSE/JSE index”) is referenced in this document, copyright therein vests in FTSE International Limited © FTSE 2018. “JSE” is a trade mark of the JSE Limited and both “FTSE ®” and “JSE” are used by FTSE under </a:t>
            </a:r>
            <a:r>
              <a:rPr kumimoji="0" lang="en-US" sz="900" u="none" strike="noStrike" kern="1200" cap="none" spc="0" normalizeH="0" baseline="0" noProof="0" dirty="0" err="1">
                <a:ln>
                  <a:noFill/>
                </a:ln>
                <a:solidFill>
                  <a:schemeClr val="tx2"/>
                </a:solidFill>
                <a:effectLst/>
                <a:uLnTx/>
                <a:uFillTx/>
                <a:latin typeface="Arial" panose="020B0604020202020204" pitchFamily="34" charset="0"/>
              </a:rPr>
              <a:t>licence</a:t>
            </a:r>
            <a:r>
              <a:rPr kumimoji="0" lang="en-US" sz="900" u="none" strike="noStrike" kern="1200" cap="none" spc="0" normalizeH="0" baseline="0" noProof="0" dirty="0">
                <a:ln>
                  <a:noFill/>
                </a:ln>
                <a:solidFill>
                  <a:schemeClr val="tx2"/>
                </a:solidFill>
                <a:effectLst/>
                <a:uLnTx/>
                <a:uFillTx/>
                <a:latin typeface="Arial" panose="020B0604020202020204" pitchFamily="34" charset="0"/>
              </a:rPr>
              <a:t>. The relevant FTSE/JSE index is calculated by FTSE in conjunction with the JSE. All intellectual property rights in the index values and constituent list vests in FTSE and the JSE. Neither FTSE nor its licensors accept any liability for any errors or omissions in the FTSE/JSE Indices and/or FTSE ratings or underlying data. No further distribution of FTSE data is permitted without the FTSE’s express written consent. The FTSE/JSE Capped SWIX All Share Index comprises data from 1 February 2000 until November 2016 from the FTSE/JSE All Share Index.</a:t>
            </a:r>
          </a:p>
          <a:p>
            <a:pPr marL="0" marR="0" lvl="1" indent="0" algn="just" defTabSz="914399" rtl="0" eaLnBrk="1" fontAlgn="auto" latinLnBrk="0" hangingPunct="1">
              <a:lnSpc>
                <a:spcPct val="120000"/>
              </a:lnSpc>
              <a:spcBef>
                <a:spcPts val="1801"/>
              </a:spcBef>
              <a:spcAft>
                <a:spcPts val="0"/>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SA Multi Asset - High Equity Category</a:t>
            </a:r>
          </a:p>
          <a:p>
            <a:pPr marL="180974" marR="0" lvl="1" indent="0" algn="just" defTabSz="914399" rtl="0" eaLnBrk="1" fontAlgn="auto" latinLnBrk="0" hangingPunct="1">
              <a:lnSpc>
                <a:spcPct val="120000"/>
              </a:lnSpc>
              <a:spcBef>
                <a:spcPts val="0"/>
              </a:spcBef>
              <a:spcAft>
                <a:spcPts val="601"/>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The South African Multi Asset – High Equity category is defined in the ASISA Standard on Fund Classification for South African Regulated Collective Investment Scheme Portfolios. The market value-weighted average return of portfolios in the ASISA South African Multi Asset – High Equity category from 1 February 2000 to 31 January 2013, was the market value-weighted average return of the funds in both the Domestic Asset Allocation Medium Equity and Domestic Asset Allocation Variable Equity sectors of the previous ASISA Fund Classification Standard.</a:t>
            </a:r>
          </a:p>
          <a:p>
            <a:pPr marL="0" marR="0" lvl="1" indent="0" algn="just" defTabSz="914399" rtl="0" eaLnBrk="1" fontAlgn="auto" latinLnBrk="0" hangingPunct="1">
              <a:lnSpc>
                <a:spcPct val="120000"/>
              </a:lnSpc>
              <a:spcBef>
                <a:spcPts val="1801"/>
              </a:spcBef>
              <a:spcAft>
                <a:spcPts val="0"/>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SA Multi Asset - Low Equity Category</a:t>
            </a:r>
          </a:p>
          <a:p>
            <a:pPr marL="180974" marR="0" lvl="1" indent="0" algn="just" defTabSz="914399" rtl="0" eaLnBrk="1" fontAlgn="auto" latinLnBrk="0" hangingPunct="1">
              <a:lnSpc>
                <a:spcPct val="120000"/>
              </a:lnSpc>
              <a:spcBef>
                <a:spcPts val="0"/>
              </a:spcBef>
              <a:spcAft>
                <a:spcPts val="601"/>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The South African Multi Asset – Low Equity category is defined in the ASISA Standard on Fund Classification for South African Regulated Collective Investment Scheme Portfolios. The market value-weighted average return of portfolios in the ASISA South African Multi Asset – Low Equity category from 1 February 2000 to 31 January 2013, was the market value-weighted average return of the funds in the Domestic Asset Allocation Prudential Low Equity sector of the previous ASISA Fund Classification Standard. </a:t>
            </a:r>
          </a:p>
          <a:p>
            <a:pPr marL="0" marR="0" lvl="1" indent="0" algn="just" defTabSz="914399" rtl="0" eaLnBrk="1" fontAlgn="auto" latinLnBrk="0" hangingPunct="1">
              <a:lnSpc>
                <a:spcPct val="120000"/>
              </a:lnSpc>
              <a:spcBef>
                <a:spcPts val="1801"/>
              </a:spcBef>
              <a:spcAft>
                <a:spcPts val="0"/>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CPI</a:t>
            </a:r>
          </a:p>
          <a:p>
            <a:pPr marL="180974" marR="0" lvl="1" indent="0" algn="just" defTabSz="914399" rtl="0" eaLnBrk="1" fontAlgn="auto" latinLnBrk="0" hangingPunct="1">
              <a:lnSpc>
                <a:spcPct val="120000"/>
              </a:lnSpc>
              <a:spcBef>
                <a:spcPts val="0"/>
              </a:spcBef>
              <a:spcAft>
                <a:spcPts val="601"/>
              </a:spcAft>
              <a:buClrTx/>
              <a:buSzTx/>
              <a:buFont typeface="Montserrat" panose="02000505000000020004" pitchFamily="2" charset="0"/>
              <a:buNone/>
              <a:tabLst/>
              <a:defRPr/>
            </a:pPr>
            <a:r>
              <a:rPr kumimoji="0" lang="en-US" sz="900" u="none" strike="noStrike" kern="1200" cap="none" spc="0" normalizeH="0" baseline="0" noProof="0" dirty="0">
                <a:ln>
                  <a:noFill/>
                </a:ln>
                <a:solidFill>
                  <a:schemeClr val="tx2"/>
                </a:solidFill>
                <a:effectLst/>
                <a:uLnTx/>
                <a:uFillTx/>
                <a:latin typeface="Arial" panose="020B0604020202020204" pitchFamily="34" charset="0"/>
              </a:rPr>
              <a:t>The CPI figures are lagged by one month as the number was calculated before this month’s inflation rate was released.</a:t>
            </a:r>
          </a:p>
        </p:txBody>
      </p:sp>
      <p:sp>
        <p:nvSpPr>
          <p:cNvPr id="4" name="Slide Number Placeholder 3">
            <a:extLst>
              <a:ext uri="{FF2B5EF4-FFF2-40B4-BE49-F238E27FC236}">
                <a16:creationId xmlns:a16="http://schemas.microsoft.com/office/drawing/2014/main" id="{E3615BFA-8D5C-5816-7FE1-6A665C088EC7}"/>
              </a:ext>
            </a:extLst>
          </p:cNvPr>
          <p:cNvSpPr>
            <a:spLocks noGrp="1"/>
          </p:cNvSpPr>
          <p:nvPr>
            <p:ph type="sldNum" sz="quarter" idx="12"/>
          </p:nvPr>
        </p:nvSpPr>
        <p:spPr/>
        <p:txBody>
          <a:bodyPr/>
          <a:lstStyle/>
          <a:p>
            <a:fld id="{AC333D90-41EF-B248-AAB8-4A48E1DC1C4F}" type="slidenum">
              <a:rPr lang="en-US" smtClean="0"/>
              <a:pPr/>
              <a:t>29</a:t>
            </a:fld>
            <a:endParaRPr lang="en-US" dirty="0"/>
          </a:p>
        </p:txBody>
      </p:sp>
    </p:spTree>
    <p:extLst>
      <p:ext uri="{BB962C8B-B14F-4D97-AF65-F5344CB8AC3E}">
        <p14:creationId xmlns:p14="http://schemas.microsoft.com/office/powerpoint/2010/main" val="3727071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ubtitle 2">
            <a:extLst>
              <a:ext uri="{FF2B5EF4-FFF2-40B4-BE49-F238E27FC236}">
                <a16:creationId xmlns:a16="http://schemas.microsoft.com/office/drawing/2014/main" id="{C0922690-5945-4BA4-1868-D0FF5A0415F1}"/>
              </a:ext>
            </a:extLst>
          </p:cNvPr>
          <p:cNvSpPr txBox="1">
            <a:spLocks/>
          </p:cNvSpPr>
          <p:nvPr/>
        </p:nvSpPr>
        <p:spPr>
          <a:xfrm>
            <a:off x="820118" y="2293003"/>
            <a:ext cx="6738938" cy="4968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chemeClr val="tx2"/>
                </a:solidFill>
                <a:latin typeface="Greycliff CF"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Greycliff CF"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Greycliff CF"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Greycliff CF Thin"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2"/>
                </a:solidFill>
                <a:latin typeface="Greycliff CF Thin"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600" dirty="0">
                <a:latin typeface="Arial" panose="020B0604020202020204" pitchFamily="34" charset="0"/>
              </a:rPr>
              <a:t>The longest running hedge fund manager in South Africa.</a:t>
            </a:r>
          </a:p>
          <a:p>
            <a:endParaRPr lang="en-US" sz="1600" dirty="0">
              <a:latin typeface="Arial" panose="020B0604020202020204" pitchFamily="34" charset="0"/>
            </a:endParaRPr>
          </a:p>
        </p:txBody>
      </p:sp>
      <p:sp>
        <p:nvSpPr>
          <p:cNvPr id="47" name="Rectangle 46">
            <a:extLst>
              <a:ext uri="{FF2B5EF4-FFF2-40B4-BE49-F238E27FC236}">
                <a16:creationId xmlns:a16="http://schemas.microsoft.com/office/drawing/2014/main" id="{568CAFF7-80BE-D7A4-1B73-1517181A1FD3}"/>
              </a:ext>
            </a:extLst>
          </p:cNvPr>
          <p:cNvSpPr/>
          <p:nvPr/>
        </p:nvSpPr>
        <p:spPr>
          <a:xfrm>
            <a:off x="910894" y="3097982"/>
            <a:ext cx="1885968" cy="1885968"/>
          </a:xfrm>
          <a:prstGeom prst="rect">
            <a:avLst/>
          </a:prstGeom>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Arial" panose="020B0604020202020204" pitchFamily="34" charset="0"/>
            </a:endParaRPr>
          </a:p>
        </p:txBody>
      </p:sp>
      <p:sp>
        <p:nvSpPr>
          <p:cNvPr id="48" name="Rectangle 47">
            <a:extLst>
              <a:ext uri="{FF2B5EF4-FFF2-40B4-BE49-F238E27FC236}">
                <a16:creationId xmlns:a16="http://schemas.microsoft.com/office/drawing/2014/main" id="{D898EEFE-78F2-093F-0D4C-F502F621523E}"/>
              </a:ext>
            </a:extLst>
          </p:cNvPr>
          <p:cNvSpPr/>
          <p:nvPr/>
        </p:nvSpPr>
        <p:spPr>
          <a:xfrm>
            <a:off x="3031955" y="3097982"/>
            <a:ext cx="1885968" cy="1885968"/>
          </a:xfrm>
          <a:prstGeom prst="rect">
            <a:avLst/>
          </a:prstGeom>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Arial" panose="020B0604020202020204" pitchFamily="34" charset="0"/>
            </a:endParaRPr>
          </a:p>
        </p:txBody>
      </p:sp>
      <p:sp>
        <p:nvSpPr>
          <p:cNvPr id="49" name="Rectangle 48">
            <a:extLst>
              <a:ext uri="{FF2B5EF4-FFF2-40B4-BE49-F238E27FC236}">
                <a16:creationId xmlns:a16="http://schemas.microsoft.com/office/drawing/2014/main" id="{98EA4473-4382-BCAF-C299-0C7602FA4F26}"/>
              </a:ext>
            </a:extLst>
          </p:cNvPr>
          <p:cNvSpPr/>
          <p:nvPr/>
        </p:nvSpPr>
        <p:spPr>
          <a:xfrm>
            <a:off x="5153016" y="3097982"/>
            <a:ext cx="1885968" cy="1885968"/>
          </a:xfrm>
          <a:prstGeom prst="rect">
            <a:avLst/>
          </a:prstGeom>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Arial" panose="020B0604020202020204" pitchFamily="34" charset="0"/>
            </a:endParaRPr>
          </a:p>
        </p:txBody>
      </p:sp>
      <p:sp>
        <p:nvSpPr>
          <p:cNvPr id="50" name="Rectangle 49">
            <a:extLst>
              <a:ext uri="{FF2B5EF4-FFF2-40B4-BE49-F238E27FC236}">
                <a16:creationId xmlns:a16="http://schemas.microsoft.com/office/drawing/2014/main" id="{DB34C2C0-4A24-1BCF-8BB2-348A22CE5015}"/>
              </a:ext>
            </a:extLst>
          </p:cNvPr>
          <p:cNvSpPr/>
          <p:nvPr/>
        </p:nvSpPr>
        <p:spPr>
          <a:xfrm>
            <a:off x="7274077" y="3097982"/>
            <a:ext cx="1885968" cy="1885968"/>
          </a:xfrm>
          <a:prstGeom prst="rect">
            <a:avLst/>
          </a:prstGeom>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Arial" panose="020B0604020202020204" pitchFamily="34" charset="0"/>
            </a:endParaRPr>
          </a:p>
        </p:txBody>
      </p:sp>
      <p:sp>
        <p:nvSpPr>
          <p:cNvPr id="51" name="Rectangle 50">
            <a:extLst>
              <a:ext uri="{FF2B5EF4-FFF2-40B4-BE49-F238E27FC236}">
                <a16:creationId xmlns:a16="http://schemas.microsoft.com/office/drawing/2014/main" id="{5EFBB404-565D-C7E1-D4D9-0A74D8AA0F5A}"/>
              </a:ext>
            </a:extLst>
          </p:cNvPr>
          <p:cNvSpPr/>
          <p:nvPr/>
        </p:nvSpPr>
        <p:spPr>
          <a:xfrm>
            <a:off x="9395137" y="3097982"/>
            <a:ext cx="1885968" cy="1885968"/>
          </a:xfrm>
          <a:prstGeom prst="rect">
            <a:avLst/>
          </a:prstGeom>
          <a:ln w="95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Arial" panose="020B0604020202020204" pitchFamily="34" charset="0"/>
            </a:endParaRPr>
          </a:p>
        </p:txBody>
      </p:sp>
      <p:sp>
        <p:nvSpPr>
          <p:cNvPr id="52" name="TextBox 51">
            <a:extLst>
              <a:ext uri="{FF2B5EF4-FFF2-40B4-BE49-F238E27FC236}">
                <a16:creationId xmlns:a16="http://schemas.microsoft.com/office/drawing/2014/main" id="{0542A334-CDD1-B8FE-444E-F4DF07BEAF16}"/>
              </a:ext>
            </a:extLst>
          </p:cNvPr>
          <p:cNvSpPr txBox="1"/>
          <p:nvPr/>
        </p:nvSpPr>
        <p:spPr>
          <a:xfrm>
            <a:off x="1033523" y="3437292"/>
            <a:ext cx="1763339" cy="1200329"/>
          </a:xfrm>
          <a:prstGeom prst="rect">
            <a:avLst/>
          </a:prstGeom>
          <a:noFill/>
        </p:spPr>
        <p:txBody>
          <a:bodyPr wrap="square" rtlCol="0">
            <a:spAutoFit/>
          </a:bodyPr>
          <a:lstStyle/>
          <a:p>
            <a:pPr algn="ctr"/>
            <a:r>
              <a:rPr lang="en-US" dirty="0">
                <a:solidFill>
                  <a:schemeClr val="tx2"/>
                </a:solidFill>
                <a:latin typeface="Arial" panose="020B0604020202020204" pitchFamily="34" charset="0"/>
              </a:rPr>
              <a:t>Boutique Fund Manager with </a:t>
            </a:r>
            <a:br>
              <a:rPr lang="en-US" dirty="0">
                <a:solidFill>
                  <a:schemeClr val="tx2"/>
                </a:solidFill>
                <a:latin typeface="Arial" panose="020B0604020202020204" pitchFamily="34" charset="0"/>
              </a:rPr>
            </a:br>
            <a:r>
              <a:rPr lang="en-US" dirty="0">
                <a:solidFill>
                  <a:schemeClr val="tx2"/>
                </a:solidFill>
                <a:latin typeface="Arial" panose="020B0604020202020204" pitchFamily="34" charset="0"/>
              </a:rPr>
              <a:t>a 25-year </a:t>
            </a:r>
            <a:br>
              <a:rPr lang="en-US" dirty="0">
                <a:solidFill>
                  <a:schemeClr val="tx2"/>
                </a:solidFill>
                <a:latin typeface="Arial" panose="020B0604020202020204" pitchFamily="34" charset="0"/>
              </a:rPr>
            </a:br>
            <a:r>
              <a:rPr lang="en-US" dirty="0">
                <a:solidFill>
                  <a:schemeClr val="tx2"/>
                </a:solidFill>
                <a:latin typeface="Arial" panose="020B0604020202020204" pitchFamily="34" charset="0"/>
              </a:rPr>
              <a:t>track record</a:t>
            </a:r>
          </a:p>
        </p:txBody>
      </p:sp>
      <p:sp>
        <p:nvSpPr>
          <p:cNvPr id="53" name="TextBox 52">
            <a:extLst>
              <a:ext uri="{FF2B5EF4-FFF2-40B4-BE49-F238E27FC236}">
                <a16:creationId xmlns:a16="http://schemas.microsoft.com/office/drawing/2014/main" id="{B4719D73-8119-CAE1-DD01-272D812F67B0}"/>
              </a:ext>
            </a:extLst>
          </p:cNvPr>
          <p:cNvSpPr txBox="1"/>
          <p:nvPr/>
        </p:nvSpPr>
        <p:spPr>
          <a:xfrm>
            <a:off x="3161315" y="3440801"/>
            <a:ext cx="1627247" cy="1200329"/>
          </a:xfrm>
          <a:prstGeom prst="rect">
            <a:avLst/>
          </a:prstGeom>
          <a:noFill/>
        </p:spPr>
        <p:txBody>
          <a:bodyPr wrap="square" rtlCol="0">
            <a:spAutoFit/>
          </a:bodyPr>
          <a:lstStyle/>
          <a:p>
            <a:pPr algn="ctr"/>
            <a:r>
              <a:rPr lang="en-US" dirty="0">
                <a:solidFill>
                  <a:schemeClr val="tx2"/>
                </a:solidFill>
                <a:latin typeface="Arial" panose="020B0604020202020204" pitchFamily="34" charset="0"/>
              </a:rPr>
              <a:t>Managing over R15bn of </a:t>
            </a:r>
            <a:br>
              <a:rPr lang="en-US" dirty="0">
                <a:solidFill>
                  <a:schemeClr val="tx2"/>
                </a:solidFill>
                <a:latin typeface="Arial" panose="020B0604020202020204" pitchFamily="34" charset="0"/>
              </a:rPr>
            </a:br>
            <a:r>
              <a:rPr lang="en-US" dirty="0">
                <a:solidFill>
                  <a:schemeClr val="tx2"/>
                </a:solidFill>
                <a:latin typeface="Arial" panose="020B0604020202020204" pitchFamily="34" charset="0"/>
              </a:rPr>
              <a:t>investor money</a:t>
            </a:r>
          </a:p>
        </p:txBody>
      </p:sp>
      <p:sp>
        <p:nvSpPr>
          <p:cNvPr id="54" name="TextBox 53">
            <a:extLst>
              <a:ext uri="{FF2B5EF4-FFF2-40B4-BE49-F238E27FC236}">
                <a16:creationId xmlns:a16="http://schemas.microsoft.com/office/drawing/2014/main" id="{696FC661-599D-AAC2-43E4-96F5D9D3DBEC}"/>
              </a:ext>
            </a:extLst>
          </p:cNvPr>
          <p:cNvSpPr txBox="1"/>
          <p:nvPr/>
        </p:nvSpPr>
        <p:spPr>
          <a:xfrm>
            <a:off x="5242946" y="3437292"/>
            <a:ext cx="1627247" cy="1200329"/>
          </a:xfrm>
          <a:prstGeom prst="rect">
            <a:avLst/>
          </a:prstGeom>
          <a:noFill/>
        </p:spPr>
        <p:txBody>
          <a:bodyPr wrap="square" rtlCol="0">
            <a:spAutoFit/>
          </a:bodyPr>
          <a:lstStyle/>
          <a:p>
            <a:pPr algn="ctr"/>
            <a:r>
              <a:rPr lang="en-US" dirty="0">
                <a:solidFill>
                  <a:schemeClr val="tx2"/>
                </a:solidFill>
                <a:latin typeface="Arial" panose="020B0604020202020204" pitchFamily="34" charset="0"/>
              </a:rPr>
              <a:t>Same investment process since inception</a:t>
            </a:r>
          </a:p>
        </p:txBody>
      </p:sp>
      <p:sp>
        <p:nvSpPr>
          <p:cNvPr id="55" name="TextBox 54">
            <a:extLst>
              <a:ext uri="{FF2B5EF4-FFF2-40B4-BE49-F238E27FC236}">
                <a16:creationId xmlns:a16="http://schemas.microsoft.com/office/drawing/2014/main" id="{E78938F6-C31B-B1E7-13C5-16866AA07E81}"/>
              </a:ext>
            </a:extLst>
          </p:cNvPr>
          <p:cNvSpPr txBox="1"/>
          <p:nvPr/>
        </p:nvSpPr>
        <p:spPr>
          <a:xfrm>
            <a:off x="7382532" y="3439406"/>
            <a:ext cx="1627247" cy="1200329"/>
          </a:xfrm>
          <a:prstGeom prst="rect">
            <a:avLst/>
          </a:prstGeom>
          <a:noFill/>
        </p:spPr>
        <p:txBody>
          <a:bodyPr wrap="square" rtlCol="0">
            <a:spAutoFit/>
          </a:bodyPr>
          <a:lstStyle/>
          <a:p>
            <a:pPr algn="ctr"/>
            <a:r>
              <a:rPr lang="en-US" dirty="0">
                <a:solidFill>
                  <a:schemeClr val="tx2"/>
                </a:solidFill>
                <a:latin typeface="Arial" panose="020B0604020202020204" pitchFamily="34" charset="0"/>
              </a:rPr>
              <a:t>Industry </a:t>
            </a:r>
            <a:br>
              <a:rPr lang="en-US" dirty="0">
                <a:solidFill>
                  <a:schemeClr val="tx2"/>
                </a:solidFill>
                <a:latin typeface="Arial" panose="020B0604020202020204" pitchFamily="34" charset="0"/>
              </a:rPr>
            </a:br>
            <a:r>
              <a:rPr lang="en-US" dirty="0">
                <a:solidFill>
                  <a:schemeClr val="tx2"/>
                </a:solidFill>
                <a:latin typeface="Arial" panose="020B0604020202020204" pitchFamily="34" charset="0"/>
              </a:rPr>
              <a:t>leading alignment of interests</a:t>
            </a:r>
          </a:p>
        </p:txBody>
      </p:sp>
      <p:sp>
        <p:nvSpPr>
          <p:cNvPr id="56" name="TextBox 55">
            <a:extLst>
              <a:ext uri="{FF2B5EF4-FFF2-40B4-BE49-F238E27FC236}">
                <a16:creationId xmlns:a16="http://schemas.microsoft.com/office/drawing/2014/main" id="{28CC5BED-0144-0CAA-B918-BA31233404F9}"/>
              </a:ext>
            </a:extLst>
          </p:cNvPr>
          <p:cNvSpPr txBox="1"/>
          <p:nvPr/>
        </p:nvSpPr>
        <p:spPr>
          <a:xfrm>
            <a:off x="9437060" y="3198732"/>
            <a:ext cx="1802121" cy="1754326"/>
          </a:xfrm>
          <a:prstGeom prst="rect">
            <a:avLst/>
          </a:prstGeom>
          <a:noFill/>
        </p:spPr>
        <p:txBody>
          <a:bodyPr wrap="square" rtlCol="0">
            <a:spAutoFit/>
          </a:bodyPr>
          <a:lstStyle/>
          <a:p>
            <a:pPr algn="ctr"/>
            <a:r>
              <a:rPr lang="en-US" dirty="0">
                <a:solidFill>
                  <a:schemeClr val="tx2"/>
                </a:solidFill>
                <a:latin typeface="Arial" panose="020B0604020202020204" pitchFamily="34" charset="0"/>
              </a:rPr>
              <a:t>One of </a:t>
            </a:r>
            <a:br>
              <a:rPr lang="en-US" dirty="0">
                <a:solidFill>
                  <a:schemeClr val="tx2"/>
                </a:solidFill>
                <a:latin typeface="Arial" panose="020B0604020202020204" pitchFamily="34" charset="0"/>
              </a:rPr>
            </a:br>
            <a:r>
              <a:rPr lang="en-US" dirty="0">
                <a:solidFill>
                  <a:schemeClr val="tx2"/>
                </a:solidFill>
                <a:latin typeface="Arial" panose="020B0604020202020204" pitchFamily="34" charset="0"/>
              </a:rPr>
              <a:t>South Africa’s </a:t>
            </a:r>
            <a:br>
              <a:rPr lang="en-US" dirty="0">
                <a:solidFill>
                  <a:schemeClr val="tx2"/>
                </a:solidFill>
                <a:latin typeface="Arial" panose="020B0604020202020204" pitchFamily="34" charset="0"/>
              </a:rPr>
            </a:br>
            <a:r>
              <a:rPr lang="en-US" dirty="0">
                <a:solidFill>
                  <a:schemeClr val="tx2"/>
                </a:solidFill>
                <a:latin typeface="Arial" panose="020B0604020202020204" pitchFamily="34" charset="0"/>
              </a:rPr>
              <a:t>most successful hedge fund managers</a:t>
            </a:r>
          </a:p>
        </p:txBody>
      </p:sp>
      <p:sp>
        <p:nvSpPr>
          <p:cNvPr id="57" name="Rectangle 56">
            <a:extLst>
              <a:ext uri="{FF2B5EF4-FFF2-40B4-BE49-F238E27FC236}">
                <a16:creationId xmlns:a16="http://schemas.microsoft.com/office/drawing/2014/main" id="{D753A501-F4FC-405D-5CED-DCFF32A7148D}"/>
              </a:ext>
            </a:extLst>
          </p:cNvPr>
          <p:cNvSpPr/>
          <p:nvPr/>
        </p:nvSpPr>
        <p:spPr>
          <a:xfrm>
            <a:off x="9395137" y="-51722"/>
            <a:ext cx="1890949" cy="2072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8" name="Subtitle 2">
            <a:extLst>
              <a:ext uri="{FF2B5EF4-FFF2-40B4-BE49-F238E27FC236}">
                <a16:creationId xmlns:a16="http://schemas.microsoft.com/office/drawing/2014/main" id="{A02C9DFA-85C2-05E6-9B86-B78095CF49D6}"/>
              </a:ext>
            </a:extLst>
          </p:cNvPr>
          <p:cNvSpPr txBox="1">
            <a:spLocks/>
          </p:cNvSpPr>
          <p:nvPr/>
        </p:nvSpPr>
        <p:spPr>
          <a:xfrm>
            <a:off x="9437060" y="288728"/>
            <a:ext cx="1802121" cy="155242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2"/>
                </a:solidFill>
                <a:latin typeface="Greycliff CF" pitchFamily="2" charset="77"/>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2"/>
                </a:solidFill>
                <a:latin typeface="Greycliff CF" pitchFamily="2" charset="77"/>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2"/>
                </a:solidFill>
                <a:latin typeface="Greycliff CF" pitchFamily="2" charset="77"/>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2"/>
                </a:solidFill>
                <a:latin typeface="Arial Light" pitchFamily="2" charset="77"/>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2"/>
                </a:solidFill>
                <a:latin typeface="Arial Light" pitchFamily="2" charset="77"/>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spcBef>
                <a:spcPts val="0"/>
              </a:spcBef>
            </a:pPr>
            <a:r>
              <a:rPr lang="en-US" sz="1600" b="1" dirty="0">
                <a:latin typeface="Arial" panose="020B0604020202020204" pitchFamily="34" charset="0"/>
              </a:rPr>
              <a:t>Since its inception 25 years ago, our Pure Hedge Fund has been in the green**</a:t>
            </a:r>
          </a:p>
          <a:p>
            <a:pPr>
              <a:lnSpc>
                <a:spcPct val="100000"/>
              </a:lnSpc>
              <a:spcBef>
                <a:spcPts val="0"/>
              </a:spcBef>
            </a:pPr>
            <a:endParaRPr lang="en-US" sz="1600" dirty="0">
              <a:latin typeface="Arial" panose="020B0604020202020204" pitchFamily="34" charset="0"/>
            </a:endParaRPr>
          </a:p>
        </p:txBody>
      </p:sp>
      <p:sp>
        <p:nvSpPr>
          <p:cNvPr id="59" name="Subtitle 2">
            <a:extLst>
              <a:ext uri="{FF2B5EF4-FFF2-40B4-BE49-F238E27FC236}">
                <a16:creationId xmlns:a16="http://schemas.microsoft.com/office/drawing/2014/main" id="{EF92F0B9-0F3A-9D89-DC8E-DC0AADBB6CB3}"/>
              </a:ext>
            </a:extLst>
          </p:cNvPr>
          <p:cNvSpPr txBox="1">
            <a:spLocks/>
          </p:cNvSpPr>
          <p:nvPr/>
        </p:nvSpPr>
        <p:spPr>
          <a:xfrm>
            <a:off x="196842" y="6617896"/>
            <a:ext cx="6739402" cy="2169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Greycliff CF"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Greycliff CF"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Greycliff CF"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Light"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ZA" sz="800" dirty="0">
                <a:solidFill>
                  <a:srgbClr val="4D4439"/>
                </a:solidFill>
                <a:latin typeface="Arial" panose="020B0604020202020204" pitchFamily="34" charset="0"/>
              </a:rPr>
              <a:t>* As at 31 June 2023 (Source: Peregrine Capital) ** Inception: July 1998</a:t>
            </a:r>
          </a:p>
        </p:txBody>
      </p:sp>
      <p:pic>
        <p:nvPicPr>
          <p:cNvPr id="60" name="Picture 59">
            <a:extLst>
              <a:ext uri="{FF2B5EF4-FFF2-40B4-BE49-F238E27FC236}">
                <a16:creationId xmlns:a16="http://schemas.microsoft.com/office/drawing/2014/main" id="{6EFE491D-7D15-8AF8-1764-5A4D3BD95FEE}"/>
              </a:ext>
            </a:extLst>
          </p:cNvPr>
          <p:cNvPicPr>
            <a:picLocks noChangeAspect="1"/>
          </p:cNvPicPr>
          <p:nvPr/>
        </p:nvPicPr>
        <p:blipFill>
          <a:blip r:embed="rId3"/>
          <a:stretch>
            <a:fillRect/>
          </a:stretch>
        </p:blipFill>
        <p:spPr>
          <a:xfrm>
            <a:off x="1333178" y="5233925"/>
            <a:ext cx="1041400" cy="876300"/>
          </a:xfrm>
          <a:prstGeom prst="rect">
            <a:avLst/>
          </a:prstGeom>
        </p:spPr>
      </p:pic>
      <p:pic>
        <p:nvPicPr>
          <p:cNvPr id="61" name="Picture 60">
            <a:extLst>
              <a:ext uri="{FF2B5EF4-FFF2-40B4-BE49-F238E27FC236}">
                <a16:creationId xmlns:a16="http://schemas.microsoft.com/office/drawing/2014/main" id="{985E0BF0-D29E-2C17-6DE8-72644DC98B9D}"/>
              </a:ext>
            </a:extLst>
          </p:cNvPr>
          <p:cNvPicPr>
            <a:picLocks noChangeAspect="1"/>
          </p:cNvPicPr>
          <p:nvPr/>
        </p:nvPicPr>
        <p:blipFill>
          <a:blip r:embed="rId4"/>
          <a:stretch>
            <a:fillRect/>
          </a:stretch>
        </p:blipFill>
        <p:spPr>
          <a:xfrm>
            <a:off x="3027712" y="5221225"/>
            <a:ext cx="1041400" cy="901700"/>
          </a:xfrm>
          <a:prstGeom prst="rect">
            <a:avLst/>
          </a:prstGeom>
        </p:spPr>
      </p:pic>
      <p:pic>
        <p:nvPicPr>
          <p:cNvPr id="62" name="Picture 61">
            <a:extLst>
              <a:ext uri="{FF2B5EF4-FFF2-40B4-BE49-F238E27FC236}">
                <a16:creationId xmlns:a16="http://schemas.microsoft.com/office/drawing/2014/main" id="{B3923268-E834-E8A6-E341-A6BAF6DA21D3}"/>
              </a:ext>
            </a:extLst>
          </p:cNvPr>
          <p:cNvPicPr>
            <a:picLocks noChangeAspect="1"/>
          </p:cNvPicPr>
          <p:nvPr/>
        </p:nvPicPr>
        <p:blipFill>
          <a:blip r:embed="rId5"/>
          <a:stretch>
            <a:fillRect/>
          </a:stretch>
        </p:blipFill>
        <p:spPr>
          <a:xfrm>
            <a:off x="4722246" y="5233925"/>
            <a:ext cx="1041400" cy="876300"/>
          </a:xfrm>
          <a:prstGeom prst="rect">
            <a:avLst/>
          </a:prstGeom>
        </p:spPr>
      </p:pic>
      <p:pic>
        <p:nvPicPr>
          <p:cNvPr id="63" name="Picture 62">
            <a:extLst>
              <a:ext uri="{FF2B5EF4-FFF2-40B4-BE49-F238E27FC236}">
                <a16:creationId xmlns:a16="http://schemas.microsoft.com/office/drawing/2014/main" id="{18BF1F2C-4F3B-3930-F1ED-F5C6CC14D8E4}"/>
              </a:ext>
            </a:extLst>
          </p:cNvPr>
          <p:cNvPicPr>
            <a:picLocks noChangeAspect="1"/>
          </p:cNvPicPr>
          <p:nvPr/>
        </p:nvPicPr>
        <p:blipFill>
          <a:blip r:embed="rId6"/>
          <a:stretch>
            <a:fillRect/>
          </a:stretch>
        </p:blipFill>
        <p:spPr>
          <a:xfrm>
            <a:off x="6416780" y="5233925"/>
            <a:ext cx="1041400" cy="876300"/>
          </a:xfrm>
          <a:prstGeom prst="rect">
            <a:avLst/>
          </a:prstGeom>
        </p:spPr>
      </p:pic>
      <p:pic>
        <p:nvPicPr>
          <p:cNvPr id="64" name="Picture 63">
            <a:extLst>
              <a:ext uri="{FF2B5EF4-FFF2-40B4-BE49-F238E27FC236}">
                <a16:creationId xmlns:a16="http://schemas.microsoft.com/office/drawing/2014/main" id="{F66B0A72-9E03-F314-4867-745606650458}"/>
              </a:ext>
            </a:extLst>
          </p:cNvPr>
          <p:cNvPicPr>
            <a:picLocks noChangeAspect="1"/>
          </p:cNvPicPr>
          <p:nvPr/>
        </p:nvPicPr>
        <p:blipFill>
          <a:blip r:embed="rId7"/>
          <a:stretch>
            <a:fillRect/>
          </a:stretch>
        </p:blipFill>
        <p:spPr>
          <a:xfrm>
            <a:off x="8111314" y="5233925"/>
            <a:ext cx="1041400" cy="876300"/>
          </a:xfrm>
          <a:prstGeom prst="rect">
            <a:avLst/>
          </a:prstGeom>
        </p:spPr>
      </p:pic>
      <p:pic>
        <p:nvPicPr>
          <p:cNvPr id="65" name="Picture 64">
            <a:extLst>
              <a:ext uri="{FF2B5EF4-FFF2-40B4-BE49-F238E27FC236}">
                <a16:creationId xmlns:a16="http://schemas.microsoft.com/office/drawing/2014/main" id="{477F8807-8F5B-4482-C385-B342962483C2}"/>
              </a:ext>
            </a:extLst>
          </p:cNvPr>
          <p:cNvPicPr>
            <a:picLocks noChangeAspect="1"/>
          </p:cNvPicPr>
          <p:nvPr/>
        </p:nvPicPr>
        <p:blipFill>
          <a:blip r:embed="rId8"/>
          <a:stretch>
            <a:fillRect/>
          </a:stretch>
        </p:blipFill>
        <p:spPr>
          <a:xfrm>
            <a:off x="9805846" y="5233925"/>
            <a:ext cx="1041400" cy="876300"/>
          </a:xfrm>
          <a:prstGeom prst="rect">
            <a:avLst/>
          </a:prstGeom>
        </p:spPr>
      </p:pic>
      <p:pic>
        <p:nvPicPr>
          <p:cNvPr id="90" name="Picture 89">
            <a:extLst>
              <a:ext uri="{FF2B5EF4-FFF2-40B4-BE49-F238E27FC236}">
                <a16:creationId xmlns:a16="http://schemas.microsoft.com/office/drawing/2014/main" id="{9B9118EC-B69F-03E7-98E4-9D352AE9D300}"/>
              </a:ext>
            </a:extLst>
          </p:cNvPr>
          <p:cNvPicPr>
            <a:picLocks noChangeAspect="1"/>
          </p:cNvPicPr>
          <p:nvPr/>
        </p:nvPicPr>
        <p:blipFill>
          <a:blip r:embed="rId9"/>
          <a:stretch>
            <a:fillRect/>
          </a:stretch>
        </p:blipFill>
        <p:spPr>
          <a:xfrm>
            <a:off x="903721" y="683381"/>
            <a:ext cx="5201860" cy="1337098"/>
          </a:xfrm>
          <a:prstGeom prst="rect">
            <a:avLst/>
          </a:prstGeom>
        </p:spPr>
      </p:pic>
      <p:sp>
        <p:nvSpPr>
          <p:cNvPr id="2" name="Rectangle 1">
            <a:extLst>
              <a:ext uri="{FF2B5EF4-FFF2-40B4-BE49-F238E27FC236}">
                <a16:creationId xmlns:a16="http://schemas.microsoft.com/office/drawing/2014/main" id="{79E20ED5-0418-B3E5-42FE-045AE7891036}"/>
              </a:ext>
            </a:extLst>
          </p:cNvPr>
          <p:cNvSpPr/>
          <p:nvPr/>
        </p:nvSpPr>
        <p:spPr>
          <a:xfrm>
            <a:off x="7405386" y="-54071"/>
            <a:ext cx="1890949" cy="20658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Subtitle 2">
            <a:extLst>
              <a:ext uri="{FF2B5EF4-FFF2-40B4-BE49-F238E27FC236}">
                <a16:creationId xmlns:a16="http://schemas.microsoft.com/office/drawing/2014/main" id="{BD35828C-B9CD-6BEF-EA06-94898B148F3F}"/>
              </a:ext>
            </a:extLst>
          </p:cNvPr>
          <p:cNvSpPr txBox="1">
            <a:spLocks/>
          </p:cNvSpPr>
          <p:nvPr/>
        </p:nvSpPr>
        <p:spPr>
          <a:xfrm>
            <a:off x="7449799" y="284205"/>
            <a:ext cx="1802121" cy="16070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2"/>
                </a:solidFill>
                <a:latin typeface="Greycliff CF" pitchFamily="2" charset="77"/>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2"/>
                </a:solidFill>
                <a:latin typeface="Greycliff CF" pitchFamily="2" charset="77"/>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2"/>
                </a:solidFill>
                <a:latin typeface="Greycliff CF" pitchFamily="2" charset="77"/>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2"/>
                </a:solidFill>
                <a:latin typeface="Arial Light" pitchFamily="2" charset="77"/>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2"/>
                </a:solidFill>
                <a:latin typeface="Arial Light" pitchFamily="2" charset="77"/>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spcBef>
                <a:spcPts val="0"/>
              </a:spcBef>
            </a:pPr>
            <a:r>
              <a:rPr lang="en-US" sz="1600" b="1" dirty="0">
                <a:latin typeface="Arial" panose="020B0604020202020204" pitchFamily="34" charset="0"/>
              </a:rPr>
              <a:t>Our High Growth Fund is the 1</a:t>
            </a:r>
            <a:r>
              <a:rPr lang="en-US" sz="1600" b="1" baseline="30000" dirty="0">
                <a:latin typeface="Arial" panose="020B0604020202020204" pitchFamily="34" charset="0"/>
              </a:rPr>
              <a:t>st</a:t>
            </a:r>
            <a:br>
              <a:rPr lang="en-US" sz="1600" b="1" dirty="0">
                <a:latin typeface="Arial" panose="020B0604020202020204" pitchFamily="34" charset="0"/>
              </a:rPr>
            </a:br>
            <a:r>
              <a:rPr lang="en-US" sz="1600" b="1" dirty="0">
                <a:latin typeface="Arial" panose="020B0604020202020204" pitchFamily="34" charset="0"/>
              </a:rPr>
              <a:t>Fund to deliver 100X Initial Investment*</a:t>
            </a:r>
          </a:p>
          <a:p>
            <a:pPr>
              <a:lnSpc>
                <a:spcPct val="100000"/>
              </a:lnSpc>
              <a:spcBef>
                <a:spcPts val="0"/>
              </a:spcBef>
            </a:pPr>
            <a:endParaRPr lang="en-US" sz="1600" dirty="0">
              <a:latin typeface="Arial" panose="020B0604020202020204" pitchFamily="34" charset="0"/>
            </a:endParaRPr>
          </a:p>
          <a:p>
            <a:pPr>
              <a:lnSpc>
                <a:spcPct val="100000"/>
              </a:lnSpc>
              <a:spcBef>
                <a:spcPts val="0"/>
              </a:spcBef>
            </a:pPr>
            <a:endParaRPr lang="en-US" sz="1600" dirty="0">
              <a:latin typeface="Arial" panose="020B0604020202020204" pitchFamily="34" charset="0"/>
            </a:endParaRPr>
          </a:p>
        </p:txBody>
      </p:sp>
      <p:sp>
        <p:nvSpPr>
          <p:cNvPr id="4" name="Slide Number Placeholder 3">
            <a:extLst>
              <a:ext uri="{FF2B5EF4-FFF2-40B4-BE49-F238E27FC236}">
                <a16:creationId xmlns:a16="http://schemas.microsoft.com/office/drawing/2014/main" id="{3C8CC43F-833F-55C8-AB68-2F67F9CAD0EE}"/>
              </a:ext>
            </a:extLst>
          </p:cNvPr>
          <p:cNvSpPr>
            <a:spLocks noGrp="1"/>
          </p:cNvSpPr>
          <p:nvPr>
            <p:ph type="sldNum" sz="quarter" idx="12"/>
          </p:nvPr>
        </p:nvSpPr>
        <p:spPr/>
        <p:txBody>
          <a:bodyPr/>
          <a:lstStyle/>
          <a:p>
            <a:fld id="{AC333D90-41EF-B248-AAB8-4A48E1DC1C4F}" type="slidenum">
              <a:rPr lang="en-US" smtClean="0"/>
              <a:pPr/>
              <a:t>3</a:t>
            </a:fld>
            <a:endParaRPr lang="en-US" dirty="0"/>
          </a:p>
        </p:txBody>
      </p:sp>
    </p:spTree>
    <p:extLst>
      <p:ext uri="{BB962C8B-B14F-4D97-AF65-F5344CB8AC3E}">
        <p14:creationId xmlns:p14="http://schemas.microsoft.com/office/powerpoint/2010/main" val="1548386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070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8F7CC1-BBDC-E78D-23C5-875D92C9FB96}"/>
              </a:ext>
            </a:extLst>
          </p:cNvPr>
          <p:cNvSpPr>
            <a:spLocks noGrp="1"/>
          </p:cNvSpPr>
          <p:nvPr>
            <p:ph type="sldNum" sz="quarter" idx="12"/>
          </p:nvPr>
        </p:nvSpPr>
        <p:spPr/>
        <p:txBody>
          <a:bodyPr/>
          <a:lstStyle/>
          <a:p>
            <a:fld id="{AC333D90-41EF-B248-AAB8-4A48E1DC1C4F}" type="slidenum">
              <a:rPr lang="en-US" smtClean="0"/>
              <a:pPr/>
              <a:t>4</a:t>
            </a:fld>
            <a:endParaRPr lang="en-US" dirty="0"/>
          </a:p>
        </p:txBody>
      </p:sp>
      <p:sp>
        <p:nvSpPr>
          <p:cNvPr id="3" name="Title 1">
            <a:extLst>
              <a:ext uri="{FF2B5EF4-FFF2-40B4-BE49-F238E27FC236}">
                <a16:creationId xmlns:a16="http://schemas.microsoft.com/office/drawing/2014/main" id="{65E56035-D9D8-2BD8-2D70-59D245F6D53B}"/>
              </a:ext>
            </a:extLst>
          </p:cNvPr>
          <p:cNvSpPr txBox="1">
            <a:spLocks/>
          </p:cNvSpPr>
          <p:nvPr/>
        </p:nvSpPr>
        <p:spPr>
          <a:xfrm>
            <a:off x="839664" y="266912"/>
            <a:ext cx="5256213" cy="1325562"/>
          </a:xfrm>
          <a:prstGeom prst="rect">
            <a:avLst/>
          </a:prstGeom>
        </p:spPr>
        <p:txBody>
          <a:bodyPr vert="horz" lIns="91440" tIns="45720" rIns="91440" bIns="45720" rtlCol="0" anchor="ctr">
            <a:normAutofit/>
          </a:bodyPr>
          <a:lstStyle>
            <a:lvl1pPr algn="l" defTabSz="914400" rtl="0" eaLnBrk="1" latinLnBrk="0" hangingPunct="1">
              <a:lnSpc>
                <a:spcPts val="4000"/>
              </a:lnSpc>
              <a:spcBef>
                <a:spcPct val="0"/>
              </a:spcBef>
              <a:buNone/>
              <a:defRPr sz="4000" b="0" i="0" kern="1200">
                <a:solidFill>
                  <a:schemeClr val="tx2"/>
                </a:solidFill>
                <a:latin typeface="Georgia" panose="02040502050405020303" pitchFamily="18" charset="0"/>
                <a:ea typeface="+mj-ea"/>
                <a:cs typeface="+mj-cs"/>
              </a:defRPr>
            </a:lvl1pPr>
          </a:lstStyle>
          <a:p>
            <a:r>
              <a:rPr lang="en-US" dirty="0"/>
              <a:t>A focused </a:t>
            </a:r>
          </a:p>
          <a:p>
            <a:r>
              <a:rPr lang="en-US" b="1" dirty="0"/>
              <a:t>offering</a:t>
            </a:r>
          </a:p>
        </p:txBody>
      </p:sp>
      <p:grpSp>
        <p:nvGrpSpPr>
          <p:cNvPr id="23" name="Group 22">
            <a:extLst>
              <a:ext uri="{FF2B5EF4-FFF2-40B4-BE49-F238E27FC236}">
                <a16:creationId xmlns:a16="http://schemas.microsoft.com/office/drawing/2014/main" id="{7CCCA4AC-B082-6B3D-4972-AFAD49972EBB}"/>
              </a:ext>
            </a:extLst>
          </p:cNvPr>
          <p:cNvGrpSpPr/>
          <p:nvPr/>
        </p:nvGrpSpPr>
        <p:grpSpPr>
          <a:xfrm>
            <a:off x="839664" y="1803850"/>
            <a:ext cx="4880029" cy="4902146"/>
            <a:chOff x="524914" y="1957511"/>
            <a:chExt cx="4880029" cy="4902146"/>
          </a:xfrm>
        </p:grpSpPr>
        <p:sp>
          <p:nvSpPr>
            <p:cNvPr id="4" name="Rectangle 3">
              <a:extLst>
                <a:ext uri="{FF2B5EF4-FFF2-40B4-BE49-F238E27FC236}">
                  <a16:creationId xmlns:a16="http://schemas.microsoft.com/office/drawing/2014/main" id="{7EA45671-CE20-24F7-51AF-0BF6ECBB3082}"/>
                </a:ext>
              </a:extLst>
            </p:cNvPr>
            <p:cNvSpPr/>
            <p:nvPr/>
          </p:nvSpPr>
          <p:spPr>
            <a:xfrm>
              <a:off x="748259" y="1957511"/>
              <a:ext cx="4433341" cy="4787238"/>
            </a:xfrm>
            <a:prstGeom prst="rect">
              <a:avLst/>
            </a:prstGeom>
            <a:solidFill>
              <a:schemeClr val="tx2"/>
            </a:solidFill>
            <a:ln>
              <a:solidFill>
                <a:schemeClr val="tx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1EA37F1-4FD0-0EC7-760B-34F9C9A659D5}"/>
                </a:ext>
              </a:extLst>
            </p:cNvPr>
            <p:cNvSpPr/>
            <p:nvPr/>
          </p:nvSpPr>
          <p:spPr>
            <a:xfrm>
              <a:off x="1174188" y="3412860"/>
              <a:ext cx="1900192" cy="307777"/>
            </a:xfrm>
            <a:prstGeom prst="rect">
              <a:avLst/>
            </a:prstGeom>
          </p:spPr>
          <p:txBody>
            <a:bodyPr wrap="square" lIns="91440" tIns="45720" rIns="91440" bIns="45720" anchor="t">
              <a:spAutoFit/>
            </a:bodyPr>
            <a:lstStyle/>
            <a:p>
              <a:pPr algn="ctr"/>
              <a:endParaRPr lang="en-US" sz="1400">
                <a:solidFill>
                  <a:srgbClr val="FFFFFF"/>
                </a:solidFill>
                <a:latin typeface="Montserrat"/>
              </a:endParaRPr>
            </a:p>
          </p:txBody>
        </p:sp>
        <p:sp>
          <p:nvSpPr>
            <p:cNvPr id="8" name="Text Placeholder 3">
              <a:extLst>
                <a:ext uri="{FF2B5EF4-FFF2-40B4-BE49-F238E27FC236}">
                  <a16:creationId xmlns:a16="http://schemas.microsoft.com/office/drawing/2014/main" id="{7BF79C0B-8312-F189-0F64-2C6E0B482BBC}"/>
                </a:ext>
              </a:extLst>
            </p:cNvPr>
            <p:cNvSpPr txBox="1">
              <a:spLocks/>
            </p:cNvSpPr>
            <p:nvPr/>
          </p:nvSpPr>
          <p:spPr>
            <a:xfrm>
              <a:off x="748679" y="2518448"/>
              <a:ext cx="4349819" cy="3799483"/>
            </a:xfrm>
            <a:prstGeom prst="rect">
              <a:avLst/>
            </a:prstGeom>
          </p:spPr>
          <p:txBody>
            <a:bodyPr/>
            <a:lstStyle>
              <a:lvl1pPr marL="180974" indent="-180974" algn="l" defTabSz="914399" rtl="0" eaLnBrk="1" latinLnBrk="0" hangingPunct="1">
                <a:lnSpc>
                  <a:spcPct val="120000"/>
                </a:lnSpc>
                <a:spcBef>
                  <a:spcPts val="1801"/>
                </a:spcBef>
                <a:spcAft>
                  <a:spcPts val="601"/>
                </a:spcAft>
                <a:buFont typeface="Montserrat" panose="02000505000000020004" pitchFamily="2" charset="0"/>
                <a:buChar char="–"/>
                <a:defRPr sz="1401" b="0" kern="1200">
                  <a:solidFill>
                    <a:schemeClr val="tx1"/>
                  </a:solidFill>
                  <a:latin typeface="+mn-lt"/>
                  <a:ea typeface="+mn-ea"/>
                  <a:cs typeface="+mn-cs"/>
                </a:defRPr>
              </a:lvl1pPr>
              <a:lvl2pPr marL="361951" indent="-180974" algn="l" defTabSz="914399" rtl="0" eaLnBrk="1" latinLnBrk="0" hangingPunct="1">
                <a:lnSpc>
                  <a:spcPct val="120000"/>
                </a:lnSpc>
                <a:spcBef>
                  <a:spcPts val="0"/>
                </a:spcBef>
                <a:spcAft>
                  <a:spcPts val="601"/>
                </a:spcAft>
                <a:buFont typeface="Montserrat" panose="02000505000000020004" pitchFamily="2" charset="0"/>
                <a:buChar char="–"/>
                <a:defRPr sz="1300" kern="1200">
                  <a:solidFill>
                    <a:schemeClr val="tx1"/>
                  </a:solidFill>
                  <a:latin typeface="+mn-lt"/>
                  <a:ea typeface="+mn-ea"/>
                  <a:cs typeface="+mn-cs"/>
                </a:defRPr>
              </a:lvl2pPr>
              <a:lvl3pPr marL="542926" indent="-180974" algn="l" defTabSz="914399" rtl="0" eaLnBrk="1" latinLnBrk="0" hangingPunct="1">
                <a:lnSpc>
                  <a:spcPct val="120000"/>
                </a:lnSpc>
                <a:spcBef>
                  <a:spcPts val="0"/>
                </a:spcBef>
                <a:spcAft>
                  <a:spcPts val="601"/>
                </a:spcAft>
                <a:buFont typeface="Montserrat" panose="02000505000000020004" pitchFamily="2" charset="0"/>
                <a:buChar char="–"/>
                <a:defRPr sz="1200" kern="1200">
                  <a:solidFill>
                    <a:schemeClr val="tx1"/>
                  </a:solidFill>
                  <a:latin typeface="+mn-lt"/>
                  <a:ea typeface="+mn-ea"/>
                  <a:cs typeface="+mn-cs"/>
                </a:defRPr>
              </a:lvl3pPr>
              <a:lvl4pPr marL="714375" indent="-171450" algn="l" defTabSz="914399" rtl="0" eaLnBrk="1" latinLnBrk="0" hangingPunct="1">
                <a:lnSpc>
                  <a:spcPct val="120000"/>
                </a:lnSpc>
                <a:spcBef>
                  <a:spcPts val="0"/>
                </a:spcBef>
                <a:spcAft>
                  <a:spcPts val="601"/>
                </a:spcAft>
                <a:buFont typeface="Montserrat" panose="02000505000000020004" pitchFamily="2" charset="0"/>
                <a:buChar char="–"/>
                <a:defRPr sz="1100" kern="1200">
                  <a:solidFill>
                    <a:schemeClr val="tx1"/>
                  </a:solidFill>
                  <a:latin typeface="+mn-lt"/>
                  <a:ea typeface="+mn-ea"/>
                  <a:cs typeface="+mn-cs"/>
                </a:defRPr>
              </a:lvl4pPr>
              <a:lvl5pPr marL="895350" indent="-180974" algn="l" defTabSz="914399" rtl="0" eaLnBrk="1" latinLnBrk="0" hangingPunct="1">
                <a:lnSpc>
                  <a:spcPct val="120000"/>
                </a:lnSpc>
                <a:spcBef>
                  <a:spcPts val="0"/>
                </a:spcBef>
                <a:spcAft>
                  <a:spcPts val="601"/>
                </a:spcAft>
                <a:buFont typeface="Montserrat" panose="02000505000000020004" pitchFamily="2" charset="0"/>
                <a:buChar char="–"/>
                <a:tabLst/>
                <a:defRPr sz="1051" kern="1200">
                  <a:solidFill>
                    <a:schemeClr val="tx1"/>
                  </a:solidFill>
                  <a:latin typeface="+mn-lt"/>
                  <a:ea typeface="+mn-ea"/>
                  <a:cs typeface="+mn-cs"/>
                </a:defRPr>
              </a:lvl5pPr>
              <a:lvl6pPr marL="2514599"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01"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en-US" sz="1800" dirty="0">
                  <a:solidFill>
                    <a:srgbClr val="FFFFFF"/>
                  </a:solidFill>
                  <a:latin typeface="Arial" panose="020B0604020202020204" pitchFamily="34" charset="0"/>
                  <a:cs typeface="Arial" panose="020B0604020202020204" pitchFamily="34" charset="0"/>
                </a:rPr>
                <a:t>Multi-Asset hedge fund </a:t>
              </a:r>
            </a:p>
            <a:p>
              <a:pPr marL="0" indent="0">
                <a:buNone/>
              </a:pPr>
              <a:r>
                <a:rPr lang="en-US" sz="1800" dirty="0">
                  <a:solidFill>
                    <a:srgbClr val="FFFFFF"/>
                  </a:solidFill>
                  <a:latin typeface="Arial" panose="020B0604020202020204" pitchFamily="34" charset="0"/>
                  <a:cs typeface="Arial" panose="020B0604020202020204" pitchFamily="34" charset="0"/>
                </a:rPr>
                <a:t>Aiming to deliver exceptional long-term returns</a:t>
              </a:r>
            </a:p>
            <a:p>
              <a:pPr marL="0" indent="0">
                <a:buNone/>
              </a:pPr>
              <a:r>
                <a:rPr lang="en-US" sz="1800" dirty="0">
                  <a:solidFill>
                    <a:srgbClr val="FFFFFF"/>
                  </a:solidFill>
                  <a:latin typeface="Arial" panose="020B0604020202020204" pitchFamily="34" charset="0"/>
                  <a:cs typeface="Arial" panose="020B0604020202020204" pitchFamily="34" charset="0"/>
                </a:rPr>
                <a:t>10 Yr. Annualised Return: 15.02%</a:t>
              </a:r>
            </a:p>
            <a:p>
              <a:pPr marL="0" indent="0">
                <a:buNone/>
              </a:pPr>
              <a:r>
                <a:rPr lang="en-US" sz="1800" dirty="0">
                  <a:solidFill>
                    <a:srgbClr val="FFFFFF"/>
                  </a:solidFill>
                  <a:latin typeface="Arial" panose="020B0604020202020204" pitchFamily="34" charset="0"/>
                  <a:cs typeface="Arial" panose="020B0604020202020204" pitchFamily="34" charset="0"/>
                </a:rPr>
                <a:t>10 Yr. Volatility: 8.2%</a:t>
              </a:r>
            </a:p>
            <a:p>
              <a:endParaRPr lang="en-US" sz="1600" dirty="0">
                <a:solidFill>
                  <a:srgbClr val="FFFFFF"/>
                </a:solidFill>
                <a:latin typeface="Arial" panose="020B0604020202020204" pitchFamily="34" charset="0"/>
                <a:cs typeface="Arial" panose="020B0604020202020204" pitchFamily="34" charset="0"/>
              </a:endParaRPr>
            </a:p>
          </p:txBody>
        </p:sp>
        <p:sp>
          <p:nvSpPr>
            <p:cNvPr id="9" name="Title 2">
              <a:extLst>
                <a:ext uri="{FF2B5EF4-FFF2-40B4-BE49-F238E27FC236}">
                  <a16:creationId xmlns:a16="http://schemas.microsoft.com/office/drawing/2014/main" id="{4EA1601A-C51D-4564-4B4A-30EB51FA98C9}"/>
                </a:ext>
              </a:extLst>
            </p:cNvPr>
            <p:cNvSpPr txBox="1">
              <a:spLocks/>
            </p:cNvSpPr>
            <p:nvPr/>
          </p:nvSpPr>
          <p:spPr>
            <a:xfrm>
              <a:off x="524914" y="1998795"/>
              <a:ext cx="4880029" cy="404745"/>
            </a:xfrm>
            <a:prstGeom prst="rect">
              <a:avLst/>
            </a:prstGeom>
          </p:spPr>
          <p:txBody>
            <a:bodyPr/>
            <a:lstStyle>
              <a:lvl1pPr algn="l" defTabSz="914399" rtl="0" eaLnBrk="1" latinLnBrk="0" hangingPunct="1">
                <a:lnSpc>
                  <a:spcPct val="100000"/>
                </a:lnSpc>
                <a:spcBef>
                  <a:spcPct val="0"/>
                </a:spcBef>
                <a:buNone/>
                <a:defRPr sz="3200" b="1" kern="1200" cap="all" baseline="0">
                  <a:solidFill>
                    <a:schemeClr val="tx2"/>
                  </a:solidFill>
                  <a:latin typeface="+mj-lt"/>
                  <a:ea typeface="+mj-ea"/>
                  <a:cs typeface="+mj-cs"/>
                </a:defRPr>
              </a:lvl1pPr>
            </a:lstStyle>
            <a:p>
              <a:pPr algn="ctr"/>
              <a:r>
                <a:rPr lang="en-US" sz="2000" cap="none" dirty="0">
                  <a:solidFill>
                    <a:schemeClr val="accent3"/>
                  </a:solidFill>
                  <a:latin typeface="Georgia" panose="02040502050405020303" pitchFamily="18" charset="0"/>
                  <a:cs typeface="Arial" panose="020B0604020202020204" pitchFamily="34" charset="0"/>
                </a:rPr>
                <a:t>High Growth Fund </a:t>
              </a:r>
            </a:p>
          </p:txBody>
        </p:sp>
        <p:sp>
          <p:nvSpPr>
            <p:cNvPr id="18" name="Rectangle 17">
              <a:extLst>
                <a:ext uri="{FF2B5EF4-FFF2-40B4-BE49-F238E27FC236}">
                  <a16:creationId xmlns:a16="http://schemas.microsoft.com/office/drawing/2014/main" id="{4A002B15-7BAC-4D87-2B5B-222E8F76D5E7}"/>
                </a:ext>
              </a:extLst>
            </p:cNvPr>
            <p:cNvSpPr/>
            <p:nvPr/>
          </p:nvSpPr>
          <p:spPr>
            <a:xfrm>
              <a:off x="3455959" y="4793848"/>
              <a:ext cx="1890949" cy="20658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9" name="Subtitle 2">
              <a:extLst>
                <a:ext uri="{FF2B5EF4-FFF2-40B4-BE49-F238E27FC236}">
                  <a16:creationId xmlns:a16="http://schemas.microsoft.com/office/drawing/2014/main" id="{73CFE079-5D52-5F71-86EF-5F986C2E3FED}"/>
                </a:ext>
              </a:extLst>
            </p:cNvPr>
            <p:cNvSpPr txBox="1">
              <a:spLocks/>
            </p:cNvSpPr>
            <p:nvPr/>
          </p:nvSpPr>
          <p:spPr>
            <a:xfrm>
              <a:off x="3518589" y="5054421"/>
              <a:ext cx="1802121" cy="13680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2"/>
                  </a:solidFill>
                  <a:latin typeface="Greycliff CF" pitchFamily="2" charset="77"/>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2"/>
                  </a:solidFill>
                  <a:latin typeface="Greycliff CF" pitchFamily="2" charset="77"/>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2"/>
                  </a:solidFill>
                  <a:latin typeface="Greycliff CF" pitchFamily="2" charset="77"/>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2"/>
                  </a:solidFill>
                  <a:latin typeface="Arial Light" pitchFamily="2" charset="77"/>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2"/>
                  </a:solidFill>
                  <a:latin typeface="Arial Light" pitchFamily="2" charset="77"/>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spcBef>
                  <a:spcPts val="0"/>
                </a:spcBef>
              </a:pPr>
              <a:r>
                <a:rPr lang="en-US" sz="1600" b="1" dirty="0">
                  <a:latin typeface="Arial" panose="020B0604020202020204" pitchFamily="34" charset="0"/>
                </a:rPr>
                <a:t>Our High Growth Fund is the 1</a:t>
              </a:r>
              <a:r>
                <a:rPr lang="en-US" sz="1600" b="1" baseline="30000" dirty="0">
                  <a:latin typeface="Arial" panose="020B0604020202020204" pitchFamily="34" charset="0"/>
                </a:rPr>
                <a:t>st</a:t>
              </a:r>
              <a:br>
                <a:rPr lang="en-US" sz="1600" b="1" dirty="0">
                  <a:latin typeface="Arial" panose="020B0604020202020204" pitchFamily="34" charset="0"/>
                </a:rPr>
              </a:br>
              <a:r>
                <a:rPr lang="en-US" sz="1600" b="1" dirty="0">
                  <a:latin typeface="Arial" panose="020B0604020202020204" pitchFamily="34" charset="0"/>
                </a:rPr>
                <a:t>Fund to deliver 100X Initial Investment*</a:t>
              </a:r>
            </a:p>
            <a:p>
              <a:pPr>
                <a:lnSpc>
                  <a:spcPct val="100000"/>
                </a:lnSpc>
                <a:spcBef>
                  <a:spcPts val="0"/>
                </a:spcBef>
              </a:pPr>
              <a:endParaRPr lang="en-US" sz="1600" dirty="0">
                <a:latin typeface="Arial" panose="020B0604020202020204" pitchFamily="34" charset="0"/>
              </a:endParaRPr>
            </a:p>
            <a:p>
              <a:pPr>
                <a:lnSpc>
                  <a:spcPct val="100000"/>
                </a:lnSpc>
                <a:spcBef>
                  <a:spcPts val="0"/>
                </a:spcBef>
              </a:pPr>
              <a:endParaRPr lang="en-US" sz="1600" dirty="0">
                <a:latin typeface="Arial" panose="020B0604020202020204" pitchFamily="34" charset="0"/>
              </a:endParaRPr>
            </a:p>
          </p:txBody>
        </p:sp>
      </p:grpSp>
      <p:grpSp>
        <p:nvGrpSpPr>
          <p:cNvPr id="22" name="Group 21">
            <a:extLst>
              <a:ext uri="{FF2B5EF4-FFF2-40B4-BE49-F238E27FC236}">
                <a16:creationId xmlns:a16="http://schemas.microsoft.com/office/drawing/2014/main" id="{64C7B55D-D819-3EF7-C10F-60226E7FBC42}"/>
              </a:ext>
            </a:extLst>
          </p:cNvPr>
          <p:cNvGrpSpPr/>
          <p:nvPr/>
        </p:nvGrpSpPr>
        <p:grpSpPr>
          <a:xfrm>
            <a:off x="6742555" y="1803850"/>
            <a:ext cx="4900990" cy="4920679"/>
            <a:chOff x="5965541" y="1962648"/>
            <a:chExt cx="4900990" cy="4920679"/>
          </a:xfrm>
        </p:grpSpPr>
        <p:sp>
          <p:nvSpPr>
            <p:cNvPr id="20" name="Rectangle 19">
              <a:extLst>
                <a:ext uri="{FF2B5EF4-FFF2-40B4-BE49-F238E27FC236}">
                  <a16:creationId xmlns:a16="http://schemas.microsoft.com/office/drawing/2014/main" id="{4DF49558-0E96-FFBA-E0AC-D0D415599F12}"/>
                </a:ext>
              </a:extLst>
            </p:cNvPr>
            <p:cNvSpPr/>
            <p:nvPr/>
          </p:nvSpPr>
          <p:spPr>
            <a:xfrm>
              <a:off x="5965541" y="1962648"/>
              <a:ext cx="4433342" cy="4787238"/>
            </a:xfrm>
            <a:prstGeom prst="rect">
              <a:avLst/>
            </a:prstGeom>
            <a:solidFill>
              <a:schemeClr val="tx2"/>
            </a:solidFill>
            <a:ln>
              <a:solidFill>
                <a:schemeClr val="tx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6A223A-BF26-DF37-4979-061D0777DCC3}"/>
                </a:ext>
              </a:extLst>
            </p:cNvPr>
            <p:cNvSpPr/>
            <p:nvPr/>
          </p:nvSpPr>
          <p:spPr>
            <a:xfrm>
              <a:off x="7836287" y="3412860"/>
              <a:ext cx="2031519" cy="307777"/>
            </a:xfrm>
            <a:prstGeom prst="rect">
              <a:avLst/>
            </a:prstGeom>
          </p:spPr>
          <p:txBody>
            <a:bodyPr wrap="square" lIns="91440" tIns="45720" rIns="91440" bIns="45720" anchor="t">
              <a:spAutoFit/>
            </a:bodyPr>
            <a:lstStyle/>
            <a:p>
              <a:pPr algn="ctr"/>
              <a:endParaRPr lang="en-US" sz="1400">
                <a:solidFill>
                  <a:srgbClr val="FFFFFF"/>
                </a:solidFill>
                <a:latin typeface="Montserrat"/>
              </a:endParaRPr>
            </a:p>
          </p:txBody>
        </p:sp>
        <p:sp>
          <p:nvSpPr>
            <p:cNvPr id="16" name="Rectangle 15">
              <a:extLst>
                <a:ext uri="{FF2B5EF4-FFF2-40B4-BE49-F238E27FC236}">
                  <a16:creationId xmlns:a16="http://schemas.microsoft.com/office/drawing/2014/main" id="{6BEDA4B6-18E0-87A1-7F1E-8B215D2BE038}"/>
                </a:ext>
              </a:extLst>
            </p:cNvPr>
            <p:cNvSpPr/>
            <p:nvPr/>
          </p:nvSpPr>
          <p:spPr>
            <a:xfrm>
              <a:off x="8697362" y="4811126"/>
              <a:ext cx="1890949" cy="20722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itle 2">
              <a:extLst>
                <a:ext uri="{FF2B5EF4-FFF2-40B4-BE49-F238E27FC236}">
                  <a16:creationId xmlns:a16="http://schemas.microsoft.com/office/drawing/2014/main" id="{C078D489-D82E-196C-F148-92EF87CD556E}"/>
                </a:ext>
              </a:extLst>
            </p:cNvPr>
            <p:cNvSpPr txBox="1">
              <a:spLocks/>
            </p:cNvSpPr>
            <p:nvPr/>
          </p:nvSpPr>
          <p:spPr>
            <a:xfrm>
              <a:off x="6815193" y="2003932"/>
              <a:ext cx="3222646" cy="415798"/>
            </a:xfrm>
            <a:prstGeom prst="rect">
              <a:avLst/>
            </a:prstGeom>
          </p:spPr>
          <p:txBody>
            <a:bodyPr/>
            <a:lstStyle>
              <a:lvl1pPr algn="l" defTabSz="914399" rtl="0" eaLnBrk="1" latinLnBrk="0" hangingPunct="1">
                <a:lnSpc>
                  <a:spcPct val="100000"/>
                </a:lnSpc>
                <a:spcBef>
                  <a:spcPct val="0"/>
                </a:spcBef>
                <a:buNone/>
                <a:defRPr sz="3200" b="1" kern="1200" cap="all" baseline="0">
                  <a:solidFill>
                    <a:schemeClr val="tx2"/>
                  </a:solidFill>
                  <a:latin typeface="+mj-lt"/>
                  <a:ea typeface="+mj-ea"/>
                  <a:cs typeface="+mj-cs"/>
                </a:defRPr>
              </a:lvl1pPr>
            </a:lstStyle>
            <a:p>
              <a:pPr algn="ctr"/>
              <a:r>
                <a:rPr lang="en-US" sz="2000" cap="none" dirty="0">
                  <a:solidFill>
                    <a:schemeClr val="accent2"/>
                  </a:solidFill>
                  <a:latin typeface="Georgia" panose="02040502050405020303" pitchFamily="18" charset="0"/>
                  <a:cs typeface="Arial" panose="020B0604020202020204" pitchFamily="34" charset="0"/>
                </a:rPr>
                <a:t>Pure Hedge Fund</a:t>
              </a:r>
            </a:p>
          </p:txBody>
        </p:sp>
        <p:sp>
          <p:nvSpPr>
            <p:cNvPr id="17" name="Subtitle 2">
              <a:extLst>
                <a:ext uri="{FF2B5EF4-FFF2-40B4-BE49-F238E27FC236}">
                  <a16:creationId xmlns:a16="http://schemas.microsoft.com/office/drawing/2014/main" id="{7A0B8093-146A-CFB3-199F-316CCF3D57A0}"/>
                </a:ext>
              </a:extLst>
            </p:cNvPr>
            <p:cNvSpPr txBox="1">
              <a:spLocks/>
            </p:cNvSpPr>
            <p:nvPr/>
          </p:nvSpPr>
          <p:spPr>
            <a:xfrm>
              <a:off x="8735872" y="5082800"/>
              <a:ext cx="1802121" cy="13215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2"/>
                  </a:solidFill>
                  <a:latin typeface="Greycliff CF" pitchFamily="2" charset="77"/>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2"/>
                  </a:solidFill>
                  <a:latin typeface="Greycliff CF" pitchFamily="2" charset="77"/>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2"/>
                  </a:solidFill>
                  <a:latin typeface="Greycliff CF" pitchFamily="2" charset="77"/>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2"/>
                  </a:solidFill>
                  <a:latin typeface="Arial Light" pitchFamily="2" charset="77"/>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2"/>
                  </a:solidFill>
                  <a:latin typeface="Arial Light" pitchFamily="2" charset="77"/>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spcBef>
                  <a:spcPts val="0"/>
                </a:spcBef>
              </a:pPr>
              <a:r>
                <a:rPr lang="en-US" sz="1600" b="1" dirty="0">
                  <a:latin typeface="Arial" panose="020B0604020202020204" pitchFamily="34" charset="0"/>
                </a:rPr>
                <a:t>Since its inception 25 years ago, our Pure Hedge Fund has been in the green**</a:t>
              </a:r>
            </a:p>
            <a:p>
              <a:pPr>
                <a:lnSpc>
                  <a:spcPct val="100000"/>
                </a:lnSpc>
                <a:spcBef>
                  <a:spcPts val="0"/>
                </a:spcBef>
              </a:pPr>
              <a:endParaRPr lang="en-US" sz="1400" dirty="0">
                <a:latin typeface="Arial" panose="020B0604020202020204" pitchFamily="34" charset="0"/>
              </a:endParaRPr>
            </a:p>
          </p:txBody>
        </p:sp>
        <p:sp>
          <p:nvSpPr>
            <p:cNvPr id="21" name="Text Placeholder 3">
              <a:extLst>
                <a:ext uri="{FF2B5EF4-FFF2-40B4-BE49-F238E27FC236}">
                  <a16:creationId xmlns:a16="http://schemas.microsoft.com/office/drawing/2014/main" id="{F19AF624-2530-8ECA-B967-FB93495467BD}"/>
                </a:ext>
              </a:extLst>
            </p:cNvPr>
            <p:cNvSpPr txBox="1">
              <a:spLocks/>
            </p:cNvSpPr>
            <p:nvPr/>
          </p:nvSpPr>
          <p:spPr>
            <a:xfrm>
              <a:off x="5986502" y="2523584"/>
              <a:ext cx="4880029" cy="3799483"/>
            </a:xfrm>
            <a:prstGeom prst="rect">
              <a:avLst/>
            </a:prstGeom>
          </p:spPr>
          <p:txBody>
            <a:bodyPr/>
            <a:lstStyle>
              <a:lvl1pPr marL="180974" indent="-180974" algn="l" defTabSz="914399" rtl="0" eaLnBrk="1" latinLnBrk="0" hangingPunct="1">
                <a:lnSpc>
                  <a:spcPct val="120000"/>
                </a:lnSpc>
                <a:spcBef>
                  <a:spcPts val="1801"/>
                </a:spcBef>
                <a:spcAft>
                  <a:spcPts val="601"/>
                </a:spcAft>
                <a:buFont typeface="Montserrat" panose="02000505000000020004" pitchFamily="2" charset="0"/>
                <a:buChar char="–"/>
                <a:defRPr sz="1401" b="0" kern="1200">
                  <a:solidFill>
                    <a:schemeClr val="tx1"/>
                  </a:solidFill>
                  <a:latin typeface="+mn-lt"/>
                  <a:ea typeface="+mn-ea"/>
                  <a:cs typeface="+mn-cs"/>
                </a:defRPr>
              </a:lvl1pPr>
              <a:lvl2pPr marL="361951" indent="-180974" algn="l" defTabSz="914399" rtl="0" eaLnBrk="1" latinLnBrk="0" hangingPunct="1">
                <a:lnSpc>
                  <a:spcPct val="120000"/>
                </a:lnSpc>
                <a:spcBef>
                  <a:spcPts val="0"/>
                </a:spcBef>
                <a:spcAft>
                  <a:spcPts val="601"/>
                </a:spcAft>
                <a:buFont typeface="Montserrat" panose="02000505000000020004" pitchFamily="2" charset="0"/>
                <a:buChar char="–"/>
                <a:defRPr sz="1300" kern="1200">
                  <a:solidFill>
                    <a:schemeClr val="tx1"/>
                  </a:solidFill>
                  <a:latin typeface="+mn-lt"/>
                  <a:ea typeface="+mn-ea"/>
                  <a:cs typeface="+mn-cs"/>
                </a:defRPr>
              </a:lvl2pPr>
              <a:lvl3pPr marL="542926" indent="-180974" algn="l" defTabSz="914399" rtl="0" eaLnBrk="1" latinLnBrk="0" hangingPunct="1">
                <a:lnSpc>
                  <a:spcPct val="120000"/>
                </a:lnSpc>
                <a:spcBef>
                  <a:spcPts val="0"/>
                </a:spcBef>
                <a:spcAft>
                  <a:spcPts val="601"/>
                </a:spcAft>
                <a:buFont typeface="Montserrat" panose="02000505000000020004" pitchFamily="2" charset="0"/>
                <a:buChar char="–"/>
                <a:defRPr sz="1200" kern="1200">
                  <a:solidFill>
                    <a:schemeClr val="tx1"/>
                  </a:solidFill>
                  <a:latin typeface="+mn-lt"/>
                  <a:ea typeface="+mn-ea"/>
                  <a:cs typeface="+mn-cs"/>
                </a:defRPr>
              </a:lvl3pPr>
              <a:lvl4pPr marL="714375" indent="-171450" algn="l" defTabSz="914399" rtl="0" eaLnBrk="1" latinLnBrk="0" hangingPunct="1">
                <a:lnSpc>
                  <a:spcPct val="120000"/>
                </a:lnSpc>
                <a:spcBef>
                  <a:spcPts val="0"/>
                </a:spcBef>
                <a:spcAft>
                  <a:spcPts val="601"/>
                </a:spcAft>
                <a:buFont typeface="Montserrat" panose="02000505000000020004" pitchFamily="2" charset="0"/>
                <a:buChar char="–"/>
                <a:defRPr sz="1100" kern="1200">
                  <a:solidFill>
                    <a:schemeClr val="tx1"/>
                  </a:solidFill>
                  <a:latin typeface="+mn-lt"/>
                  <a:ea typeface="+mn-ea"/>
                  <a:cs typeface="+mn-cs"/>
                </a:defRPr>
              </a:lvl4pPr>
              <a:lvl5pPr marL="895350" indent="-180974" algn="l" defTabSz="914399" rtl="0" eaLnBrk="1" latinLnBrk="0" hangingPunct="1">
                <a:lnSpc>
                  <a:spcPct val="120000"/>
                </a:lnSpc>
                <a:spcBef>
                  <a:spcPts val="0"/>
                </a:spcBef>
                <a:spcAft>
                  <a:spcPts val="601"/>
                </a:spcAft>
                <a:buFont typeface="Montserrat" panose="02000505000000020004" pitchFamily="2" charset="0"/>
                <a:buChar char="–"/>
                <a:tabLst/>
                <a:defRPr sz="1051" kern="1200">
                  <a:solidFill>
                    <a:schemeClr val="tx1"/>
                  </a:solidFill>
                  <a:latin typeface="+mn-lt"/>
                  <a:ea typeface="+mn-ea"/>
                  <a:cs typeface="+mn-cs"/>
                </a:defRPr>
              </a:lvl5pPr>
              <a:lvl6pPr marL="2514599"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01"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r>
                <a:rPr lang="en-US" sz="1800" dirty="0">
                  <a:solidFill>
                    <a:srgbClr val="FFFFFF"/>
                  </a:solidFill>
                  <a:latin typeface="Arial" panose="020B0604020202020204" pitchFamily="34" charset="0"/>
                  <a:cs typeface="Arial" panose="020B0604020202020204" pitchFamily="34" charset="0"/>
                </a:rPr>
                <a:t>Market-Neutral hedge fund </a:t>
              </a:r>
            </a:p>
            <a:p>
              <a:pPr marL="0" indent="0">
                <a:buNone/>
              </a:pPr>
              <a:r>
                <a:rPr lang="en-US" sz="1800" dirty="0">
                  <a:solidFill>
                    <a:srgbClr val="FFFFFF"/>
                  </a:solidFill>
                  <a:latin typeface="Arial" panose="020B0604020202020204" pitchFamily="34" charset="0"/>
                  <a:cs typeface="Arial" panose="020B0604020202020204" pitchFamily="34" charset="0"/>
                </a:rPr>
                <a:t>Consistency &amp; downside protection </a:t>
              </a:r>
            </a:p>
            <a:p>
              <a:pPr marL="0" indent="0">
                <a:buNone/>
              </a:pPr>
              <a:r>
                <a:rPr lang="en-US" sz="1800" dirty="0">
                  <a:solidFill>
                    <a:srgbClr val="FFFFFF"/>
                  </a:solidFill>
                  <a:latin typeface="Arial" panose="020B0604020202020204" pitchFamily="34" charset="0"/>
                  <a:cs typeface="Arial" panose="020B0604020202020204" pitchFamily="34" charset="0"/>
                </a:rPr>
                <a:t>Inflation beating returns at low volatility</a:t>
              </a:r>
            </a:p>
            <a:p>
              <a:pPr marL="0" indent="0">
                <a:buNone/>
              </a:pPr>
              <a:r>
                <a:rPr lang="en-US" sz="1800" dirty="0">
                  <a:solidFill>
                    <a:srgbClr val="FFFFFF"/>
                  </a:solidFill>
                  <a:latin typeface="Arial" panose="020B0604020202020204" pitchFamily="34" charset="0"/>
                  <a:cs typeface="Arial" panose="020B0604020202020204" pitchFamily="34" charset="0"/>
                </a:rPr>
                <a:t>10 Yr. Annualised Return: 12.05%</a:t>
              </a:r>
            </a:p>
            <a:p>
              <a:pPr marL="0" indent="0">
                <a:buNone/>
              </a:pPr>
              <a:r>
                <a:rPr lang="en-US" sz="1800" dirty="0">
                  <a:solidFill>
                    <a:srgbClr val="FFFFFF"/>
                  </a:solidFill>
                  <a:latin typeface="Arial" panose="020B0604020202020204" pitchFamily="34" charset="0"/>
                  <a:cs typeface="Arial" panose="020B0604020202020204" pitchFamily="34" charset="0"/>
                </a:rPr>
                <a:t>10 Yr. Volatility: 4.4%</a:t>
              </a:r>
            </a:p>
            <a:p>
              <a:endParaRPr lang="en-US" sz="1600" dirty="0">
                <a:solidFill>
                  <a:srgbClr val="FFFFFF"/>
                </a:solidFill>
                <a:latin typeface="Arial" panose="020B0604020202020204" pitchFamily="34" charset="0"/>
                <a:cs typeface="Arial" panose="020B0604020202020204" pitchFamily="34" charset="0"/>
              </a:endParaRPr>
            </a:p>
          </p:txBody>
        </p:sp>
      </p:grpSp>
      <p:sp>
        <p:nvSpPr>
          <p:cNvPr id="24" name="Subtitle 2">
            <a:extLst>
              <a:ext uri="{FF2B5EF4-FFF2-40B4-BE49-F238E27FC236}">
                <a16:creationId xmlns:a16="http://schemas.microsoft.com/office/drawing/2014/main" id="{BA8EDDDD-74D9-D7AF-69F8-C99BB22AA566}"/>
              </a:ext>
            </a:extLst>
          </p:cNvPr>
          <p:cNvSpPr txBox="1">
            <a:spLocks/>
          </p:cNvSpPr>
          <p:nvPr/>
        </p:nvSpPr>
        <p:spPr>
          <a:xfrm>
            <a:off x="188786" y="6653564"/>
            <a:ext cx="6739402" cy="2169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Greycliff CF"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Greycliff CF"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Greycliff CF"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Light"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ZA" sz="800" dirty="0">
                <a:solidFill>
                  <a:srgbClr val="4D4439"/>
                </a:solidFill>
                <a:latin typeface="Arial" panose="020B0604020202020204" pitchFamily="34" charset="0"/>
              </a:rPr>
              <a:t>* As at 30 June 2023 (Source: Peregrine Capital) ** Inception: July 1998</a:t>
            </a:r>
          </a:p>
        </p:txBody>
      </p:sp>
    </p:spTree>
    <p:extLst>
      <p:ext uri="{BB962C8B-B14F-4D97-AF65-F5344CB8AC3E}">
        <p14:creationId xmlns:p14="http://schemas.microsoft.com/office/powerpoint/2010/main" val="4058148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437617-A239-0C68-DDCD-A2F336654AAC}"/>
              </a:ext>
            </a:extLst>
          </p:cNvPr>
          <p:cNvSpPr/>
          <p:nvPr/>
        </p:nvSpPr>
        <p:spPr>
          <a:xfrm>
            <a:off x="831850" y="5292483"/>
            <a:ext cx="2279840" cy="15922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itle 1">
            <a:extLst>
              <a:ext uri="{FF2B5EF4-FFF2-40B4-BE49-F238E27FC236}">
                <a16:creationId xmlns:a16="http://schemas.microsoft.com/office/drawing/2014/main" id="{FD62845F-C4B8-59F0-E63B-FB5D210F862A}"/>
              </a:ext>
            </a:extLst>
          </p:cNvPr>
          <p:cNvSpPr txBox="1">
            <a:spLocks/>
          </p:cNvSpPr>
          <p:nvPr/>
        </p:nvSpPr>
        <p:spPr>
          <a:xfrm>
            <a:off x="831850" y="707028"/>
            <a:ext cx="10515600" cy="159220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2"/>
                </a:solidFill>
                <a:latin typeface="Larken" pitchFamily="2" charset="77"/>
                <a:ea typeface="+mj-ea"/>
                <a:cs typeface="+mj-cs"/>
              </a:defRPr>
            </a:lvl1pPr>
          </a:lstStyle>
          <a:p>
            <a:pPr>
              <a:lnSpc>
                <a:spcPts val="3500"/>
              </a:lnSpc>
            </a:pPr>
            <a:r>
              <a:rPr lang="en-US" sz="4000" b="0" dirty="0">
                <a:latin typeface="Georgia" panose="02040502050405020303" pitchFamily="18" charset="0"/>
              </a:rPr>
              <a:t>High Growth </a:t>
            </a:r>
          </a:p>
          <a:p>
            <a:pPr>
              <a:lnSpc>
                <a:spcPts val="3500"/>
              </a:lnSpc>
            </a:pPr>
            <a:r>
              <a:rPr lang="en-US" sz="4000" dirty="0">
                <a:latin typeface="Georgia" panose="02040502050405020303" pitchFamily="18" charset="0"/>
              </a:rPr>
              <a:t>fund </a:t>
            </a:r>
          </a:p>
        </p:txBody>
      </p:sp>
      <p:sp>
        <p:nvSpPr>
          <p:cNvPr id="5" name="TextBox 4">
            <a:extLst>
              <a:ext uri="{FF2B5EF4-FFF2-40B4-BE49-F238E27FC236}">
                <a16:creationId xmlns:a16="http://schemas.microsoft.com/office/drawing/2014/main" id="{E111116B-BED6-F961-5286-81DE52CD56C6}"/>
              </a:ext>
            </a:extLst>
          </p:cNvPr>
          <p:cNvSpPr txBox="1"/>
          <p:nvPr/>
        </p:nvSpPr>
        <p:spPr>
          <a:xfrm>
            <a:off x="5562548" y="6640286"/>
            <a:ext cx="3951110" cy="215444"/>
          </a:xfrm>
          <a:prstGeom prst="rect">
            <a:avLst/>
          </a:prstGeom>
          <a:noFill/>
        </p:spPr>
        <p:txBody>
          <a:bodyPr wrap="square" lIns="91440" tIns="45720" rIns="91440" bIns="45720" rtlCol="0" anchor="t">
            <a:spAutoFit/>
          </a:bodyPr>
          <a:lstStyle/>
          <a:p>
            <a:pPr>
              <a:defRPr/>
            </a:pPr>
            <a:r>
              <a:rPr kumimoji="0" lang="en-ZA" sz="800" u="none" strike="noStrike" kern="1200" cap="none" spc="0" normalizeH="0" baseline="0" noProof="0" dirty="0">
                <a:ln>
                  <a:noFill/>
                </a:ln>
                <a:effectLst/>
                <a:uLnTx/>
                <a:uFillTx/>
                <a:latin typeface="Arial" panose="020B0604020202020204" pitchFamily="34" charset="0"/>
              </a:rPr>
              <a:t>Returns are to 30 June 2023 | Source: Peregrine Capital, Morningstar, Bloomberg</a:t>
            </a:r>
            <a:endParaRPr lang="en-ZA" sz="800" dirty="0">
              <a:latin typeface="Arial" panose="020B0604020202020204" pitchFamily="34" charset="0"/>
            </a:endParaRPr>
          </a:p>
        </p:txBody>
      </p:sp>
      <p:sp>
        <p:nvSpPr>
          <p:cNvPr id="7" name="TextBox 6">
            <a:extLst>
              <a:ext uri="{FF2B5EF4-FFF2-40B4-BE49-F238E27FC236}">
                <a16:creationId xmlns:a16="http://schemas.microsoft.com/office/drawing/2014/main" id="{4DB2E6EE-C760-6748-01FD-CD8140CFA856}"/>
              </a:ext>
            </a:extLst>
          </p:cNvPr>
          <p:cNvSpPr txBox="1"/>
          <p:nvPr/>
        </p:nvSpPr>
        <p:spPr>
          <a:xfrm>
            <a:off x="846141" y="2156508"/>
            <a:ext cx="4828149" cy="3539430"/>
          </a:xfrm>
          <a:prstGeom prst="rect">
            <a:avLst/>
          </a:prstGeom>
          <a:noFill/>
        </p:spPr>
        <p:txBody>
          <a:bodyPr wrap="square" rtlCol="0">
            <a:spAutoFit/>
          </a:bodyPr>
          <a:lstStyle/>
          <a:p>
            <a:r>
              <a:rPr lang="en-US" sz="1600" dirty="0">
                <a:latin typeface="Arial" panose="020B0604020202020204" pitchFamily="34" charset="0"/>
              </a:rPr>
              <a:t>Fund started in February 2000</a:t>
            </a:r>
          </a:p>
          <a:p>
            <a:endParaRPr lang="en-US" sz="1600" dirty="0">
              <a:latin typeface="Arial" panose="020B0604020202020204" pitchFamily="34" charset="0"/>
            </a:endParaRPr>
          </a:p>
          <a:p>
            <a:r>
              <a:rPr lang="en-US" sz="1600" dirty="0">
                <a:latin typeface="Arial" panose="020B0604020202020204" pitchFamily="34" charset="0"/>
              </a:rPr>
              <a:t>Creating long-term wealth for investors by investing in our best investment ideas</a:t>
            </a:r>
          </a:p>
          <a:p>
            <a:endParaRPr lang="en-US" sz="1600" dirty="0">
              <a:latin typeface="Arial" panose="020B0604020202020204" pitchFamily="34" charset="0"/>
            </a:endParaRPr>
          </a:p>
          <a:p>
            <a:r>
              <a:rPr lang="en-US" sz="1600" dirty="0">
                <a:latin typeface="Arial" panose="020B0604020202020204" pitchFamily="34" charset="0"/>
              </a:rPr>
              <a:t>Industry leading long-term investment growth.</a:t>
            </a:r>
          </a:p>
          <a:p>
            <a:endParaRPr lang="en-US" sz="1600" dirty="0">
              <a:latin typeface="Arial" panose="020B0604020202020204" pitchFamily="34" charset="0"/>
            </a:endParaRPr>
          </a:p>
          <a:p>
            <a:r>
              <a:rPr lang="en-US" sz="1600" dirty="0">
                <a:latin typeface="Arial" panose="020B0604020202020204" pitchFamily="34" charset="0"/>
              </a:rPr>
              <a:t>Moderate levels of risk</a:t>
            </a:r>
          </a:p>
          <a:p>
            <a:endParaRPr lang="en-US" sz="1600" dirty="0">
              <a:latin typeface="Arial" panose="020B0604020202020204" pitchFamily="34" charset="0"/>
            </a:endParaRPr>
          </a:p>
          <a:p>
            <a:r>
              <a:rPr lang="en-US" sz="1600" dirty="0">
                <a:latin typeface="Arial" panose="020B0604020202020204" pitchFamily="34" charset="0"/>
              </a:rPr>
              <a:t>Risk similar to those of traditional South African high equity balanced funds</a:t>
            </a:r>
          </a:p>
          <a:p>
            <a:endParaRPr lang="en-US" sz="1600" dirty="0">
              <a:latin typeface="Arial" panose="020B0604020202020204" pitchFamily="34" charset="0"/>
            </a:endParaRPr>
          </a:p>
          <a:p>
            <a:endParaRPr lang="en-US" sz="1600" dirty="0">
              <a:latin typeface="Arial" panose="020B0604020202020204" pitchFamily="34" charset="0"/>
            </a:endParaRPr>
          </a:p>
          <a:p>
            <a:endParaRPr lang="en-US" sz="1600" dirty="0">
              <a:latin typeface="Arial" panose="020B0604020202020204" pitchFamily="34" charset="0"/>
            </a:endParaRPr>
          </a:p>
        </p:txBody>
      </p:sp>
      <p:sp>
        <p:nvSpPr>
          <p:cNvPr id="8" name="TextBox 7">
            <a:extLst>
              <a:ext uri="{FF2B5EF4-FFF2-40B4-BE49-F238E27FC236}">
                <a16:creationId xmlns:a16="http://schemas.microsoft.com/office/drawing/2014/main" id="{DAFC8C8E-6983-6FDB-FA27-BD82C213E3A1}"/>
              </a:ext>
            </a:extLst>
          </p:cNvPr>
          <p:cNvSpPr txBox="1"/>
          <p:nvPr/>
        </p:nvSpPr>
        <p:spPr>
          <a:xfrm>
            <a:off x="844550" y="1652900"/>
            <a:ext cx="4705299" cy="646331"/>
          </a:xfrm>
          <a:prstGeom prst="rect">
            <a:avLst/>
          </a:prstGeom>
          <a:noFill/>
        </p:spPr>
        <p:txBody>
          <a:bodyPr wrap="square" rtlCol="0">
            <a:spAutoFit/>
          </a:bodyPr>
          <a:lstStyle/>
          <a:p>
            <a:r>
              <a:rPr lang="en-US" b="1" dirty="0">
                <a:latin typeface="Arial" panose="020B0604020202020204" pitchFamily="34" charset="0"/>
              </a:rPr>
              <a:t>Exceptional long-term returns</a:t>
            </a:r>
          </a:p>
          <a:p>
            <a:endParaRPr lang="en-US" dirty="0">
              <a:latin typeface="Arial" panose="020B0604020202020204" pitchFamily="34" charset="0"/>
            </a:endParaRPr>
          </a:p>
        </p:txBody>
      </p:sp>
      <p:sp>
        <p:nvSpPr>
          <p:cNvPr id="9" name="TextBox 8">
            <a:extLst>
              <a:ext uri="{FF2B5EF4-FFF2-40B4-BE49-F238E27FC236}">
                <a16:creationId xmlns:a16="http://schemas.microsoft.com/office/drawing/2014/main" id="{8D71B539-FDFD-3143-DD9E-D1976413EB71}"/>
              </a:ext>
            </a:extLst>
          </p:cNvPr>
          <p:cNvSpPr txBox="1"/>
          <p:nvPr/>
        </p:nvSpPr>
        <p:spPr>
          <a:xfrm>
            <a:off x="844551" y="5563972"/>
            <a:ext cx="2267140" cy="738664"/>
          </a:xfrm>
          <a:prstGeom prst="rect">
            <a:avLst/>
          </a:prstGeom>
          <a:noFill/>
        </p:spPr>
        <p:txBody>
          <a:bodyPr wrap="square" rtlCol="0">
            <a:spAutoFit/>
          </a:bodyPr>
          <a:lstStyle/>
          <a:p>
            <a:pPr algn="ctr"/>
            <a:r>
              <a:rPr lang="en-US" sz="1400" b="1" dirty="0">
                <a:latin typeface="Arial" panose="020B0604020202020204" pitchFamily="34" charset="0"/>
              </a:rPr>
              <a:t>SA’s 1st Fund to deliver </a:t>
            </a:r>
            <a:br>
              <a:rPr lang="en-US" sz="1400" b="1" dirty="0">
                <a:latin typeface="Arial" panose="020B0604020202020204" pitchFamily="34" charset="0"/>
              </a:rPr>
            </a:br>
            <a:r>
              <a:rPr lang="en-US" sz="1400" b="1" dirty="0">
                <a:latin typeface="Arial" panose="020B0604020202020204" pitchFamily="34" charset="0"/>
              </a:rPr>
              <a:t>100x Initial Investment</a:t>
            </a:r>
          </a:p>
          <a:p>
            <a:pPr algn="ctr"/>
            <a:endParaRPr lang="en-US" sz="1400" b="1" dirty="0">
              <a:latin typeface="Arial" panose="020B0604020202020204" pitchFamily="34" charset="0"/>
            </a:endParaRPr>
          </a:p>
        </p:txBody>
      </p:sp>
      <p:sp>
        <p:nvSpPr>
          <p:cNvPr id="10" name="Slide Number Placeholder 9">
            <a:extLst>
              <a:ext uri="{FF2B5EF4-FFF2-40B4-BE49-F238E27FC236}">
                <a16:creationId xmlns:a16="http://schemas.microsoft.com/office/drawing/2014/main" id="{CB8A61E5-44C8-A477-5B28-B0CB72F10170}"/>
              </a:ext>
            </a:extLst>
          </p:cNvPr>
          <p:cNvSpPr>
            <a:spLocks noGrp="1"/>
          </p:cNvSpPr>
          <p:nvPr>
            <p:ph type="sldNum" sz="quarter" idx="12"/>
          </p:nvPr>
        </p:nvSpPr>
        <p:spPr/>
        <p:txBody>
          <a:bodyPr/>
          <a:lstStyle/>
          <a:p>
            <a:fld id="{AC333D90-41EF-B248-AAB8-4A48E1DC1C4F}" type="slidenum">
              <a:rPr lang="en-US" smtClean="0"/>
              <a:pPr/>
              <a:t>5</a:t>
            </a:fld>
            <a:endParaRPr lang="en-US" dirty="0"/>
          </a:p>
        </p:txBody>
      </p:sp>
      <p:graphicFrame>
        <p:nvGraphicFramePr>
          <p:cNvPr id="12" name="Chart 11">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1775502713"/>
              </p:ext>
            </p:extLst>
          </p:nvPr>
        </p:nvGraphicFramePr>
        <p:xfrm>
          <a:off x="5562549" y="707028"/>
          <a:ext cx="6384182" cy="58984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37491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EF5A64-331A-6C67-16A1-5378C5151196}"/>
              </a:ext>
            </a:extLst>
          </p:cNvPr>
          <p:cNvSpPr>
            <a:spLocks noGrp="1"/>
          </p:cNvSpPr>
          <p:nvPr>
            <p:ph type="title"/>
          </p:nvPr>
        </p:nvSpPr>
        <p:spPr>
          <a:xfrm>
            <a:off x="1549286" y="2508515"/>
            <a:ext cx="10515600" cy="1325563"/>
          </a:xfrm>
        </p:spPr>
        <p:txBody>
          <a:bodyPr/>
          <a:lstStyle/>
          <a:p>
            <a:r>
              <a:rPr lang="en-US" dirty="0"/>
              <a:t>The State of Play</a:t>
            </a:r>
            <a:br>
              <a:rPr lang="en-US" dirty="0"/>
            </a:br>
            <a:r>
              <a:rPr lang="en-US" b="1" dirty="0"/>
              <a:t>in South Africa</a:t>
            </a:r>
          </a:p>
        </p:txBody>
      </p:sp>
      <p:sp>
        <p:nvSpPr>
          <p:cNvPr id="2" name="Slide Number Placeholder 1">
            <a:extLst>
              <a:ext uri="{FF2B5EF4-FFF2-40B4-BE49-F238E27FC236}">
                <a16:creationId xmlns:a16="http://schemas.microsoft.com/office/drawing/2014/main" id="{485D5AB2-D26B-3C00-CAC7-5E3E36D59107}"/>
              </a:ext>
            </a:extLst>
          </p:cNvPr>
          <p:cNvSpPr>
            <a:spLocks noGrp="1"/>
          </p:cNvSpPr>
          <p:nvPr>
            <p:ph type="sldNum" sz="quarter" idx="12"/>
          </p:nvPr>
        </p:nvSpPr>
        <p:spPr/>
        <p:txBody>
          <a:bodyPr/>
          <a:lstStyle/>
          <a:p>
            <a:fld id="{AC333D90-41EF-B248-AAB8-4A48E1DC1C4F}" type="slidenum">
              <a:rPr lang="en-US" smtClean="0"/>
              <a:pPr/>
              <a:t>6</a:t>
            </a:fld>
            <a:endParaRPr lang="en-US" dirty="0"/>
          </a:p>
        </p:txBody>
      </p:sp>
    </p:spTree>
    <p:extLst>
      <p:ext uri="{BB962C8B-B14F-4D97-AF65-F5344CB8AC3E}">
        <p14:creationId xmlns:p14="http://schemas.microsoft.com/office/powerpoint/2010/main" val="1628932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91B62B-4F6E-DF4D-78FD-9E5613BF083C}"/>
              </a:ext>
            </a:extLst>
          </p:cNvPr>
          <p:cNvSpPr/>
          <p:nvPr/>
        </p:nvSpPr>
        <p:spPr>
          <a:xfrm>
            <a:off x="7945821" y="2295993"/>
            <a:ext cx="2986786" cy="3864297"/>
          </a:xfrm>
          <a:prstGeom prst="rect">
            <a:avLst/>
          </a:prstGeom>
          <a:solidFill>
            <a:schemeClr val="accent4">
              <a:alpha val="3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Slide Number Placeholder 3">
            <a:extLst>
              <a:ext uri="{FF2B5EF4-FFF2-40B4-BE49-F238E27FC236}">
                <a16:creationId xmlns:a16="http://schemas.microsoft.com/office/drawing/2014/main" id="{7DBEE67C-BCE4-FF1A-5C16-458D46432655}"/>
              </a:ext>
            </a:extLst>
          </p:cNvPr>
          <p:cNvSpPr>
            <a:spLocks noGrp="1"/>
          </p:cNvSpPr>
          <p:nvPr>
            <p:ph type="sldNum" sz="quarter" idx="12"/>
          </p:nvPr>
        </p:nvSpPr>
        <p:spPr/>
        <p:txBody>
          <a:bodyPr/>
          <a:lstStyle/>
          <a:p>
            <a:fld id="{AC333D90-41EF-B248-AAB8-4A48E1DC1C4F}" type="slidenum">
              <a:rPr lang="en-US" smtClean="0"/>
              <a:pPr/>
              <a:t>7</a:t>
            </a:fld>
            <a:endParaRPr lang="en-US" dirty="0"/>
          </a:p>
        </p:txBody>
      </p:sp>
      <p:graphicFrame>
        <p:nvGraphicFramePr>
          <p:cNvPr id="5" name="Chart 4">
            <a:extLst>
              <a:ext uri="{FF2B5EF4-FFF2-40B4-BE49-F238E27FC236}">
                <a16:creationId xmlns:a16="http://schemas.microsoft.com/office/drawing/2014/main" id="{1E16900F-BA51-DCE9-8749-786CBE79A600}"/>
              </a:ext>
            </a:extLst>
          </p:cNvPr>
          <p:cNvGraphicFramePr>
            <a:graphicFrameLocks/>
          </p:cNvGraphicFramePr>
          <p:nvPr>
            <p:extLst>
              <p:ext uri="{D42A27DB-BD31-4B8C-83A1-F6EECF244321}">
                <p14:modId xmlns:p14="http://schemas.microsoft.com/office/powerpoint/2010/main" val="64249055"/>
              </p:ext>
            </p:extLst>
          </p:nvPr>
        </p:nvGraphicFramePr>
        <p:xfrm>
          <a:off x="245269" y="1789823"/>
          <a:ext cx="11669363" cy="4735592"/>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1">
            <a:extLst>
              <a:ext uri="{FF2B5EF4-FFF2-40B4-BE49-F238E27FC236}">
                <a16:creationId xmlns:a16="http://schemas.microsoft.com/office/drawing/2014/main" id="{C928D70F-5C7A-6C02-4256-1C2D7C7D0203}"/>
              </a:ext>
            </a:extLst>
          </p:cNvPr>
          <p:cNvSpPr txBox="1">
            <a:spLocks/>
          </p:cNvSpPr>
          <p:nvPr/>
        </p:nvSpPr>
        <p:spPr>
          <a:xfrm>
            <a:off x="838200" y="-100002"/>
            <a:ext cx="10515600" cy="1592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tx2"/>
                </a:solidFill>
                <a:latin typeface="Larken" pitchFamily="2" charset="77"/>
                <a:ea typeface="+mj-ea"/>
                <a:cs typeface="+mj-cs"/>
              </a:defRPr>
            </a:lvl1pPr>
          </a:lstStyle>
          <a:p>
            <a:pPr>
              <a:lnSpc>
                <a:spcPts val="3500"/>
              </a:lnSpc>
            </a:pPr>
            <a:r>
              <a:rPr lang="en-US" sz="4000" b="0" dirty="0">
                <a:latin typeface="Georgia" panose="02040502050405020303" pitchFamily="18" charset="0"/>
              </a:rPr>
              <a:t>Load Shedding</a:t>
            </a:r>
            <a:br>
              <a:rPr lang="en-US" sz="4000" dirty="0">
                <a:latin typeface="Georgia" panose="02040502050405020303" pitchFamily="18" charset="0"/>
              </a:rPr>
            </a:br>
            <a:r>
              <a:rPr lang="en-US" sz="4000" dirty="0">
                <a:latin typeface="Georgia" panose="02040502050405020303" pitchFamily="18" charset="0"/>
              </a:rPr>
              <a:t>the number one problem</a:t>
            </a:r>
          </a:p>
        </p:txBody>
      </p:sp>
      <p:sp>
        <p:nvSpPr>
          <p:cNvPr id="7" name="TextBox 6">
            <a:extLst>
              <a:ext uri="{FF2B5EF4-FFF2-40B4-BE49-F238E27FC236}">
                <a16:creationId xmlns:a16="http://schemas.microsoft.com/office/drawing/2014/main" id="{99F75C05-5F51-29E8-61B0-80226B498074}"/>
              </a:ext>
            </a:extLst>
          </p:cNvPr>
          <p:cNvSpPr txBox="1"/>
          <p:nvPr/>
        </p:nvSpPr>
        <p:spPr>
          <a:xfrm>
            <a:off x="166553" y="6642556"/>
            <a:ext cx="68336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a:ln>
                  <a:noFill/>
                </a:ln>
                <a:solidFill>
                  <a:schemeClr val="tx2"/>
                </a:solidFill>
                <a:effectLst/>
                <a:uLnTx/>
                <a:uFillTx/>
                <a:ea typeface="+mn-ea"/>
                <a:cs typeface="+mn-cs"/>
              </a:rPr>
              <a:t>Data as at 17 July 2023 | Source: Eskom, Peregrine Capital</a:t>
            </a:r>
          </a:p>
        </p:txBody>
      </p:sp>
    </p:spTree>
    <p:extLst>
      <p:ext uri="{BB962C8B-B14F-4D97-AF65-F5344CB8AC3E}">
        <p14:creationId xmlns:p14="http://schemas.microsoft.com/office/powerpoint/2010/main" val="2393995666"/>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BEE67C-BCE4-FF1A-5C16-458D46432655}"/>
              </a:ext>
            </a:extLst>
          </p:cNvPr>
          <p:cNvSpPr>
            <a:spLocks noGrp="1"/>
          </p:cNvSpPr>
          <p:nvPr>
            <p:ph type="sldNum" sz="quarter" idx="12"/>
          </p:nvPr>
        </p:nvSpPr>
        <p:spPr/>
        <p:txBody>
          <a:bodyPr/>
          <a:lstStyle/>
          <a:p>
            <a:fld id="{AC333D90-41EF-B248-AAB8-4A48E1DC1C4F}" type="slidenum">
              <a:rPr lang="en-US" smtClean="0"/>
              <a:pPr/>
              <a:t>8</a:t>
            </a:fld>
            <a:endParaRPr lang="en-US" dirty="0"/>
          </a:p>
        </p:txBody>
      </p:sp>
      <p:sp>
        <p:nvSpPr>
          <p:cNvPr id="6" name="Title 1">
            <a:extLst>
              <a:ext uri="{FF2B5EF4-FFF2-40B4-BE49-F238E27FC236}">
                <a16:creationId xmlns:a16="http://schemas.microsoft.com/office/drawing/2014/main" id="{C928D70F-5C7A-6C02-4256-1C2D7C7D0203}"/>
              </a:ext>
            </a:extLst>
          </p:cNvPr>
          <p:cNvSpPr txBox="1">
            <a:spLocks/>
          </p:cNvSpPr>
          <p:nvPr/>
        </p:nvSpPr>
        <p:spPr>
          <a:xfrm>
            <a:off x="838200" y="-100002"/>
            <a:ext cx="10515600" cy="1592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tx2"/>
                </a:solidFill>
                <a:latin typeface="Larken" pitchFamily="2" charset="77"/>
                <a:ea typeface="+mj-ea"/>
                <a:cs typeface="+mj-cs"/>
              </a:defRPr>
            </a:lvl1pPr>
          </a:lstStyle>
          <a:p>
            <a:pPr>
              <a:lnSpc>
                <a:spcPts val="3500"/>
              </a:lnSpc>
            </a:pPr>
            <a:r>
              <a:rPr lang="en-US" sz="4000" b="0" dirty="0">
                <a:latin typeface="Georgia" panose="02040502050405020303" pitchFamily="18" charset="0"/>
              </a:rPr>
              <a:t>But its very much</a:t>
            </a:r>
            <a:br>
              <a:rPr lang="en-US" sz="4000" dirty="0">
                <a:latin typeface="Georgia" panose="02040502050405020303" pitchFamily="18" charset="0"/>
              </a:rPr>
            </a:br>
            <a:r>
              <a:rPr lang="en-US" sz="4000" dirty="0">
                <a:latin typeface="Georgia" panose="02040502050405020303" pitchFamily="18" charset="0"/>
              </a:rPr>
              <a:t>in the price</a:t>
            </a:r>
          </a:p>
        </p:txBody>
      </p:sp>
      <p:sp>
        <p:nvSpPr>
          <p:cNvPr id="7" name="TextBox 6">
            <a:extLst>
              <a:ext uri="{FF2B5EF4-FFF2-40B4-BE49-F238E27FC236}">
                <a16:creationId xmlns:a16="http://schemas.microsoft.com/office/drawing/2014/main" id="{99F75C05-5F51-29E8-61B0-80226B498074}"/>
              </a:ext>
            </a:extLst>
          </p:cNvPr>
          <p:cNvSpPr txBox="1"/>
          <p:nvPr/>
        </p:nvSpPr>
        <p:spPr>
          <a:xfrm>
            <a:off x="166553" y="6642556"/>
            <a:ext cx="68336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dirty="0">
                <a:ln>
                  <a:noFill/>
                </a:ln>
                <a:solidFill>
                  <a:schemeClr val="tx2"/>
                </a:solidFill>
                <a:effectLst/>
                <a:uLnTx/>
                <a:uFillTx/>
                <a:ea typeface="+mn-ea"/>
                <a:cs typeface="+mn-cs"/>
              </a:rPr>
              <a:t>Data as at 30 June 2023 | Source: Bloomberg</a:t>
            </a:r>
          </a:p>
        </p:txBody>
      </p:sp>
      <p:graphicFrame>
        <p:nvGraphicFramePr>
          <p:cNvPr id="2" name="Chart 1">
            <a:extLst>
              <a:ext uri="{FF2B5EF4-FFF2-40B4-BE49-F238E27FC236}">
                <a16:creationId xmlns:a16="http://schemas.microsoft.com/office/drawing/2014/main" id="{A91FB357-68B9-406A-86F0-61ABCEE6B601}"/>
              </a:ext>
            </a:extLst>
          </p:cNvPr>
          <p:cNvGraphicFramePr>
            <a:graphicFrameLocks/>
          </p:cNvGraphicFramePr>
          <p:nvPr>
            <p:extLst>
              <p:ext uri="{D42A27DB-BD31-4B8C-83A1-F6EECF244321}">
                <p14:modId xmlns:p14="http://schemas.microsoft.com/office/powerpoint/2010/main" val="3071605305"/>
              </p:ext>
            </p:extLst>
          </p:nvPr>
        </p:nvGraphicFramePr>
        <p:xfrm>
          <a:off x="336000" y="2057400"/>
          <a:ext cx="11520000" cy="43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1218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EF5A64-331A-6C67-16A1-5378C5151196}"/>
              </a:ext>
            </a:extLst>
          </p:cNvPr>
          <p:cNvSpPr>
            <a:spLocks noGrp="1"/>
          </p:cNvSpPr>
          <p:nvPr>
            <p:ph type="title"/>
          </p:nvPr>
        </p:nvSpPr>
        <p:spPr>
          <a:xfrm>
            <a:off x="1549286" y="2508515"/>
            <a:ext cx="10515600" cy="1325563"/>
          </a:xfrm>
        </p:spPr>
        <p:txBody>
          <a:bodyPr/>
          <a:lstStyle/>
          <a:p>
            <a:r>
              <a:rPr lang="en-US" dirty="0"/>
              <a:t>The Hedge Fund </a:t>
            </a:r>
            <a:br>
              <a:rPr lang="en-US" dirty="0"/>
            </a:br>
            <a:r>
              <a:rPr lang="en-US" b="1" dirty="0"/>
              <a:t>Edge</a:t>
            </a:r>
          </a:p>
        </p:txBody>
      </p:sp>
      <p:sp>
        <p:nvSpPr>
          <p:cNvPr id="6" name="Subtitle 5">
            <a:extLst>
              <a:ext uri="{FF2B5EF4-FFF2-40B4-BE49-F238E27FC236}">
                <a16:creationId xmlns:a16="http://schemas.microsoft.com/office/drawing/2014/main" id="{8B4CF956-20EC-A770-1781-110BC75EFA64}"/>
              </a:ext>
            </a:extLst>
          </p:cNvPr>
          <p:cNvSpPr>
            <a:spLocks noGrp="1"/>
          </p:cNvSpPr>
          <p:nvPr>
            <p:ph type="subTitle" idx="1"/>
          </p:nvPr>
        </p:nvSpPr>
        <p:spPr/>
        <p:txBody>
          <a:bodyPr/>
          <a:lstStyle/>
          <a:p>
            <a:r>
              <a:rPr lang="en-US" dirty="0"/>
              <a:t>The right tools for the job</a:t>
            </a:r>
          </a:p>
        </p:txBody>
      </p:sp>
      <p:sp>
        <p:nvSpPr>
          <p:cNvPr id="2" name="Slide Number Placeholder 1">
            <a:extLst>
              <a:ext uri="{FF2B5EF4-FFF2-40B4-BE49-F238E27FC236}">
                <a16:creationId xmlns:a16="http://schemas.microsoft.com/office/drawing/2014/main" id="{42F567FC-A7EB-1449-CF33-B9F12236EF09}"/>
              </a:ext>
            </a:extLst>
          </p:cNvPr>
          <p:cNvSpPr>
            <a:spLocks noGrp="1"/>
          </p:cNvSpPr>
          <p:nvPr>
            <p:ph type="sldNum" sz="quarter" idx="12"/>
          </p:nvPr>
        </p:nvSpPr>
        <p:spPr/>
        <p:txBody>
          <a:bodyPr/>
          <a:lstStyle/>
          <a:p>
            <a:fld id="{AC333D90-41EF-B248-AAB8-4A48E1DC1C4F}" type="slidenum">
              <a:rPr lang="en-US" smtClean="0"/>
              <a:pPr/>
              <a:t>9</a:t>
            </a:fld>
            <a:endParaRPr lang="en-US" dirty="0"/>
          </a:p>
        </p:txBody>
      </p:sp>
    </p:spTree>
    <p:extLst>
      <p:ext uri="{BB962C8B-B14F-4D97-AF65-F5344CB8AC3E}">
        <p14:creationId xmlns:p14="http://schemas.microsoft.com/office/powerpoint/2010/main" val="1426058488"/>
      </p:ext>
    </p:extLst>
  </p:cSld>
  <p:clrMapOvr>
    <a:masterClrMapping/>
  </p:clrMapOvr>
</p:sld>
</file>

<file path=ppt/theme/theme1.xml><?xml version="1.0" encoding="utf-8"?>
<a:theme xmlns:a="http://schemas.openxmlformats.org/drawingml/2006/main" name="Office Theme">
  <a:themeElements>
    <a:clrScheme name="Peregine">
      <a:dk1>
        <a:srgbClr val="000000"/>
      </a:dk1>
      <a:lt1>
        <a:srgbClr val="E9E5E1"/>
      </a:lt1>
      <a:dk2>
        <a:srgbClr val="1C1C1C"/>
      </a:dk2>
      <a:lt2>
        <a:srgbClr val="E9E5E1"/>
      </a:lt2>
      <a:accent1>
        <a:srgbClr val="F43D10"/>
      </a:accent1>
      <a:accent2>
        <a:srgbClr val="F7AB00"/>
      </a:accent2>
      <a:accent3>
        <a:srgbClr val="00746E"/>
      </a:accent3>
      <a:accent4>
        <a:srgbClr val="BEDDF4"/>
      </a:accent4>
      <a:accent5>
        <a:srgbClr val="5E0D0D"/>
      </a:accent5>
      <a:accent6>
        <a:srgbClr val="1C1C1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regrine_Capital_Template_WIP2" id="{8869CF6F-D60A-E54D-9319-4D3E8DD12BC1}" vid="{D6854E4D-FD5E-E244-B279-EEEAC92559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faa1311-a749-4b6d-87bb-c80691653d1b">
      <UserInfo>
        <DisplayName>Presentations Members</DisplayName>
        <AccountId>8</AccountId>
        <AccountType/>
      </UserInfo>
    </SharedWithUsers>
    <_Flow_SignoffStatus xmlns="f71ad19d-8855-456e-b563-3f3c093d78e8" xsi:nil="true"/>
    <TaxCatchAll xmlns="1faa1311-a749-4b6d-87bb-c80691653d1b" xsi:nil="true"/>
    <lcf76f155ced4ddcb4097134ff3c332f xmlns="f71ad19d-8855-456e-b563-3f3c093d78e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2AD72E05C0224791A67A49F62C4443" ma:contentTypeVersion="18" ma:contentTypeDescription="Create a new document." ma:contentTypeScope="" ma:versionID="e98d2c7344e9ef2c7d4f8785f4760b37">
  <xsd:schema xmlns:xsd="http://www.w3.org/2001/XMLSchema" xmlns:xs="http://www.w3.org/2001/XMLSchema" xmlns:p="http://schemas.microsoft.com/office/2006/metadata/properties" xmlns:ns2="f71ad19d-8855-456e-b563-3f3c093d78e8" xmlns:ns3="1faa1311-a749-4b6d-87bb-c80691653d1b" targetNamespace="http://schemas.microsoft.com/office/2006/metadata/properties" ma:root="true" ma:fieldsID="b58a88693dac5667f13fdf6d563432b8" ns2:_="" ns3:_="">
    <xsd:import namespace="f71ad19d-8855-456e-b563-3f3c093d78e8"/>
    <xsd:import namespace="1faa1311-a749-4b6d-87bb-c80691653d1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_Flow_SignoffStatu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1ad19d-8855-456e-b563-3f3c093d78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6dc3694-ef8e-4a7a-9c7e-e9e0a366ab2a"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aa1311-a749-4b6d-87bb-c80691653d1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977f0d3-6e83-42da-9e6a-c3d13204cd0f}" ma:internalName="TaxCatchAll" ma:showField="CatchAllData" ma:web="1faa1311-a749-4b6d-87bb-c80691653d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9D63DF-1C35-402E-89B7-F96DD41FF536}">
  <ds:schemaRefs>
    <ds:schemaRef ds:uri="95c600c8-91ee-45c8-94b5-a4d306d1cd4f"/>
    <ds:schemaRef ds:uri="http://schemas.microsoft.com/office/infopath/2007/PartnerControls"/>
    <ds:schemaRef ds:uri="http://purl.org/dc/elements/1.1/"/>
    <ds:schemaRef ds:uri="http://schemas.openxmlformats.org/package/2006/metadata/core-properties"/>
    <ds:schemaRef ds:uri="http://purl.org/dc/dcmitype/"/>
    <ds:schemaRef ds:uri="http://schemas.microsoft.com/office/2006/documentManagement/types"/>
    <ds:schemaRef ds:uri="http://purl.org/dc/terms/"/>
    <ds:schemaRef ds:uri="040a3ba3-94be-4fdb-92e3-bbf77d9916f4"/>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59DA9B4-8532-492F-B17F-A6E1F1C0909E}">
  <ds:schemaRefs>
    <ds:schemaRef ds:uri="http://schemas.microsoft.com/sharepoint/v3/contenttype/forms"/>
  </ds:schemaRefs>
</ds:datastoreItem>
</file>

<file path=customXml/itemProps3.xml><?xml version="1.0" encoding="utf-8"?>
<ds:datastoreItem xmlns:ds="http://schemas.openxmlformats.org/officeDocument/2006/customXml" ds:itemID="{CDFB899C-5C47-4CE4-B99B-7FBD126C81BC}"/>
</file>

<file path=docProps/app.xml><?xml version="1.0" encoding="utf-8"?>
<Properties xmlns="http://schemas.openxmlformats.org/officeDocument/2006/extended-properties" xmlns:vt="http://schemas.openxmlformats.org/officeDocument/2006/docPropsVTypes">
  <Template/>
  <TotalTime>31067</TotalTime>
  <Words>3035</Words>
  <Application>Microsoft Office PowerPoint</Application>
  <PresentationFormat>Widescreen</PresentationFormat>
  <Paragraphs>250</Paragraphs>
  <Slides>30</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Wingdings</vt:lpstr>
      <vt:lpstr>Georgia</vt:lpstr>
      <vt:lpstr>Arial</vt:lpstr>
      <vt:lpstr>Calibri</vt:lpstr>
      <vt:lpstr>Montserrat</vt:lpstr>
      <vt:lpstr>Office Theme</vt:lpstr>
      <vt:lpstr>PowerPoint Presentation</vt:lpstr>
      <vt:lpstr>PowerPoint Presentation</vt:lpstr>
      <vt:lpstr>PowerPoint Presentation</vt:lpstr>
      <vt:lpstr>PowerPoint Presentation</vt:lpstr>
      <vt:lpstr>PowerPoint Presentation</vt:lpstr>
      <vt:lpstr>The State of Play in South Africa</vt:lpstr>
      <vt:lpstr>PowerPoint Presentation</vt:lpstr>
      <vt:lpstr>PowerPoint Presentation</vt:lpstr>
      <vt:lpstr>The Hedge Fund  Edge</vt:lpstr>
      <vt:lpstr>PowerPoint Presentation</vt:lpstr>
      <vt:lpstr>PowerPoint Presentation</vt:lpstr>
      <vt:lpstr>PowerPoint Presentation</vt:lpstr>
      <vt:lpstr>PowerPoint Presentation</vt:lpstr>
      <vt:lpstr>PowerPoint Presentation</vt:lpstr>
      <vt:lpstr>PowerPoint Presentation</vt:lpstr>
      <vt:lpstr>Delivering Superior Risk-Adjusted Returns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Important Information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qeq</dc:title>
  <dc:creator>Zelé Angelides</dc:creator>
  <cp:lastModifiedBy>Felicia Mlanjana</cp:lastModifiedBy>
  <cp:revision>74</cp:revision>
  <dcterms:created xsi:type="dcterms:W3CDTF">2023-04-04T09:48:05Z</dcterms:created>
  <dcterms:modified xsi:type="dcterms:W3CDTF">2023-08-30T11:14:51Z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0x010100982AD72E05C0224791A67A49F62C4443</vt:lpwstr>
  </property>
  <property fmtid="{D5CDD505-2E9C-101B-9397-08002B2CF9AE}" pid="3" name="MediaServiceImageTags">
    <vt:lpwstr/>
  </property>
</Properties>
</file>